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2" r:id="rId2"/>
    <p:sldId id="397" r:id="rId3"/>
    <p:sldId id="376" r:id="rId4"/>
    <p:sldId id="327" r:id="rId5"/>
    <p:sldId id="383" r:id="rId6"/>
    <p:sldId id="377" r:id="rId7"/>
    <p:sldId id="352" r:id="rId8"/>
    <p:sldId id="354" r:id="rId9"/>
    <p:sldId id="298" r:id="rId10"/>
    <p:sldId id="299" r:id="rId11"/>
    <p:sldId id="300" r:id="rId12"/>
    <p:sldId id="283" r:id="rId13"/>
    <p:sldId id="307" r:id="rId14"/>
    <p:sldId id="275" r:id="rId15"/>
    <p:sldId id="355" r:id="rId16"/>
    <p:sldId id="357" r:id="rId17"/>
    <p:sldId id="358" r:id="rId18"/>
    <p:sldId id="398" r:id="rId19"/>
    <p:sldId id="266" r:id="rId20"/>
    <p:sldId id="359" r:id="rId21"/>
    <p:sldId id="385" r:id="rId22"/>
    <p:sldId id="386" r:id="rId23"/>
    <p:sldId id="384" r:id="rId24"/>
    <p:sldId id="387" r:id="rId25"/>
    <p:sldId id="388" r:id="rId26"/>
    <p:sldId id="390" r:id="rId27"/>
    <p:sldId id="391" r:id="rId28"/>
    <p:sldId id="392" r:id="rId29"/>
    <p:sldId id="393" r:id="rId30"/>
    <p:sldId id="394" r:id="rId31"/>
    <p:sldId id="262" r:id="rId32"/>
    <p:sldId id="335" r:id="rId33"/>
    <p:sldId id="263" r:id="rId34"/>
    <p:sldId id="265" r:id="rId35"/>
    <p:sldId id="320" r:id="rId36"/>
    <p:sldId id="315" r:id="rId37"/>
    <p:sldId id="316" r:id="rId38"/>
    <p:sldId id="399" r:id="rId39"/>
    <p:sldId id="324" r:id="rId40"/>
    <p:sldId id="395" r:id="rId41"/>
    <p:sldId id="325" r:id="rId42"/>
    <p:sldId id="277" r:id="rId43"/>
    <p:sldId id="278" r:id="rId44"/>
    <p:sldId id="302" r:id="rId45"/>
    <p:sldId id="297" r:id="rId46"/>
    <p:sldId id="323" r:id="rId47"/>
    <p:sldId id="267" r:id="rId48"/>
    <p:sldId id="306" r:id="rId49"/>
    <p:sldId id="301" r:id="rId50"/>
    <p:sldId id="308" r:id="rId51"/>
    <p:sldId id="396" r:id="rId52"/>
    <p:sldId id="328" r:id="rId53"/>
    <p:sldId id="269" r:id="rId54"/>
    <p:sldId id="270" r:id="rId55"/>
    <p:sldId id="271" r:id="rId56"/>
    <p:sldId id="280" r:id="rId57"/>
    <p:sldId id="375" r:id="rId58"/>
    <p:sldId id="287" r:id="rId59"/>
    <p:sldId id="326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lnara Khakimova" initials="G_Kh" lastIdx="85" clrIdx="0">
    <p:extLst>
      <p:ext uri="{19B8F6BF-5375-455C-9EA6-DF929625EA0E}">
        <p15:presenceInfo xmlns:p15="http://schemas.microsoft.com/office/powerpoint/2012/main" userId="Gulnara Khakimova" providerId="None"/>
      </p:ext>
    </p:extLst>
  </p:cmAuthor>
  <p:cmAuthor id="2" name="Kovalchuk, Alexander (NIH/NIAID) [V]" initials="KA([" lastIdx="4" clrIdx="1">
    <p:extLst>
      <p:ext uri="{19B8F6BF-5375-455C-9EA6-DF929625EA0E}">
        <p15:presenceInfo xmlns:p15="http://schemas.microsoft.com/office/powerpoint/2012/main" userId="S::kovalcha@nih.gov::2ba61ebd-39e4-4bcf-88f1-8e08e5e1b83e" providerId="AD"/>
      </p:ext>
    </p:extLst>
  </p:cmAuthor>
  <p:cmAuthor id="3" name="User" initials="U" lastIdx="3" clrIdx="2"/>
  <p:cmAuthor id="4" name="Никулина К.В." initials="НК" lastIdx="8" clrIdx="3">
    <p:extLst>
      <p:ext uri="{19B8F6BF-5375-455C-9EA6-DF929625EA0E}">
        <p15:presenceInfo xmlns:p15="http://schemas.microsoft.com/office/powerpoint/2012/main" userId="Никулина К.В." providerId="None"/>
      </p:ext>
    </p:extLst>
  </p:cmAuthor>
  <p:cmAuthor id="5" name="Горбунов Е.А." initials="ГЕ" lastIdx="3" clrIdx="4">
    <p:extLst>
      <p:ext uri="{19B8F6BF-5375-455C-9EA6-DF929625EA0E}">
        <p15:presenceInfo xmlns:p15="http://schemas.microsoft.com/office/powerpoint/2012/main" userId="Горбунов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6A3"/>
    <a:srgbClr val="254A97"/>
    <a:srgbClr val="41719C"/>
    <a:srgbClr val="BCB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85117" autoAdjust="0"/>
  </p:normalViewPr>
  <p:slideViewPr>
    <p:cSldViewPr snapToGrid="0">
      <p:cViewPr varScale="1">
        <p:scale>
          <a:sx n="107" d="100"/>
          <a:sy n="107" d="100"/>
        </p:scale>
        <p:origin x="560" y="16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C525A-F8A9-4449-9143-7197B1591F1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4A8928-F8EA-40A2-A288-615B0967E437}">
      <dgm:prSet/>
      <dgm:spPr/>
      <dgm:t>
        <a:bodyPr/>
        <a:lstStyle/>
        <a:p>
          <a:r>
            <a:rPr lang="ru-RU" b="0" i="0"/>
            <a:t>Меглюмина акридонацетат</a:t>
          </a:r>
          <a:endParaRPr lang="en-US"/>
        </a:p>
      </dgm:t>
    </dgm:pt>
    <dgm:pt modelId="{53A0F7F3-408C-4352-BE75-69AA41CD1790}" type="parTrans" cxnId="{2E617AE1-7B69-43B9-9BD1-E599F4915757}">
      <dgm:prSet/>
      <dgm:spPr/>
      <dgm:t>
        <a:bodyPr/>
        <a:lstStyle/>
        <a:p>
          <a:endParaRPr lang="en-US"/>
        </a:p>
      </dgm:t>
    </dgm:pt>
    <dgm:pt modelId="{CB5B296E-B0A3-4A5F-9106-2E3B8F05D29C}" type="sibTrans" cxnId="{2E617AE1-7B69-43B9-9BD1-E599F4915757}">
      <dgm:prSet/>
      <dgm:spPr/>
      <dgm:t>
        <a:bodyPr/>
        <a:lstStyle/>
        <a:p>
          <a:endParaRPr lang="en-US"/>
        </a:p>
      </dgm:t>
    </dgm:pt>
    <dgm:pt modelId="{16931679-1D45-4EAC-B22A-8B9B31DDD605}">
      <dgm:prSet/>
      <dgm:spPr/>
      <dgm:t>
        <a:bodyPr/>
        <a:lstStyle/>
        <a:p>
          <a:r>
            <a:rPr lang="ru-RU" b="0" i="0"/>
            <a:t>Риамиловир</a:t>
          </a:r>
          <a:endParaRPr lang="en-US"/>
        </a:p>
      </dgm:t>
    </dgm:pt>
    <dgm:pt modelId="{C1C2A6D2-717B-4647-85EA-803A7596738A}" type="parTrans" cxnId="{2911EE1D-3377-4F3A-BECF-CFA983504A7B}">
      <dgm:prSet/>
      <dgm:spPr/>
      <dgm:t>
        <a:bodyPr/>
        <a:lstStyle/>
        <a:p>
          <a:endParaRPr lang="en-US"/>
        </a:p>
      </dgm:t>
    </dgm:pt>
    <dgm:pt modelId="{19023483-D35C-4C22-A8B5-2CE7632FF8A6}" type="sibTrans" cxnId="{2911EE1D-3377-4F3A-BECF-CFA983504A7B}">
      <dgm:prSet/>
      <dgm:spPr/>
      <dgm:t>
        <a:bodyPr/>
        <a:lstStyle/>
        <a:p>
          <a:endParaRPr lang="en-US"/>
        </a:p>
      </dgm:t>
    </dgm:pt>
    <dgm:pt modelId="{03E40000-C644-4A76-8AEE-2148BF256B89}">
      <dgm:prSet/>
      <dgm:spPr/>
      <dgm:t>
        <a:bodyPr/>
        <a:lstStyle/>
        <a:p>
          <a:r>
            <a:rPr lang="ru-RU"/>
            <a:t>Умифенавир</a:t>
          </a:r>
          <a:endParaRPr lang="en-US"/>
        </a:p>
      </dgm:t>
    </dgm:pt>
    <dgm:pt modelId="{7574D1D7-D7F4-494A-A433-7A313FD31240}" type="parTrans" cxnId="{070A36C1-6C5C-42E6-973E-6C32C0E16124}">
      <dgm:prSet/>
      <dgm:spPr/>
      <dgm:t>
        <a:bodyPr/>
        <a:lstStyle/>
        <a:p>
          <a:endParaRPr lang="en-US"/>
        </a:p>
      </dgm:t>
    </dgm:pt>
    <dgm:pt modelId="{26E19AF9-019E-4128-9A04-7C29D82DBDFC}" type="sibTrans" cxnId="{070A36C1-6C5C-42E6-973E-6C32C0E16124}">
      <dgm:prSet/>
      <dgm:spPr/>
      <dgm:t>
        <a:bodyPr/>
        <a:lstStyle/>
        <a:p>
          <a:endParaRPr lang="en-US"/>
        </a:p>
      </dgm:t>
    </dgm:pt>
    <dgm:pt modelId="{717BD528-FB6B-4DFC-9E6E-5FAB53A19A52}">
      <dgm:prSet/>
      <dgm:spPr/>
      <dgm:t>
        <a:bodyPr/>
        <a:lstStyle/>
        <a:p>
          <a:r>
            <a:rPr lang="ru-RU" dirty="0" err="1"/>
            <a:t>Энисамия</a:t>
          </a:r>
          <a:r>
            <a:rPr lang="ru-RU" dirty="0"/>
            <a:t> йодид</a:t>
          </a:r>
          <a:endParaRPr lang="en-US" dirty="0"/>
        </a:p>
      </dgm:t>
    </dgm:pt>
    <dgm:pt modelId="{C9B0DCD7-E346-4DB7-A5EF-7C12E8EE751F}" type="parTrans" cxnId="{04195370-D2A4-49EF-83FA-8FD7AE2D67A0}">
      <dgm:prSet/>
      <dgm:spPr/>
      <dgm:t>
        <a:bodyPr/>
        <a:lstStyle/>
        <a:p>
          <a:endParaRPr lang="en-US"/>
        </a:p>
      </dgm:t>
    </dgm:pt>
    <dgm:pt modelId="{CD3A1374-A28A-4452-ABF2-406F92E6248E}" type="sibTrans" cxnId="{04195370-D2A4-49EF-83FA-8FD7AE2D67A0}">
      <dgm:prSet/>
      <dgm:spPr/>
      <dgm:t>
        <a:bodyPr/>
        <a:lstStyle/>
        <a:p>
          <a:endParaRPr lang="en-US"/>
        </a:p>
      </dgm:t>
    </dgm:pt>
    <dgm:pt modelId="{B557FB36-3366-42A2-98CD-BB21CB8D7B6E}">
      <dgm:prSet/>
      <dgm:spPr/>
      <dgm:t>
        <a:bodyPr/>
        <a:lstStyle/>
        <a:p>
          <a:r>
            <a:rPr lang="ru-RU" b="0" i="0" dirty="0" err="1"/>
            <a:t>Имидазолилэтанамид</a:t>
          </a:r>
          <a:r>
            <a:rPr lang="ru-RU" b="0" i="0" dirty="0"/>
            <a:t> </a:t>
          </a:r>
          <a:r>
            <a:rPr lang="ru-RU" b="0" i="0" dirty="0" err="1"/>
            <a:t>пентандиовой</a:t>
          </a:r>
          <a:r>
            <a:rPr lang="ru-RU" b="0" i="0" dirty="0"/>
            <a:t> кислоты</a:t>
          </a:r>
          <a:endParaRPr lang="en-US" dirty="0"/>
        </a:p>
      </dgm:t>
    </dgm:pt>
    <dgm:pt modelId="{3667A041-EFBF-47C4-8053-8F5C7FB682A8}" type="parTrans" cxnId="{7BF496A8-A640-4AAF-85B4-D07708CCD887}">
      <dgm:prSet/>
      <dgm:spPr/>
      <dgm:t>
        <a:bodyPr/>
        <a:lstStyle/>
        <a:p>
          <a:endParaRPr lang="en-US"/>
        </a:p>
      </dgm:t>
    </dgm:pt>
    <dgm:pt modelId="{36B1279D-86CD-42B0-B217-11659750C5BF}" type="sibTrans" cxnId="{7BF496A8-A640-4AAF-85B4-D07708CCD887}">
      <dgm:prSet/>
      <dgm:spPr/>
      <dgm:t>
        <a:bodyPr/>
        <a:lstStyle/>
        <a:p>
          <a:endParaRPr lang="en-US"/>
        </a:p>
      </dgm:t>
    </dgm:pt>
    <dgm:pt modelId="{BBE1E94C-8ED5-4811-AF37-50249E9FEB1E}">
      <dgm:prSet/>
      <dgm:spPr/>
      <dgm:t>
        <a:bodyPr/>
        <a:lstStyle/>
        <a:p>
          <a:r>
            <a:rPr lang="ru-RU" b="0" i="0" dirty="0" err="1"/>
            <a:t>Эргоферон</a:t>
          </a:r>
          <a:endParaRPr lang="en-US" dirty="0"/>
        </a:p>
      </dgm:t>
    </dgm:pt>
    <dgm:pt modelId="{DC3111EA-E8C3-4BD5-8992-9874997D104B}" type="parTrans" cxnId="{35ADB92C-46D2-4957-AC2B-261716698E5E}">
      <dgm:prSet/>
      <dgm:spPr/>
      <dgm:t>
        <a:bodyPr/>
        <a:lstStyle/>
        <a:p>
          <a:endParaRPr lang="en-US"/>
        </a:p>
      </dgm:t>
    </dgm:pt>
    <dgm:pt modelId="{CD98D499-F119-4C24-9C1F-2D8F4BB395E0}" type="sibTrans" cxnId="{35ADB92C-46D2-4957-AC2B-261716698E5E}">
      <dgm:prSet/>
      <dgm:spPr/>
      <dgm:t>
        <a:bodyPr/>
        <a:lstStyle/>
        <a:p>
          <a:endParaRPr lang="en-US"/>
        </a:p>
      </dgm:t>
    </dgm:pt>
    <dgm:pt modelId="{30C68A67-F3DC-4122-8516-D0739803105D}">
      <dgm:prSet/>
      <dgm:spPr/>
      <dgm:t>
        <a:bodyPr/>
        <a:lstStyle/>
        <a:p>
          <a:r>
            <a:rPr lang="ru-RU" dirty="0" err="1"/>
            <a:t>Кагоцел</a:t>
          </a:r>
          <a:endParaRPr lang="en-US" dirty="0"/>
        </a:p>
      </dgm:t>
    </dgm:pt>
    <dgm:pt modelId="{52974FEE-4AAE-419E-BE6F-72D66AD119C9}" type="parTrans" cxnId="{86E293E5-D90B-4884-9B8C-D195468FEC56}">
      <dgm:prSet/>
      <dgm:spPr/>
      <dgm:t>
        <a:bodyPr/>
        <a:lstStyle/>
        <a:p>
          <a:endParaRPr lang="en-US"/>
        </a:p>
      </dgm:t>
    </dgm:pt>
    <dgm:pt modelId="{B5825996-1F7B-49CF-AC2B-B870BA498FAF}" type="sibTrans" cxnId="{86E293E5-D90B-4884-9B8C-D195468FEC56}">
      <dgm:prSet/>
      <dgm:spPr/>
      <dgm:t>
        <a:bodyPr/>
        <a:lstStyle/>
        <a:p>
          <a:endParaRPr lang="en-US"/>
        </a:p>
      </dgm:t>
    </dgm:pt>
    <dgm:pt modelId="{18FA6844-AB6F-4CC6-B6AF-BB0ADAF822D4}">
      <dgm:prSet/>
      <dgm:spPr/>
      <dgm:t>
        <a:bodyPr/>
        <a:lstStyle/>
        <a:p>
          <a:r>
            <a:rPr lang="ru-RU" dirty="0" err="1"/>
            <a:t>Тилорон</a:t>
          </a:r>
          <a:endParaRPr lang="en-US" dirty="0"/>
        </a:p>
      </dgm:t>
    </dgm:pt>
    <dgm:pt modelId="{D07514C7-4202-4E92-8F4F-05CB8BC4707C}" type="parTrans" cxnId="{1FC37D30-4A8A-4DB8-BA36-DE2BA036DF78}">
      <dgm:prSet/>
      <dgm:spPr/>
      <dgm:t>
        <a:bodyPr/>
        <a:lstStyle/>
        <a:p>
          <a:endParaRPr lang="en-US"/>
        </a:p>
      </dgm:t>
    </dgm:pt>
    <dgm:pt modelId="{47BB5832-98C9-440E-BA20-0345B964A92A}" type="sibTrans" cxnId="{1FC37D30-4A8A-4DB8-BA36-DE2BA036DF78}">
      <dgm:prSet/>
      <dgm:spPr/>
      <dgm:t>
        <a:bodyPr/>
        <a:lstStyle/>
        <a:p>
          <a:endParaRPr lang="en-US"/>
        </a:p>
      </dgm:t>
    </dgm:pt>
    <dgm:pt modelId="{CAC7A6D5-7E71-4A27-AA70-267A422B86BB}">
      <dgm:prSet/>
      <dgm:spPr/>
      <dgm:t>
        <a:bodyPr/>
        <a:lstStyle/>
        <a:p>
          <a:r>
            <a:rPr lang="ru-RU" b="0" i="0" dirty="0"/>
            <a:t>Интерферон альфа 2</a:t>
          </a:r>
          <a:r>
            <a:rPr lang="en-US" b="0" i="0" dirty="0"/>
            <a:t>b</a:t>
          </a:r>
          <a:r>
            <a:rPr lang="ru-RU" b="0" i="0" dirty="0"/>
            <a:t> или Интерферон гамма</a:t>
          </a:r>
          <a:endParaRPr lang="en-US" dirty="0"/>
        </a:p>
      </dgm:t>
    </dgm:pt>
    <dgm:pt modelId="{F2984565-E819-46DD-8D25-B3183CDD2BE7}" type="parTrans" cxnId="{A609B581-5BE9-444C-874F-624E0CFA19A5}">
      <dgm:prSet/>
      <dgm:spPr/>
      <dgm:t>
        <a:bodyPr/>
        <a:lstStyle/>
        <a:p>
          <a:endParaRPr lang="en-US"/>
        </a:p>
      </dgm:t>
    </dgm:pt>
    <dgm:pt modelId="{EEF0FC43-4DC4-4292-84D4-A1B9D3E49D7D}" type="sibTrans" cxnId="{A609B581-5BE9-444C-874F-624E0CFA19A5}">
      <dgm:prSet/>
      <dgm:spPr/>
      <dgm:t>
        <a:bodyPr/>
        <a:lstStyle/>
        <a:p>
          <a:endParaRPr lang="en-US"/>
        </a:p>
      </dgm:t>
    </dgm:pt>
    <dgm:pt modelId="{0DEF9BD9-81A9-3E46-93D4-B683FA552B4F}" type="pres">
      <dgm:prSet presAssocID="{437C525A-F8A9-4449-9143-7197B1591F17}" presName="vert0" presStyleCnt="0">
        <dgm:presLayoutVars>
          <dgm:dir/>
          <dgm:animOne val="branch"/>
          <dgm:animLvl val="lvl"/>
        </dgm:presLayoutVars>
      </dgm:prSet>
      <dgm:spPr/>
    </dgm:pt>
    <dgm:pt modelId="{F5CA998F-B117-8644-87EA-D3F87574E64A}" type="pres">
      <dgm:prSet presAssocID="{E24A8928-F8EA-40A2-A288-615B0967E437}" presName="thickLine" presStyleLbl="alignNode1" presStyleIdx="0" presStyleCnt="9"/>
      <dgm:spPr/>
    </dgm:pt>
    <dgm:pt modelId="{DA7F7045-8975-5D46-AE6A-7E5D1FB1754C}" type="pres">
      <dgm:prSet presAssocID="{E24A8928-F8EA-40A2-A288-615B0967E437}" presName="horz1" presStyleCnt="0"/>
      <dgm:spPr/>
    </dgm:pt>
    <dgm:pt modelId="{A16FC01A-4CB9-D340-B798-A418CEE1D9DD}" type="pres">
      <dgm:prSet presAssocID="{E24A8928-F8EA-40A2-A288-615B0967E437}" presName="tx1" presStyleLbl="revTx" presStyleIdx="0" presStyleCnt="9"/>
      <dgm:spPr/>
    </dgm:pt>
    <dgm:pt modelId="{84C5E0B4-61AD-E046-ABF7-EA852BB12582}" type="pres">
      <dgm:prSet presAssocID="{E24A8928-F8EA-40A2-A288-615B0967E437}" presName="vert1" presStyleCnt="0"/>
      <dgm:spPr/>
    </dgm:pt>
    <dgm:pt modelId="{4B826BF4-C937-BD48-9691-73631A4B3F23}" type="pres">
      <dgm:prSet presAssocID="{16931679-1D45-4EAC-B22A-8B9B31DDD605}" presName="thickLine" presStyleLbl="alignNode1" presStyleIdx="1" presStyleCnt="9"/>
      <dgm:spPr/>
    </dgm:pt>
    <dgm:pt modelId="{E0A49774-D5F9-694A-B26F-B7CF4A20CA83}" type="pres">
      <dgm:prSet presAssocID="{16931679-1D45-4EAC-B22A-8B9B31DDD605}" presName="horz1" presStyleCnt="0"/>
      <dgm:spPr/>
    </dgm:pt>
    <dgm:pt modelId="{2F8AA414-C580-C54A-B255-B125EBCACE3B}" type="pres">
      <dgm:prSet presAssocID="{16931679-1D45-4EAC-B22A-8B9B31DDD605}" presName="tx1" presStyleLbl="revTx" presStyleIdx="1" presStyleCnt="9"/>
      <dgm:spPr/>
    </dgm:pt>
    <dgm:pt modelId="{92FF8BCC-AB7D-264E-B8CF-A88DB6D19508}" type="pres">
      <dgm:prSet presAssocID="{16931679-1D45-4EAC-B22A-8B9B31DDD605}" presName="vert1" presStyleCnt="0"/>
      <dgm:spPr/>
    </dgm:pt>
    <dgm:pt modelId="{13A69D40-C4B5-AD41-B803-786357DE23EB}" type="pres">
      <dgm:prSet presAssocID="{03E40000-C644-4A76-8AEE-2148BF256B89}" presName="thickLine" presStyleLbl="alignNode1" presStyleIdx="2" presStyleCnt="9"/>
      <dgm:spPr/>
    </dgm:pt>
    <dgm:pt modelId="{4E20A5BF-F3F4-704B-969E-6338AC9EE412}" type="pres">
      <dgm:prSet presAssocID="{03E40000-C644-4A76-8AEE-2148BF256B89}" presName="horz1" presStyleCnt="0"/>
      <dgm:spPr/>
    </dgm:pt>
    <dgm:pt modelId="{A693750D-22F9-2342-B0CA-A6B7CDFCC080}" type="pres">
      <dgm:prSet presAssocID="{03E40000-C644-4A76-8AEE-2148BF256B89}" presName="tx1" presStyleLbl="revTx" presStyleIdx="2" presStyleCnt="9"/>
      <dgm:spPr/>
    </dgm:pt>
    <dgm:pt modelId="{CDE5D56E-B57E-BF46-8F2C-6C4BC2ABF3CE}" type="pres">
      <dgm:prSet presAssocID="{03E40000-C644-4A76-8AEE-2148BF256B89}" presName="vert1" presStyleCnt="0"/>
      <dgm:spPr/>
    </dgm:pt>
    <dgm:pt modelId="{8F12586A-61E5-9B46-9E31-99CC7E547963}" type="pres">
      <dgm:prSet presAssocID="{717BD528-FB6B-4DFC-9E6E-5FAB53A19A52}" presName="thickLine" presStyleLbl="alignNode1" presStyleIdx="3" presStyleCnt="9"/>
      <dgm:spPr/>
    </dgm:pt>
    <dgm:pt modelId="{3D08CC4D-BCA1-DF4E-9630-B3C2FC5B375A}" type="pres">
      <dgm:prSet presAssocID="{717BD528-FB6B-4DFC-9E6E-5FAB53A19A52}" presName="horz1" presStyleCnt="0"/>
      <dgm:spPr/>
    </dgm:pt>
    <dgm:pt modelId="{708B9FAB-5BB8-9B47-A858-8469EEC504ED}" type="pres">
      <dgm:prSet presAssocID="{717BD528-FB6B-4DFC-9E6E-5FAB53A19A52}" presName="tx1" presStyleLbl="revTx" presStyleIdx="3" presStyleCnt="9"/>
      <dgm:spPr/>
    </dgm:pt>
    <dgm:pt modelId="{DCF732DC-87B7-D74F-BC31-674A3ACD5130}" type="pres">
      <dgm:prSet presAssocID="{717BD528-FB6B-4DFC-9E6E-5FAB53A19A52}" presName="vert1" presStyleCnt="0"/>
      <dgm:spPr/>
    </dgm:pt>
    <dgm:pt modelId="{1E581AF5-9937-1D4F-B554-BC2E223FE032}" type="pres">
      <dgm:prSet presAssocID="{B557FB36-3366-42A2-98CD-BB21CB8D7B6E}" presName="thickLine" presStyleLbl="alignNode1" presStyleIdx="4" presStyleCnt="9"/>
      <dgm:spPr/>
    </dgm:pt>
    <dgm:pt modelId="{8C08E8C1-06DE-9A4E-B91D-2ED482E115A1}" type="pres">
      <dgm:prSet presAssocID="{B557FB36-3366-42A2-98CD-BB21CB8D7B6E}" presName="horz1" presStyleCnt="0"/>
      <dgm:spPr/>
    </dgm:pt>
    <dgm:pt modelId="{EF3EAD93-E50D-194E-9742-662F5B2942A7}" type="pres">
      <dgm:prSet presAssocID="{B557FB36-3366-42A2-98CD-BB21CB8D7B6E}" presName="tx1" presStyleLbl="revTx" presStyleIdx="4" presStyleCnt="9"/>
      <dgm:spPr/>
    </dgm:pt>
    <dgm:pt modelId="{13B6F3FD-D541-C044-A151-8765699AB3B7}" type="pres">
      <dgm:prSet presAssocID="{B557FB36-3366-42A2-98CD-BB21CB8D7B6E}" presName="vert1" presStyleCnt="0"/>
      <dgm:spPr/>
    </dgm:pt>
    <dgm:pt modelId="{96538AF0-8BCF-8246-9FC1-DA551A4F30B8}" type="pres">
      <dgm:prSet presAssocID="{BBE1E94C-8ED5-4811-AF37-50249E9FEB1E}" presName="thickLine" presStyleLbl="alignNode1" presStyleIdx="5" presStyleCnt="9"/>
      <dgm:spPr/>
    </dgm:pt>
    <dgm:pt modelId="{18B1F520-DFD6-D646-A1E4-8B871165AFDB}" type="pres">
      <dgm:prSet presAssocID="{BBE1E94C-8ED5-4811-AF37-50249E9FEB1E}" presName="horz1" presStyleCnt="0"/>
      <dgm:spPr/>
    </dgm:pt>
    <dgm:pt modelId="{D73BB56B-5D24-7E40-9FC4-66BC8962614D}" type="pres">
      <dgm:prSet presAssocID="{BBE1E94C-8ED5-4811-AF37-50249E9FEB1E}" presName="tx1" presStyleLbl="revTx" presStyleIdx="5" presStyleCnt="9"/>
      <dgm:spPr/>
    </dgm:pt>
    <dgm:pt modelId="{27ADDF1B-1B6A-CC41-AE2C-0551DF297D07}" type="pres">
      <dgm:prSet presAssocID="{BBE1E94C-8ED5-4811-AF37-50249E9FEB1E}" presName="vert1" presStyleCnt="0"/>
      <dgm:spPr/>
    </dgm:pt>
    <dgm:pt modelId="{7313D856-21E8-6A48-9A43-AE3DB542FC1B}" type="pres">
      <dgm:prSet presAssocID="{30C68A67-F3DC-4122-8516-D0739803105D}" presName="thickLine" presStyleLbl="alignNode1" presStyleIdx="6" presStyleCnt="9"/>
      <dgm:spPr/>
    </dgm:pt>
    <dgm:pt modelId="{4DE84CA9-8A2B-AF48-B2A3-B5E5C0598F06}" type="pres">
      <dgm:prSet presAssocID="{30C68A67-F3DC-4122-8516-D0739803105D}" presName="horz1" presStyleCnt="0"/>
      <dgm:spPr/>
    </dgm:pt>
    <dgm:pt modelId="{6B8A74D8-F29A-9849-AB7C-3712BF662916}" type="pres">
      <dgm:prSet presAssocID="{30C68A67-F3DC-4122-8516-D0739803105D}" presName="tx1" presStyleLbl="revTx" presStyleIdx="6" presStyleCnt="9"/>
      <dgm:spPr/>
    </dgm:pt>
    <dgm:pt modelId="{75F98863-96CF-D344-ADFF-4DAF64603ECB}" type="pres">
      <dgm:prSet presAssocID="{30C68A67-F3DC-4122-8516-D0739803105D}" presName="vert1" presStyleCnt="0"/>
      <dgm:spPr/>
    </dgm:pt>
    <dgm:pt modelId="{AAE1D656-414D-BE4E-99BE-2A8830585E80}" type="pres">
      <dgm:prSet presAssocID="{18FA6844-AB6F-4CC6-B6AF-BB0ADAF822D4}" presName="thickLine" presStyleLbl="alignNode1" presStyleIdx="7" presStyleCnt="9"/>
      <dgm:spPr/>
    </dgm:pt>
    <dgm:pt modelId="{F14B6DB4-717F-D443-A37B-5FAA7FC4C431}" type="pres">
      <dgm:prSet presAssocID="{18FA6844-AB6F-4CC6-B6AF-BB0ADAF822D4}" presName="horz1" presStyleCnt="0"/>
      <dgm:spPr/>
    </dgm:pt>
    <dgm:pt modelId="{99B84E98-7732-FC4A-8893-7AB86E57DCFD}" type="pres">
      <dgm:prSet presAssocID="{18FA6844-AB6F-4CC6-B6AF-BB0ADAF822D4}" presName="tx1" presStyleLbl="revTx" presStyleIdx="7" presStyleCnt="9"/>
      <dgm:spPr/>
    </dgm:pt>
    <dgm:pt modelId="{DDFA7DAF-C3AD-A642-86A7-1EBB81EA4236}" type="pres">
      <dgm:prSet presAssocID="{18FA6844-AB6F-4CC6-B6AF-BB0ADAF822D4}" presName="vert1" presStyleCnt="0"/>
      <dgm:spPr/>
    </dgm:pt>
    <dgm:pt modelId="{89CE7E93-A8D4-B041-A1A0-1E4694FD5B1C}" type="pres">
      <dgm:prSet presAssocID="{CAC7A6D5-7E71-4A27-AA70-267A422B86BB}" presName="thickLine" presStyleLbl="alignNode1" presStyleIdx="8" presStyleCnt="9"/>
      <dgm:spPr/>
    </dgm:pt>
    <dgm:pt modelId="{5D514F1D-EFE2-C041-A391-383ACA950FB7}" type="pres">
      <dgm:prSet presAssocID="{CAC7A6D5-7E71-4A27-AA70-267A422B86BB}" presName="horz1" presStyleCnt="0"/>
      <dgm:spPr/>
    </dgm:pt>
    <dgm:pt modelId="{B6D540C9-D4AC-CE4E-BFBC-BD8C5ED42B06}" type="pres">
      <dgm:prSet presAssocID="{CAC7A6D5-7E71-4A27-AA70-267A422B86BB}" presName="tx1" presStyleLbl="revTx" presStyleIdx="8" presStyleCnt="9"/>
      <dgm:spPr/>
    </dgm:pt>
    <dgm:pt modelId="{75970D51-88F4-1E4E-8EE4-F31DE3160426}" type="pres">
      <dgm:prSet presAssocID="{CAC7A6D5-7E71-4A27-AA70-267A422B86BB}" presName="vert1" presStyleCnt="0"/>
      <dgm:spPr/>
    </dgm:pt>
  </dgm:ptLst>
  <dgm:cxnLst>
    <dgm:cxn modelId="{2911EE1D-3377-4F3A-BECF-CFA983504A7B}" srcId="{437C525A-F8A9-4449-9143-7197B1591F17}" destId="{16931679-1D45-4EAC-B22A-8B9B31DDD605}" srcOrd="1" destOrd="0" parTransId="{C1C2A6D2-717B-4647-85EA-803A7596738A}" sibTransId="{19023483-D35C-4C22-A8B5-2CE7632FF8A6}"/>
    <dgm:cxn modelId="{10639525-7A14-E748-ADEC-E6A1D4A4548F}" type="presOf" srcId="{16931679-1D45-4EAC-B22A-8B9B31DDD605}" destId="{2F8AA414-C580-C54A-B255-B125EBCACE3B}" srcOrd="0" destOrd="0" presId="urn:microsoft.com/office/officeart/2008/layout/LinedList"/>
    <dgm:cxn modelId="{35ADB92C-46D2-4957-AC2B-261716698E5E}" srcId="{437C525A-F8A9-4449-9143-7197B1591F17}" destId="{BBE1E94C-8ED5-4811-AF37-50249E9FEB1E}" srcOrd="5" destOrd="0" parTransId="{DC3111EA-E8C3-4BD5-8992-9874997D104B}" sibTransId="{CD98D499-F119-4C24-9C1F-2D8F4BB395E0}"/>
    <dgm:cxn modelId="{1FC37D30-4A8A-4DB8-BA36-DE2BA036DF78}" srcId="{437C525A-F8A9-4449-9143-7197B1591F17}" destId="{18FA6844-AB6F-4CC6-B6AF-BB0ADAF822D4}" srcOrd="7" destOrd="0" parTransId="{D07514C7-4202-4E92-8F4F-05CB8BC4707C}" sibTransId="{47BB5832-98C9-440E-BA20-0345B964A92A}"/>
    <dgm:cxn modelId="{F05F9F3C-1223-A44E-BAA5-9044F8C5E765}" type="presOf" srcId="{CAC7A6D5-7E71-4A27-AA70-267A422B86BB}" destId="{B6D540C9-D4AC-CE4E-BFBC-BD8C5ED42B06}" srcOrd="0" destOrd="0" presId="urn:microsoft.com/office/officeart/2008/layout/LinedList"/>
    <dgm:cxn modelId="{5D232E4D-8113-124E-B19D-55BDBB0BE6B3}" type="presOf" srcId="{BBE1E94C-8ED5-4811-AF37-50249E9FEB1E}" destId="{D73BB56B-5D24-7E40-9FC4-66BC8962614D}" srcOrd="0" destOrd="0" presId="urn:microsoft.com/office/officeart/2008/layout/LinedList"/>
    <dgm:cxn modelId="{38F8E057-1893-E741-9857-7AFAF3541EC5}" type="presOf" srcId="{E24A8928-F8EA-40A2-A288-615B0967E437}" destId="{A16FC01A-4CB9-D340-B798-A418CEE1D9DD}" srcOrd="0" destOrd="0" presId="urn:microsoft.com/office/officeart/2008/layout/LinedList"/>
    <dgm:cxn modelId="{919E6A62-9C1D-2446-853D-C6829D30E12B}" type="presOf" srcId="{717BD528-FB6B-4DFC-9E6E-5FAB53A19A52}" destId="{708B9FAB-5BB8-9B47-A858-8469EEC504ED}" srcOrd="0" destOrd="0" presId="urn:microsoft.com/office/officeart/2008/layout/LinedList"/>
    <dgm:cxn modelId="{73477A68-A8B0-B342-848C-44D9C8772CD7}" type="presOf" srcId="{B557FB36-3366-42A2-98CD-BB21CB8D7B6E}" destId="{EF3EAD93-E50D-194E-9742-662F5B2942A7}" srcOrd="0" destOrd="0" presId="urn:microsoft.com/office/officeart/2008/layout/LinedList"/>
    <dgm:cxn modelId="{04195370-D2A4-49EF-83FA-8FD7AE2D67A0}" srcId="{437C525A-F8A9-4449-9143-7197B1591F17}" destId="{717BD528-FB6B-4DFC-9E6E-5FAB53A19A52}" srcOrd="3" destOrd="0" parTransId="{C9B0DCD7-E346-4DB7-A5EF-7C12E8EE751F}" sibTransId="{CD3A1374-A28A-4452-ABF2-406F92E6248E}"/>
    <dgm:cxn modelId="{A609B581-5BE9-444C-874F-624E0CFA19A5}" srcId="{437C525A-F8A9-4449-9143-7197B1591F17}" destId="{CAC7A6D5-7E71-4A27-AA70-267A422B86BB}" srcOrd="8" destOrd="0" parTransId="{F2984565-E819-46DD-8D25-B3183CDD2BE7}" sibTransId="{EEF0FC43-4DC4-4292-84D4-A1B9D3E49D7D}"/>
    <dgm:cxn modelId="{7BF496A8-A640-4AAF-85B4-D07708CCD887}" srcId="{437C525A-F8A9-4449-9143-7197B1591F17}" destId="{B557FB36-3366-42A2-98CD-BB21CB8D7B6E}" srcOrd="4" destOrd="0" parTransId="{3667A041-EFBF-47C4-8053-8F5C7FB682A8}" sibTransId="{36B1279D-86CD-42B0-B217-11659750C5BF}"/>
    <dgm:cxn modelId="{79BE10B8-E524-6D4E-BC0D-BA5181867978}" type="presOf" srcId="{437C525A-F8A9-4449-9143-7197B1591F17}" destId="{0DEF9BD9-81A9-3E46-93D4-B683FA552B4F}" srcOrd="0" destOrd="0" presId="urn:microsoft.com/office/officeart/2008/layout/LinedList"/>
    <dgm:cxn modelId="{070A36C1-6C5C-42E6-973E-6C32C0E16124}" srcId="{437C525A-F8A9-4449-9143-7197B1591F17}" destId="{03E40000-C644-4A76-8AEE-2148BF256B89}" srcOrd="2" destOrd="0" parTransId="{7574D1D7-D7F4-494A-A433-7A313FD31240}" sibTransId="{26E19AF9-019E-4128-9A04-7C29D82DBDFC}"/>
    <dgm:cxn modelId="{52154BC1-EBFF-C345-B227-6B746C2CA9A5}" type="presOf" srcId="{03E40000-C644-4A76-8AEE-2148BF256B89}" destId="{A693750D-22F9-2342-B0CA-A6B7CDFCC080}" srcOrd="0" destOrd="0" presId="urn:microsoft.com/office/officeart/2008/layout/LinedList"/>
    <dgm:cxn modelId="{33A146C5-AA4E-404A-93D7-DCAF334A51CC}" type="presOf" srcId="{18FA6844-AB6F-4CC6-B6AF-BB0ADAF822D4}" destId="{99B84E98-7732-FC4A-8893-7AB86E57DCFD}" srcOrd="0" destOrd="0" presId="urn:microsoft.com/office/officeart/2008/layout/LinedList"/>
    <dgm:cxn modelId="{827C08D7-FD9A-1348-849D-F91F7DE08C68}" type="presOf" srcId="{30C68A67-F3DC-4122-8516-D0739803105D}" destId="{6B8A74D8-F29A-9849-AB7C-3712BF662916}" srcOrd="0" destOrd="0" presId="urn:microsoft.com/office/officeart/2008/layout/LinedList"/>
    <dgm:cxn modelId="{2E617AE1-7B69-43B9-9BD1-E599F4915757}" srcId="{437C525A-F8A9-4449-9143-7197B1591F17}" destId="{E24A8928-F8EA-40A2-A288-615B0967E437}" srcOrd="0" destOrd="0" parTransId="{53A0F7F3-408C-4352-BE75-69AA41CD1790}" sibTransId="{CB5B296E-B0A3-4A5F-9106-2E3B8F05D29C}"/>
    <dgm:cxn modelId="{86E293E5-D90B-4884-9B8C-D195468FEC56}" srcId="{437C525A-F8A9-4449-9143-7197B1591F17}" destId="{30C68A67-F3DC-4122-8516-D0739803105D}" srcOrd="6" destOrd="0" parTransId="{52974FEE-4AAE-419E-BE6F-72D66AD119C9}" sibTransId="{B5825996-1F7B-49CF-AC2B-B870BA498FAF}"/>
    <dgm:cxn modelId="{443E14DB-3D7E-0941-A256-C701E6B17A99}" type="presParOf" srcId="{0DEF9BD9-81A9-3E46-93D4-B683FA552B4F}" destId="{F5CA998F-B117-8644-87EA-D3F87574E64A}" srcOrd="0" destOrd="0" presId="urn:microsoft.com/office/officeart/2008/layout/LinedList"/>
    <dgm:cxn modelId="{4144CE44-B0E0-0346-94B8-2387C9BC79DB}" type="presParOf" srcId="{0DEF9BD9-81A9-3E46-93D4-B683FA552B4F}" destId="{DA7F7045-8975-5D46-AE6A-7E5D1FB1754C}" srcOrd="1" destOrd="0" presId="urn:microsoft.com/office/officeart/2008/layout/LinedList"/>
    <dgm:cxn modelId="{43B7662C-837A-1542-B545-4D2C45FE816A}" type="presParOf" srcId="{DA7F7045-8975-5D46-AE6A-7E5D1FB1754C}" destId="{A16FC01A-4CB9-D340-B798-A418CEE1D9DD}" srcOrd="0" destOrd="0" presId="urn:microsoft.com/office/officeart/2008/layout/LinedList"/>
    <dgm:cxn modelId="{3A02BE4F-8658-204C-A5DA-BFBECAD481C2}" type="presParOf" srcId="{DA7F7045-8975-5D46-AE6A-7E5D1FB1754C}" destId="{84C5E0B4-61AD-E046-ABF7-EA852BB12582}" srcOrd="1" destOrd="0" presId="urn:microsoft.com/office/officeart/2008/layout/LinedList"/>
    <dgm:cxn modelId="{A24C6984-3571-4842-BEA8-1762111725F0}" type="presParOf" srcId="{0DEF9BD9-81A9-3E46-93D4-B683FA552B4F}" destId="{4B826BF4-C937-BD48-9691-73631A4B3F23}" srcOrd="2" destOrd="0" presId="urn:microsoft.com/office/officeart/2008/layout/LinedList"/>
    <dgm:cxn modelId="{DA97B708-2B5E-064C-BB61-F3C6A1862F16}" type="presParOf" srcId="{0DEF9BD9-81A9-3E46-93D4-B683FA552B4F}" destId="{E0A49774-D5F9-694A-B26F-B7CF4A20CA83}" srcOrd="3" destOrd="0" presId="urn:microsoft.com/office/officeart/2008/layout/LinedList"/>
    <dgm:cxn modelId="{F036CC9F-4468-8D42-828E-C14C5D5E08CF}" type="presParOf" srcId="{E0A49774-D5F9-694A-B26F-B7CF4A20CA83}" destId="{2F8AA414-C580-C54A-B255-B125EBCACE3B}" srcOrd="0" destOrd="0" presId="urn:microsoft.com/office/officeart/2008/layout/LinedList"/>
    <dgm:cxn modelId="{BB673197-CE1C-5541-83D1-A552ABB14F3C}" type="presParOf" srcId="{E0A49774-D5F9-694A-B26F-B7CF4A20CA83}" destId="{92FF8BCC-AB7D-264E-B8CF-A88DB6D19508}" srcOrd="1" destOrd="0" presId="urn:microsoft.com/office/officeart/2008/layout/LinedList"/>
    <dgm:cxn modelId="{C6734111-6B08-9D4D-A798-F65D1672482A}" type="presParOf" srcId="{0DEF9BD9-81A9-3E46-93D4-B683FA552B4F}" destId="{13A69D40-C4B5-AD41-B803-786357DE23EB}" srcOrd="4" destOrd="0" presId="urn:microsoft.com/office/officeart/2008/layout/LinedList"/>
    <dgm:cxn modelId="{6184EEA8-E1AC-514C-B0F1-6070EABBF593}" type="presParOf" srcId="{0DEF9BD9-81A9-3E46-93D4-B683FA552B4F}" destId="{4E20A5BF-F3F4-704B-969E-6338AC9EE412}" srcOrd="5" destOrd="0" presId="urn:microsoft.com/office/officeart/2008/layout/LinedList"/>
    <dgm:cxn modelId="{684A3341-4FF0-C249-95A0-727B4D08579C}" type="presParOf" srcId="{4E20A5BF-F3F4-704B-969E-6338AC9EE412}" destId="{A693750D-22F9-2342-B0CA-A6B7CDFCC080}" srcOrd="0" destOrd="0" presId="urn:microsoft.com/office/officeart/2008/layout/LinedList"/>
    <dgm:cxn modelId="{FB7C8421-9178-9849-8DBE-A6B2D488808D}" type="presParOf" srcId="{4E20A5BF-F3F4-704B-969E-6338AC9EE412}" destId="{CDE5D56E-B57E-BF46-8F2C-6C4BC2ABF3CE}" srcOrd="1" destOrd="0" presId="urn:microsoft.com/office/officeart/2008/layout/LinedList"/>
    <dgm:cxn modelId="{1AA1035F-FC9C-9647-9DEF-547DDD725B60}" type="presParOf" srcId="{0DEF9BD9-81A9-3E46-93D4-B683FA552B4F}" destId="{8F12586A-61E5-9B46-9E31-99CC7E547963}" srcOrd="6" destOrd="0" presId="urn:microsoft.com/office/officeart/2008/layout/LinedList"/>
    <dgm:cxn modelId="{46805638-DE6E-8746-94B0-902C6B84BD57}" type="presParOf" srcId="{0DEF9BD9-81A9-3E46-93D4-B683FA552B4F}" destId="{3D08CC4D-BCA1-DF4E-9630-B3C2FC5B375A}" srcOrd="7" destOrd="0" presId="urn:microsoft.com/office/officeart/2008/layout/LinedList"/>
    <dgm:cxn modelId="{8900C3C1-E367-2F4F-A859-A8A0ABC706BD}" type="presParOf" srcId="{3D08CC4D-BCA1-DF4E-9630-B3C2FC5B375A}" destId="{708B9FAB-5BB8-9B47-A858-8469EEC504ED}" srcOrd="0" destOrd="0" presId="urn:microsoft.com/office/officeart/2008/layout/LinedList"/>
    <dgm:cxn modelId="{41FD400C-D12A-C94D-9ED1-95B786A1044E}" type="presParOf" srcId="{3D08CC4D-BCA1-DF4E-9630-B3C2FC5B375A}" destId="{DCF732DC-87B7-D74F-BC31-674A3ACD5130}" srcOrd="1" destOrd="0" presId="urn:microsoft.com/office/officeart/2008/layout/LinedList"/>
    <dgm:cxn modelId="{5B4342CC-A2DA-764E-BCB8-519F3824E4ED}" type="presParOf" srcId="{0DEF9BD9-81A9-3E46-93D4-B683FA552B4F}" destId="{1E581AF5-9937-1D4F-B554-BC2E223FE032}" srcOrd="8" destOrd="0" presId="urn:microsoft.com/office/officeart/2008/layout/LinedList"/>
    <dgm:cxn modelId="{B12F4046-A270-4447-90C7-0C918EA7E7B5}" type="presParOf" srcId="{0DEF9BD9-81A9-3E46-93D4-B683FA552B4F}" destId="{8C08E8C1-06DE-9A4E-B91D-2ED482E115A1}" srcOrd="9" destOrd="0" presId="urn:microsoft.com/office/officeart/2008/layout/LinedList"/>
    <dgm:cxn modelId="{37475905-7713-B043-A01B-BE0050EBFDF3}" type="presParOf" srcId="{8C08E8C1-06DE-9A4E-B91D-2ED482E115A1}" destId="{EF3EAD93-E50D-194E-9742-662F5B2942A7}" srcOrd="0" destOrd="0" presId="urn:microsoft.com/office/officeart/2008/layout/LinedList"/>
    <dgm:cxn modelId="{DDCB830A-7558-5148-B1DF-865E65BB05BD}" type="presParOf" srcId="{8C08E8C1-06DE-9A4E-B91D-2ED482E115A1}" destId="{13B6F3FD-D541-C044-A151-8765699AB3B7}" srcOrd="1" destOrd="0" presId="urn:microsoft.com/office/officeart/2008/layout/LinedList"/>
    <dgm:cxn modelId="{748B9538-1651-654C-BC8E-54C18219A5F1}" type="presParOf" srcId="{0DEF9BD9-81A9-3E46-93D4-B683FA552B4F}" destId="{96538AF0-8BCF-8246-9FC1-DA551A4F30B8}" srcOrd="10" destOrd="0" presId="urn:microsoft.com/office/officeart/2008/layout/LinedList"/>
    <dgm:cxn modelId="{B2944B4A-359B-3A43-B6F3-8860856D3842}" type="presParOf" srcId="{0DEF9BD9-81A9-3E46-93D4-B683FA552B4F}" destId="{18B1F520-DFD6-D646-A1E4-8B871165AFDB}" srcOrd="11" destOrd="0" presId="urn:microsoft.com/office/officeart/2008/layout/LinedList"/>
    <dgm:cxn modelId="{99685AFE-4CE5-C143-BDA0-72BECF6D0F14}" type="presParOf" srcId="{18B1F520-DFD6-D646-A1E4-8B871165AFDB}" destId="{D73BB56B-5D24-7E40-9FC4-66BC8962614D}" srcOrd="0" destOrd="0" presId="urn:microsoft.com/office/officeart/2008/layout/LinedList"/>
    <dgm:cxn modelId="{911D8932-DF9B-8342-A422-6AE06E7E665E}" type="presParOf" srcId="{18B1F520-DFD6-D646-A1E4-8B871165AFDB}" destId="{27ADDF1B-1B6A-CC41-AE2C-0551DF297D07}" srcOrd="1" destOrd="0" presId="urn:microsoft.com/office/officeart/2008/layout/LinedList"/>
    <dgm:cxn modelId="{DB887357-3766-2447-BE33-97256315A6F9}" type="presParOf" srcId="{0DEF9BD9-81A9-3E46-93D4-B683FA552B4F}" destId="{7313D856-21E8-6A48-9A43-AE3DB542FC1B}" srcOrd="12" destOrd="0" presId="urn:microsoft.com/office/officeart/2008/layout/LinedList"/>
    <dgm:cxn modelId="{27A1F3A0-3336-0B47-A516-5056C3FEBDDA}" type="presParOf" srcId="{0DEF9BD9-81A9-3E46-93D4-B683FA552B4F}" destId="{4DE84CA9-8A2B-AF48-B2A3-B5E5C0598F06}" srcOrd="13" destOrd="0" presId="urn:microsoft.com/office/officeart/2008/layout/LinedList"/>
    <dgm:cxn modelId="{42C5CDD2-A133-F94F-A0C7-3AD816956552}" type="presParOf" srcId="{4DE84CA9-8A2B-AF48-B2A3-B5E5C0598F06}" destId="{6B8A74D8-F29A-9849-AB7C-3712BF662916}" srcOrd="0" destOrd="0" presId="urn:microsoft.com/office/officeart/2008/layout/LinedList"/>
    <dgm:cxn modelId="{6E0CDF72-07BA-0847-9FAE-1288BBF3078D}" type="presParOf" srcId="{4DE84CA9-8A2B-AF48-B2A3-B5E5C0598F06}" destId="{75F98863-96CF-D344-ADFF-4DAF64603ECB}" srcOrd="1" destOrd="0" presId="urn:microsoft.com/office/officeart/2008/layout/LinedList"/>
    <dgm:cxn modelId="{FE351B48-0126-4541-A52A-735D82571B2D}" type="presParOf" srcId="{0DEF9BD9-81A9-3E46-93D4-B683FA552B4F}" destId="{AAE1D656-414D-BE4E-99BE-2A8830585E80}" srcOrd="14" destOrd="0" presId="urn:microsoft.com/office/officeart/2008/layout/LinedList"/>
    <dgm:cxn modelId="{412AE7A0-780B-124D-B2FE-6542C5BC2AA3}" type="presParOf" srcId="{0DEF9BD9-81A9-3E46-93D4-B683FA552B4F}" destId="{F14B6DB4-717F-D443-A37B-5FAA7FC4C431}" srcOrd="15" destOrd="0" presId="urn:microsoft.com/office/officeart/2008/layout/LinedList"/>
    <dgm:cxn modelId="{9481E9C7-019A-6745-8E44-8E2FE810EF71}" type="presParOf" srcId="{F14B6DB4-717F-D443-A37B-5FAA7FC4C431}" destId="{99B84E98-7732-FC4A-8893-7AB86E57DCFD}" srcOrd="0" destOrd="0" presId="urn:microsoft.com/office/officeart/2008/layout/LinedList"/>
    <dgm:cxn modelId="{00F8E320-EFB1-3D48-92B1-EF165E8EF529}" type="presParOf" srcId="{F14B6DB4-717F-D443-A37B-5FAA7FC4C431}" destId="{DDFA7DAF-C3AD-A642-86A7-1EBB81EA4236}" srcOrd="1" destOrd="0" presId="urn:microsoft.com/office/officeart/2008/layout/LinedList"/>
    <dgm:cxn modelId="{9B629388-1468-0D49-8C5E-F324A433F9A1}" type="presParOf" srcId="{0DEF9BD9-81A9-3E46-93D4-B683FA552B4F}" destId="{89CE7E93-A8D4-B041-A1A0-1E4694FD5B1C}" srcOrd="16" destOrd="0" presId="urn:microsoft.com/office/officeart/2008/layout/LinedList"/>
    <dgm:cxn modelId="{7F5E797B-5CC6-D841-889F-4D5CCE46F3F9}" type="presParOf" srcId="{0DEF9BD9-81A9-3E46-93D4-B683FA552B4F}" destId="{5D514F1D-EFE2-C041-A391-383ACA950FB7}" srcOrd="17" destOrd="0" presId="urn:microsoft.com/office/officeart/2008/layout/LinedList"/>
    <dgm:cxn modelId="{C7FD2B8A-2969-2642-A665-2B443B85C09C}" type="presParOf" srcId="{5D514F1D-EFE2-C041-A391-383ACA950FB7}" destId="{B6D540C9-D4AC-CE4E-BFBC-BD8C5ED42B06}" srcOrd="0" destOrd="0" presId="urn:microsoft.com/office/officeart/2008/layout/LinedList"/>
    <dgm:cxn modelId="{369F9D63-4A83-7643-B4FE-C6BC9F671DA9}" type="presParOf" srcId="{5D514F1D-EFE2-C041-A391-383ACA950FB7}" destId="{75970D51-88F4-1E4E-8EE4-F31DE31604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A998F-B117-8644-87EA-D3F87574E64A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FC01A-4CB9-D340-B798-A418CEE1D9DD}">
      <dsp:nvSpPr>
        <dsp:cNvPr id="0" name=""/>
        <dsp:cNvSpPr/>
      </dsp:nvSpPr>
      <dsp:spPr>
        <a:xfrm>
          <a:off x="0" y="67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/>
            <a:t>Меглюмина акридонацетат</a:t>
          </a:r>
          <a:endParaRPr lang="en-US" sz="2600" kern="1200"/>
        </a:p>
      </dsp:txBody>
      <dsp:txXfrm>
        <a:off x="0" y="675"/>
        <a:ext cx="6900512" cy="614976"/>
      </dsp:txXfrm>
    </dsp:sp>
    <dsp:sp modelId="{4B826BF4-C937-BD48-9691-73631A4B3F23}">
      <dsp:nvSpPr>
        <dsp:cNvPr id="0" name=""/>
        <dsp:cNvSpPr/>
      </dsp:nvSpPr>
      <dsp:spPr>
        <a:xfrm>
          <a:off x="0" y="615652"/>
          <a:ext cx="6900512" cy="0"/>
        </a:xfrm>
        <a:prstGeom prst="line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AA414-C580-C54A-B255-B125EBCACE3B}">
      <dsp:nvSpPr>
        <dsp:cNvPr id="0" name=""/>
        <dsp:cNvSpPr/>
      </dsp:nvSpPr>
      <dsp:spPr>
        <a:xfrm>
          <a:off x="0" y="61565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/>
            <a:t>Риамиловир</a:t>
          </a:r>
          <a:endParaRPr lang="en-US" sz="2600" kern="1200"/>
        </a:p>
      </dsp:txBody>
      <dsp:txXfrm>
        <a:off x="0" y="615652"/>
        <a:ext cx="6900512" cy="614976"/>
      </dsp:txXfrm>
    </dsp:sp>
    <dsp:sp modelId="{13A69D40-C4B5-AD41-B803-786357DE23EB}">
      <dsp:nvSpPr>
        <dsp:cNvPr id="0" name=""/>
        <dsp:cNvSpPr/>
      </dsp:nvSpPr>
      <dsp:spPr>
        <a:xfrm>
          <a:off x="0" y="1230628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3750D-22F9-2342-B0CA-A6B7CDFCC080}">
      <dsp:nvSpPr>
        <dsp:cNvPr id="0" name=""/>
        <dsp:cNvSpPr/>
      </dsp:nvSpPr>
      <dsp:spPr>
        <a:xfrm>
          <a:off x="0" y="123062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Умифенавир</a:t>
          </a:r>
          <a:endParaRPr lang="en-US" sz="2600" kern="1200"/>
        </a:p>
      </dsp:txBody>
      <dsp:txXfrm>
        <a:off x="0" y="1230628"/>
        <a:ext cx="6900512" cy="614976"/>
      </dsp:txXfrm>
    </dsp:sp>
    <dsp:sp modelId="{8F12586A-61E5-9B46-9E31-99CC7E547963}">
      <dsp:nvSpPr>
        <dsp:cNvPr id="0" name=""/>
        <dsp:cNvSpPr/>
      </dsp:nvSpPr>
      <dsp:spPr>
        <a:xfrm>
          <a:off x="0" y="1845605"/>
          <a:ext cx="6900512" cy="0"/>
        </a:xfrm>
        <a:prstGeom prst="line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B9FAB-5BB8-9B47-A858-8469EEC504ED}">
      <dsp:nvSpPr>
        <dsp:cNvPr id="0" name=""/>
        <dsp:cNvSpPr/>
      </dsp:nvSpPr>
      <dsp:spPr>
        <a:xfrm>
          <a:off x="0" y="184560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 err="1"/>
            <a:t>Энисамия</a:t>
          </a:r>
          <a:r>
            <a:rPr lang="ru-RU" sz="2600" kern="1200" dirty="0"/>
            <a:t> йодид</a:t>
          </a:r>
          <a:endParaRPr lang="en-US" sz="2600" kern="1200" dirty="0"/>
        </a:p>
      </dsp:txBody>
      <dsp:txXfrm>
        <a:off x="0" y="1845605"/>
        <a:ext cx="6900512" cy="614976"/>
      </dsp:txXfrm>
    </dsp:sp>
    <dsp:sp modelId="{1E581AF5-9937-1D4F-B554-BC2E223FE032}">
      <dsp:nvSpPr>
        <dsp:cNvPr id="0" name=""/>
        <dsp:cNvSpPr/>
      </dsp:nvSpPr>
      <dsp:spPr>
        <a:xfrm>
          <a:off x="0" y="2460582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EAD93-E50D-194E-9742-662F5B2942A7}">
      <dsp:nvSpPr>
        <dsp:cNvPr id="0" name=""/>
        <dsp:cNvSpPr/>
      </dsp:nvSpPr>
      <dsp:spPr>
        <a:xfrm>
          <a:off x="0" y="246058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dirty="0" err="1"/>
            <a:t>Имидазолилэтанамид</a:t>
          </a:r>
          <a:r>
            <a:rPr lang="ru-RU" sz="2600" b="0" i="0" kern="1200" dirty="0"/>
            <a:t> </a:t>
          </a:r>
          <a:r>
            <a:rPr lang="ru-RU" sz="2600" b="0" i="0" kern="1200" dirty="0" err="1"/>
            <a:t>пентандиовой</a:t>
          </a:r>
          <a:r>
            <a:rPr lang="ru-RU" sz="2600" b="0" i="0" kern="1200" dirty="0"/>
            <a:t> кислоты</a:t>
          </a:r>
          <a:endParaRPr lang="en-US" sz="2600" kern="1200" dirty="0"/>
        </a:p>
      </dsp:txBody>
      <dsp:txXfrm>
        <a:off x="0" y="2460582"/>
        <a:ext cx="6900512" cy="614976"/>
      </dsp:txXfrm>
    </dsp:sp>
    <dsp:sp modelId="{96538AF0-8BCF-8246-9FC1-DA551A4F30B8}">
      <dsp:nvSpPr>
        <dsp:cNvPr id="0" name=""/>
        <dsp:cNvSpPr/>
      </dsp:nvSpPr>
      <dsp:spPr>
        <a:xfrm>
          <a:off x="0" y="3075558"/>
          <a:ext cx="6900512" cy="0"/>
        </a:xfrm>
        <a:prstGeom prst="line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BB56B-5D24-7E40-9FC4-66BC8962614D}">
      <dsp:nvSpPr>
        <dsp:cNvPr id="0" name=""/>
        <dsp:cNvSpPr/>
      </dsp:nvSpPr>
      <dsp:spPr>
        <a:xfrm>
          <a:off x="0" y="307555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dirty="0" err="1"/>
            <a:t>Эргоферон</a:t>
          </a:r>
          <a:endParaRPr lang="en-US" sz="2600" kern="1200" dirty="0"/>
        </a:p>
      </dsp:txBody>
      <dsp:txXfrm>
        <a:off x="0" y="3075558"/>
        <a:ext cx="6900512" cy="614976"/>
      </dsp:txXfrm>
    </dsp:sp>
    <dsp:sp modelId="{7313D856-21E8-6A48-9A43-AE3DB542FC1B}">
      <dsp:nvSpPr>
        <dsp:cNvPr id="0" name=""/>
        <dsp:cNvSpPr/>
      </dsp:nvSpPr>
      <dsp:spPr>
        <a:xfrm>
          <a:off x="0" y="3690535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A74D8-F29A-9849-AB7C-3712BF662916}">
      <dsp:nvSpPr>
        <dsp:cNvPr id="0" name=""/>
        <dsp:cNvSpPr/>
      </dsp:nvSpPr>
      <dsp:spPr>
        <a:xfrm>
          <a:off x="0" y="3690535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 err="1"/>
            <a:t>Кагоцел</a:t>
          </a:r>
          <a:endParaRPr lang="en-US" sz="2600" kern="1200" dirty="0"/>
        </a:p>
      </dsp:txBody>
      <dsp:txXfrm>
        <a:off x="0" y="3690535"/>
        <a:ext cx="6900512" cy="614976"/>
      </dsp:txXfrm>
    </dsp:sp>
    <dsp:sp modelId="{AAE1D656-414D-BE4E-99BE-2A8830585E80}">
      <dsp:nvSpPr>
        <dsp:cNvPr id="0" name=""/>
        <dsp:cNvSpPr/>
      </dsp:nvSpPr>
      <dsp:spPr>
        <a:xfrm>
          <a:off x="0" y="4305512"/>
          <a:ext cx="6900512" cy="0"/>
        </a:xfrm>
        <a:prstGeom prst="line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84E98-7732-FC4A-8893-7AB86E57DCFD}">
      <dsp:nvSpPr>
        <dsp:cNvPr id="0" name=""/>
        <dsp:cNvSpPr/>
      </dsp:nvSpPr>
      <dsp:spPr>
        <a:xfrm>
          <a:off x="0" y="4305512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 err="1"/>
            <a:t>Тилорон</a:t>
          </a:r>
          <a:endParaRPr lang="en-US" sz="2600" kern="1200" dirty="0"/>
        </a:p>
      </dsp:txBody>
      <dsp:txXfrm>
        <a:off x="0" y="4305512"/>
        <a:ext cx="6900512" cy="614976"/>
      </dsp:txXfrm>
    </dsp:sp>
    <dsp:sp modelId="{89CE7E93-A8D4-B041-A1A0-1E4694FD5B1C}">
      <dsp:nvSpPr>
        <dsp:cNvPr id="0" name=""/>
        <dsp:cNvSpPr/>
      </dsp:nvSpPr>
      <dsp:spPr>
        <a:xfrm>
          <a:off x="0" y="492048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540C9-D4AC-CE4E-BFBC-BD8C5ED42B06}">
      <dsp:nvSpPr>
        <dsp:cNvPr id="0" name=""/>
        <dsp:cNvSpPr/>
      </dsp:nvSpPr>
      <dsp:spPr>
        <a:xfrm>
          <a:off x="0" y="4920488"/>
          <a:ext cx="6900512" cy="614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i="0" kern="1200" dirty="0"/>
            <a:t>Интерферон альфа 2</a:t>
          </a:r>
          <a:r>
            <a:rPr lang="en-US" sz="2600" b="0" i="0" kern="1200" dirty="0"/>
            <a:t>b</a:t>
          </a:r>
          <a:r>
            <a:rPr lang="ru-RU" sz="2600" b="0" i="0" kern="1200" dirty="0"/>
            <a:t> или Интерферон гамма</a:t>
          </a:r>
          <a:endParaRPr lang="en-US" sz="2600" kern="1200" dirty="0"/>
        </a:p>
      </dsp:txBody>
      <dsp:txXfrm>
        <a:off x="0" y="4920488"/>
        <a:ext cx="6900512" cy="614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7B6BF-C2B8-41A9-B247-5CCC26137D53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65ACC-1D45-46D7-A51E-377D5447C5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8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5ACC-1D45-46D7-A51E-377D5447C59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0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5ACC-1D45-46D7-A51E-377D5447C59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05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65ACC-1D45-46D7-A51E-377D5447C59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4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071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7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6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47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66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9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108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5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9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4527F-9238-4953-9970-CFCF681CEC32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CB458-A93C-43E1-A71B-DE639CE37B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9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/index.php?title=%D0%A4%D0%B0%D0%B9%D0%BB:CDC-11214-swine-flu.jpg&amp;filetimestamp=20090503161808" TargetMode="External"/><Relationship Id="rId2" Type="http://schemas.openxmlformats.org/officeDocument/2006/relationships/hyperlink" Target="http://ru.wikipedia.org/wiki/H1N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H1N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0%BE%D0%BB%D0%BE%D0%B2%D0%BD%D0%B0%D1%8F_%D0%B1%D0%BE%D0%BB%D1%8C" TargetMode="External"/><Relationship Id="rId2" Type="http://schemas.openxmlformats.org/officeDocument/2006/relationships/hyperlink" Target="http://ru.wikipedia.org/wiki/%D0%93%D1%80%D0%B8%D0%BF%D0%B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D%D0%B0%D1%81%D0%BC%D0%BE%D1%80%D0%BA" TargetMode="External"/><Relationship Id="rId5" Type="http://schemas.openxmlformats.org/officeDocument/2006/relationships/hyperlink" Target="http://ru.wikipedia.org/wiki/%D0%9A%D0%B0%D1%88%D0%B5%D0%BB%D1%8C" TargetMode="External"/><Relationship Id="rId4" Type="http://schemas.openxmlformats.org/officeDocument/2006/relationships/hyperlink" Target="http://ru.wikipedia.org/wiki/%D0%9B%D0%B8%D1%85%D0%BE%D1%80%D0%B0%D0%B4%D0%BA%D0%B0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Легкие человека: где находятся, как выглядят и работают, почему могут болеть">
            <a:extLst>
              <a:ext uri="{FF2B5EF4-FFF2-40B4-BE49-F238E27FC236}">
                <a16:creationId xmlns:a16="http://schemas.microsoft.com/office/drawing/2014/main" id="{034C028C-549F-C84A-8D8F-2AE7C28B5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r="9245"/>
          <a:stretch/>
        </p:blipFill>
        <p:spPr bwMode="auto">
          <a:xfrm>
            <a:off x="2522358" y="0"/>
            <a:ext cx="9669642" cy="720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6E2EB-1926-9C4F-9643-BEA93B59D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60" y="468603"/>
            <a:ext cx="4667613" cy="3188997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0070C0"/>
                </a:solidFill>
              </a:rPr>
              <a:t>Подход к лечению ОРВИ и гриппа. 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Клинические рекомендации - 2025г.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6194A4-978C-1A40-9EF3-16BFBB517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459" y="480221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2000" dirty="0" err="1"/>
              <a:t>Недашковская</a:t>
            </a:r>
            <a:r>
              <a:rPr lang="ru-RU" sz="2000" dirty="0"/>
              <a:t> Н.Г</a:t>
            </a:r>
          </a:p>
          <a:p>
            <a:pPr algn="l"/>
            <a:r>
              <a:rPr lang="ru-RU" sz="2000" dirty="0"/>
              <a:t>ГБУ РО ОКБ №2</a:t>
            </a:r>
          </a:p>
          <a:p>
            <a:pPr algn="l"/>
            <a:r>
              <a:rPr lang="ru-RU" sz="2000" dirty="0"/>
              <a:t>Главный внештатный пульмонолог МЗ Ростовской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752906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952625" y="-1428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>
                <a:solidFill>
                  <a:srgbClr val="3366FF"/>
                </a:solidFill>
                <a:latin typeface="Arial"/>
                <a:cs typeface="Arial"/>
              </a:rPr>
              <a:t>Патогенез гриппа А </a:t>
            </a:r>
            <a:r>
              <a:rPr lang="ru-RU" sz="3600" dirty="0">
                <a:solidFill>
                  <a:srgbClr val="3366FF"/>
                </a:solidFill>
                <a:latin typeface="Arial"/>
                <a:cs typeface="Arial"/>
                <a:hlinkClick r:id="rId2" action="ppaction://hlinkfile" tooltip="H1N1"/>
              </a:rPr>
              <a:t>H1N1 </a:t>
            </a:r>
            <a:endParaRPr lang="ru-RU" sz="36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>
                <a:latin typeface="Tahoma" charset="0"/>
              </a:rPr>
              <a:t>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95625" y="785814"/>
            <a:ext cx="6286500" cy="642937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Входные ворота - эпителий респираторного тракта (инкубационный период – около 2 дней) </a:t>
            </a:r>
            <a:endParaRPr lang="ru-RU" b="1">
              <a:solidFill>
                <a:schemeClr val="tx1"/>
              </a:solidFill>
              <a:latin typeface="Tahoma" charset="0"/>
              <a:ea typeface="Arial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5917407" y="1535907"/>
            <a:ext cx="428625" cy="21431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95625" y="1857376"/>
            <a:ext cx="6286500" cy="7143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Инвазия вируса в организм человека</a:t>
            </a: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5917407" y="3536157"/>
            <a:ext cx="428625" cy="21431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95625" y="2857501"/>
            <a:ext cx="6286500" cy="71437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Массивная гибель клеток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95625" y="3857625"/>
            <a:ext cx="6357938" cy="64293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Выраженная интоксикация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76944" y="4714875"/>
            <a:ext cx="7457705" cy="857250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ahoma" charset="0"/>
                <a:ea typeface="Arial" charset="0"/>
              </a:rPr>
              <a:t>Повреждение сосудов  (повышенная ломкость,  развития кровотечений); </a:t>
            </a:r>
            <a:r>
              <a:rPr lang="ru-RU" dirty="0" err="1">
                <a:solidFill>
                  <a:schemeClr val="tx1"/>
                </a:solidFill>
                <a:latin typeface="Tahoma" charset="0"/>
                <a:ea typeface="Arial" charset="0"/>
              </a:rPr>
              <a:t>нейротропность</a:t>
            </a:r>
            <a:r>
              <a:rPr lang="ru-RU" dirty="0">
                <a:solidFill>
                  <a:schemeClr val="tx1"/>
                </a:solidFill>
                <a:latin typeface="Tahoma" charset="0"/>
                <a:ea typeface="Arial" charset="0"/>
              </a:rPr>
              <a:t> вируса  (неврологическая симптоматика)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52625" y="5857876"/>
            <a:ext cx="8358188" cy="100012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Усиление экспрессии ряда факторов — медиаторов воспаления </a:t>
            </a:r>
          </a:p>
          <a:p>
            <a:pPr algn="ctr"/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(TLR-3, γ-IFN, TNFα и др.) - </a:t>
            </a:r>
            <a:r>
              <a:rPr lang="ru-RU">
                <a:solidFill>
                  <a:srgbClr val="000000"/>
                </a:solidFill>
                <a:latin typeface="Tahoma" charset="0"/>
                <a:ea typeface="Arial" charset="0"/>
              </a:rPr>
              <a:t>поражение легких и бронхов</a:t>
            </a:r>
            <a:r>
              <a:rPr lang="ru-RU">
                <a:solidFill>
                  <a:schemeClr val="tx1"/>
                </a:solidFill>
                <a:latin typeface="Tahoma" charset="0"/>
                <a:ea typeface="Arial" charset="0"/>
              </a:rPr>
              <a:t>, множественное повреждение альвеол, некроз и геморрагия </a:t>
            </a: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5953125" y="2643188"/>
            <a:ext cx="357188" cy="21431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5988844" y="4464844"/>
            <a:ext cx="285750" cy="21431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5953125" y="5643563"/>
            <a:ext cx="357188" cy="21431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fld id="{364E5454-C867-4B4D-BB57-13273C4BDC71}" type="slidenum">
              <a:rPr lang="ru-RU" sz="1200"/>
              <a:pPr/>
              <a:t>10</a:t>
            </a:fld>
            <a:endParaRPr lang="ru-RU" sz="1200"/>
          </a:p>
        </p:txBody>
      </p:sp>
      <p:pic>
        <p:nvPicPr>
          <p:cNvPr id="5136" name="Picture 2" descr="http://upload.wikimedia.org/wikipedia/commons/thumb/8/8b/CDC-11214-swine-flu.jpg/300px-CDC-11214-swine-flu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5813"/>
            <a:ext cx="1525588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20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>
                <a:solidFill>
                  <a:srgbClr val="0070C0"/>
                </a:solidFill>
                <a:latin typeface="Arial"/>
                <a:cs typeface="Arial"/>
              </a:rPr>
              <a:t>Группа риска по заболеванию гриппом А (</a:t>
            </a:r>
            <a:r>
              <a:rPr lang="ru-RU" sz="2700" dirty="0">
                <a:solidFill>
                  <a:srgbClr val="0070C0"/>
                </a:solidFill>
                <a:latin typeface="Arial"/>
                <a:cs typeface="Arial"/>
                <a:hlinkClick r:id="rId2" action="ppaction://hlinkfile" tooltip="H1N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H1N1</a:t>
            </a:r>
            <a:r>
              <a:rPr lang="ru-RU" sz="2700" dirty="0">
                <a:solidFill>
                  <a:srgbClr val="0070C0"/>
                </a:solidFill>
                <a:latin typeface="Arial"/>
                <a:cs typeface="Arial"/>
              </a:rPr>
              <a:t>, </a:t>
            </a:r>
            <a:r>
              <a:rPr lang="ru-RU" sz="2700" dirty="0">
                <a:solidFill>
                  <a:srgbClr val="0070C0"/>
                </a:solidFill>
                <a:latin typeface="Arial"/>
                <a:cs typeface="Arial"/>
                <a:hlinkClick r:id="rId2" action="ppaction://hlinkfile" tooltip="H1N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H5N1</a:t>
            </a:r>
            <a:r>
              <a:rPr lang="ru-RU" sz="2700" dirty="0">
                <a:solidFill>
                  <a:srgbClr val="0070C0"/>
                </a:solidFill>
                <a:latin typeface="Arial"/>
                <a:cs typeface="Arial"/>
              </a:rPr>
              <a:t>) </a:t>
            </a:r>
            <a:br>
              <a:rPr lang="ru-RU" sz="2700" dirty="0">
                <a:solidFill>
                  <a:srgbClr val="0070C0"/>
                </a:solidFill>
                <a:latin typeface="Arial"/>
                <a:cs typeface="Arial"/>
              </a:rPr>
            </a:br>
            <a:endParaRPr lang="ru-RU" sz="27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736269" y="1628776"/>
            <a:ext cx="9975273" cy="3394075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ru-RU" dirty="0">
                <a:latin typeface="Calibri" charset="0"/>
              </a:rPr>
              <a:t>дети  до 2 лет; 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charset="0"/>
              </a:rPr>
              <a:t> взрослые 65 лет и старше;</a:t>
            </a:r>
            <a:endParaRPr lang="ru-RU" u="sng" dirty="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ru-RU" dirty="0">
                <a:latin typeface="Calibri" charset="0"/>
              </a:rPr>
              <a:t> лица с хроническими болезнями сердца, легких, почек, крови и болезнями обмена веществ (например, сахарным диабетом), ослабленной иммунной системой;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charset="0"/>
              </a:rPr>
              <a:t>лица с ожирением;</a:t>
            </a:r>
          </a:p>
          <a:p>
            <a:pPr>
              <a:buFont typeface="Arial" charset="0"/>
              <a:buChar char="•"/>
            </a:pPr>
            <a:r>
              <a:rPr lang="ru-RU" dirty="0">
                <a:latin typeface="Calibri" charset="0"/>
              </a:rPr>
              <a:t>Работники здравоохранения</a:t>
            </a:r>
          </a:p>
          <a:p>
            <a:pPr>
              <a:buFont typeface="Arial" charset="0"/>
              <a:buChar char="•"/>
            </a:pPr>
            <a:r>
              <a:rPr lang="ru-RU" b="1" u="sng" dirty="0">
                <a:latin typeface="Calibri" charset="0"/>
              </a:rPr>
              <a:t>Беременные</a:t>
            </a:r>
            <a:endParaRPr lang="ru-RU" b="1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ru-RU" dirty="0">
              <a:latin typeface="Tahoma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0002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4574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371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eaLnBrk="1" hangingPunct="1"/>
            <a:fld id="{4D21F67C-2449-E141-86FA-28A49CA19827}" type="slidenum">
              <a:rPr lang="ru-RU">
                <a:solidFill>
                  <a:srgbClr val="89898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pPr eaLnBrk="1" hangingPunct="1"/>
              <a:t>11</a:t>
            </a:fld>
            <a:endParaRPr lang="ru-RU">
              <a:solidFill>
                <a:srgbClr val="89898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3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Беременные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«В настоящее время около 5% подтвержденных летальных случаев заболевания, вызванных гриппом </a:t>
            </a:r>
            <a:r>
              <a:rPr lang="ru-RU" dirty="0" err="1"/>
              <a:t>A</a:t>
            </a:r>
            <a:r>
              <a:rPr lang="ru-RU" dirty="0"/>
              <a:t>/H1N1/pdm2009, зарегистрированы среди беременных женщин. При этом беременные женщины составляют только около 1 процента основного населения.»</a:t>
            </a:r>
          </a:p>
        </p:txBody>
      </p:sp>
    </p:spTree>
    <p:extLst>
      <p:ext uri="{BB962C8B-B14F-4D97-AF65-F5344CB8AC3E}">
        <p14:creationId xmlns:p14="http://schemas.microsoft.com/office/powerpoint/2010/main" val="270064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748145" y="404813"/>
            <a:ext cx="9473768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4000" dirty="0">
                <a:solidFill>
                  <a:srgbClr val="0070C0"/>
                </a:solidFill>
                <a:latin typeface="Arial"/>
                <a:cs typeface="Arial"/>
              </a:rPr>
              <a:t>Диагностика гриппа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593766" y="3573464"/>
            <a:ext cx="9517022" cy="2738437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ru-RU" dirty="0">
                <a:latin typeface="Arial"/>
                <a:cs typeface="Arial"/>
              </a:rPr>
              <a:t>Достоверный диагноз устанавливается при </a:t>
            </a:r>
            <a:r>
              <a:rPr lang="ru-RU" b="1" dirty="0" err="1">
                <a:latin typeface="Arial"/>
                <a:cs typeface="Arial"/>
              </a:rPr>
              <a:t>серотипировании</a:t>
            </a:r>
            <a:r>
              <a:rPr lang="ru-RU" dirty="0">
                <a:latin typeface="Arial"/>
                <a:cs typeface="Arial"/>
              </a:rPr>
              <a:t> вируса, </a:t>
            </a:r>
            <a:r>
              <a:rPr lang="ru-RU" b="1" dirty="0">
                <a:latin typeface="Arial"/>
                <a:cs typeface="Arial"/>
              </a:rPr>
              <a:t>методом ПЦР</a:t>
            </a:r>
            <a:r>
              <a:rPr lang="ru-RU" dirty="0">
                <a:latin typeface="Arial"/>
                <a:cs typeface="Arial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dirty="0">
                <a:latin typeface="Arial"/>
                <a:cs typeface="Arial"/>
              </a:rPr>
              <a:t>(материал для исследования – </a:t>
            </a:r>
          </a:p>
          <a:p>
            <a:pPr eaLnBrk="1" hangingPunct="1">
              <a:buFont typeface="Arial" charset="0"/>
              <a:buNone/>
            </a:pPr>
            <a:r>
              <a:rPr lang="ru-RU" dirty="0">
                <a:latin typeface="Arial"/>
                <a:cs typeface="Arial"/>
              </a:rPr>
              <a:t>назальные смывы, мазки)</a:t>
            </a:r>
          </a:p>
          <a:p>
            <a:pPr eaLnBrk="1" hangingPunct="1">
              <a:buFont typeface="Arial" charset="0"/>
              <a:buNone/>
            </a:pPr>
            <a:endParaRPr lang="ru-RU" dirty="0">
              <a:latin typeface="Tahoma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fld id="{C359DC6D-95D8-194B-BFD4-E4D1A1EE33D9}" type="slidenum">
              <a:rPr lang="ru-RU" sz="1200"/>
              <a:pPr/>
              <a:t>13</a:t>
            </a:fld>
            <a:endParaRPr lang="ru-RU" sz="1200"/>
          </a:p>
        </p:txBody>
      </p:sp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498764" y="1401107"/>
            <a:ext cx="9723149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>
              <a:buFont typeface="Arial" charset="0"/>
              <a:buNone/>
            </a:pPr>
            <a:r>
              <a:rPr lang="ru-RU" sz="2800" b="1" dirty="0">
                <a:latin typeface="Arial"/>
                <a:cs typeface="Arial"/>
              </a:rPr>
              <a:t>Экспресс-диагностика </a:t>
            </a:r>
            <a:r>
              <a:rPr lang="ru-RU" sz="2800" dirty="0">
                <a:latin typeface="Arial"/>
                <a:cs typeface="Arial"/>
              </a:rPr>
              <a:t>(на амбулаторном приеме, в приемном отделении стационара):</a:t>
            </a:r>
          </a:p>
          <a:p>
            <a:pPr>
              <a:buFont typeface="Arial" charset="0"/>
              <a:buNone/>
            </a:pPr>
            <a:r>
              <a:rPr lang="ru-RU" sz="2800" dirty="0">
                <a:latin typeface="Arial"/>
                <a:cs typeface="Arial"/>
              </a:rPr>
              <a:t>Тест-полоски для выявления антигенов вирусов гриппа типов А и В </a:t>
            </a:r>
          </a:p>
        </p:txBody>
      </p:sp>
      <p:pic>
        <p:nvPicPr>
          <p:cNvPr id="6" name="Picture 5" descr="D:\лучшее\картинки\тест-полоски на грип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4886602"/>
            <a:ext cx="3888432" cy="1834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153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366FF"/>
                </a:solidFill>
              </a:rPr>
              <a:t>Общие критерии диагностики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Острое начало заболевания с лихорадкой</a:t>
            </a:r>
          </a:p>
          <a:p>
            <a:r>
              <a:rPr lang="ru-RU" dirty="0"/>
              <a:t>Кашель, чаще сухой</a:t>
            </a:r>
          </a:p>
          <a:p>
            <a:r>
              <a:rPr lang="ru-RU" dirty="0"/>
              <a:t>Лейкоцитоз (лейкопения) с </a:t>
            </a:r>
            <a:r>
              <a:rPr lang="ru-RU" dirty="0" err="1"/>
              <a:t>нейтрофильным</a:t>
            </a:r>
            <a:r>
              <a:rPr lang="ru-RU" dirty="0"/>
              <a:t> сдвигом</a:t>
            </a:r>
          </a:p>
          <a:p>
            <a:r>
              <a:rPr lang="ru-RU" dirty="0"/>
              <a:t>Рентген ОГК – инфильтраты или «симптом матового стекла»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8E7D4-4E01-F149-AD11-0FFAE5C0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54A97"/>
                </a:solidFill>
              </a:rPr>
              <a:t>Лечение: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E4A26-82AB-FE41-BA2A-551AB517A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Базисная терапия включает в себя постельный режим, диету и обильное питье. В рацион включают легко усвояемые продуты, богатые витаминами (нежирные сорта мяса, рыбы, молочные продукты, фрукты, овощи, соки, компоты). Запрещается алкоголь в любых видах.</a:t>
            </a:r>
          </a:p>
          <a:p>
            <a:r>
              <a:rPr lang="ru-RU" dirty="0"/>
              <a:t>Пероральная </a:t>
            </a:r>
            <a:r>
              <a:rPr lang="ru-RU" dirty="0" err="1"/>
              <a:t>дезинтоксикация</a:t>
            </a:r>
            <a:r>
              <a:rPr lang="ru-RU" dirty="0"/>
              <a:t> в объеме 2–3 литров жидкости в сутки (некрепко заваренного чая с молоком, медом, вареньем, а также отвара шиповника, свежеприготовленных фруктовых и ягодных соков, компотов, щелочных минеральных вод).</a:t>
            </a:r>
          </a:p>
        </p:txBody>
      </p:sp>
    </p:spTree>
    <p:extLst>
      <p:ext uri="{BB962C8B-B14F-4D97-AF65-F5344CB8AC3E}">
        <p14:creationId xmlns:p14="http://schemas.microsoft.com/office/powerpoint/2010/main" val="4176537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29E29-CF69-9F4C-8E85-14B7AB9F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54A97"/>
                </a:solidFill>
              </a:rPr>
              <a:t>Кашель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763EE-CFB9-B449-8F2F-820AE4F2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Рекомендовано пациентам с острым бронхитом, обусловленным респираторными вирусами сопровождающихся </a:t>
            </a:r>
            <a:r>
              <a:rPr lang="ru-RU" dirty="0" err="1"/>
              <a:t>бронхообструкцией</a:t>
            </a:r>
            <a:r>
              <a:rPr lang="ru-RU" dirty="0"/>
              <a:t> и влажным кашлем назначение </a:t>
            </a:r>
            <a:r>
              <a:rPr lang="ru-RU" dirty="0" err="1"/>
              <a:t>муколитических</a:t>
            </a:r>
            <a:r>
              <a:rPr lang="ru-RU" dirty="0"/>
              <a:t> и отхаркивающих препаратов, кроме комбинаций с противокашлевыми средствами для разжижения и улучшения отхождения мокроты (</a:t>
            </a:r>
            <a:r>
              <a:rPr lang="ru-RU" b="1" i="1" dirty="0" err="1">
                <a:solidFill>
                  <a:srgbClr val="41719C"/>
                </a:solidFill>
              </a:rPr>
              <a:t>ацетилцистеин</a:t>
            </a:r>
            <a:r>
              <a:rPr lang="ru-RU" b="1" i="1" dirty="0">
                <a:solidFill>
                  <a:srgbClr val="41719C"/>
                </a:solidFill>
              </a:rPr>
              <a:t>, бромгексин, </a:t>
            </a:r>
            <a:r>
              <a:rPr lang="ru-RU" b="1" i="1" dirty="0" err="1">
                <a:solidFill>
                  <a:srgbClr val="41719C"/>
                </a:solidFill>
              </a:rPr>
              <a:t>амброксол</a:t>
            </a:r>
            <a:r>
              <a:rPr lang="ru-RU" b="1" i="1" dirty="0">
                <a:solidFill>
                  <a:srgbClr val="41719C"/>
                </a:solidFill>
              </a:rPr>
              <a:t> и комбинации</a:t>
            </a:r>
            <a:r>
              <a:rPr lang="ru-RU" dirty="0"/>
              <a:t>)</a:t>
            </a:r>
          </a:p>
          <a:p>
            <a:r>
              <a:rPr lang="ru-RU" dirty="0"/>
              <a:t>Рекомендуется назначение </a:t>
            </a:r>
            <a:r>
              <a:rPr lang="ru-RU" dirty="0" err="1"/>
              <a:t>симпатомиметиков</a:t>
            </a:r>
            <a:r>
              <a:rPr lang="ru-RU" dirty="0"/>
              <a:t> и прочих противокашлевых препаратов при лечении ОРВИ пациентам с сухим непродуктивным надсадным кашлем, значительно ухудшающим качество жизни пациента (</a:t>
            </a:r>
            <a:r>
              <a:rPr lang="ru-RU" b="1" i="1" dirty="0" err="1">
                <a:solidFill>
                  <a:srgbClr val="41719C"/>
                </a:solidFill>
              </a:rPr>
              <a:t>гликодин</a:t>
            </a:r>
            <a:r>
              <a:rPr lang="ru-RU" b="1" i="1" dirty="0">
                <a:solidFill>
                  <a:srgbClr val="41719C"/>
                </a:solidFill>
              </a:rPr>
              <a:t>, </a:t>
            </a:r>
            <a:r>
              <a:rPr lang="ru-RU" b="1" i="1" dirty="0" err="1">
                <a:solidFill>
                  <a:srgbClr val="41719C"/>
                </a:solidFill>
              </a:rPr>
              <a:t>синекод</a:t>
            </a:r>
            <a:r>
              <a:rPr lang="ru-RU" dirty="0"/>
              <a:t>)</a:t>
            </a:r>
          </a:p>
          <a:p>
            <a:r>
              <a:rPr lang="ru-RU" dirty="0"/>
              <a:t>Рекомендовано применение противокашлевого препарата </a:t>
            </a:r>
            <a:r>
              <a:rPr lang="ru-RU" b="1" i="1" dirty="0" err="1">
                <a:solidFill>
                  <a:srgbClr val="41719C"/>
                </a:solidFill>
              </a:rPr>
              <a:t>Ренгалин</a:t>
            </a:r>
            <a:r>
              <a:rPr lang="ru-RU" dirty="0"/>
              <a:t> пациентам с ОРВИ и сухим непродуктивным надсадным кашлем</a:t>
            </a:r>
          </a:p>
        </p:txBody>
      </p:sp>
    </p:spTree>
    <p:extLst>
      <p:ext uri="{BB962C8B-B14F-4D97-AF65-F5344CB8AC3E}">
        <p14:creationId xmlns:p14="http://schemas.microsoft.com/office/powerpoint/2010/main" val="86838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76993-16B3-3246-AE7B-C779A813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54A97"/>
                </a:solidFill>
              </a:rPr>
              <a:t>Антибиотики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B1343E-247D-234A-96F7-88A8FA9E7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39005" cy="4351338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Не рекомендуется применение антибактериальных препаратов системного действия при неосложнённых ОРВИ, в том числе при наличии ринита, конъюнктивита, затемнения синусов при рентгенографии, ларингита, крупа, бронхита и бронхо-</a:t>
            </a:r>
            <a:r>
              <a:rPr lang="ru-RU" b="1" dirty="0" err="1">
                <a:solidFill>
                  <a:srgbClr val="FF0000"/>
                </a:solidFill>
              </a:rPr>
              <a:t>обструктивного</a:t>
            </a:r>
            <a:r>
              <a:rPr lang="ru-RU" b="1" dirty="0">
                <a:solidFill>
                  <a:srgbClr val="FF0000"/>
                </a:solidFill>
              </a:rPr>
              <a:t> синдрома в течение до 10–14 дней во взрослой и детской практике </a:t>
            </a:r>
          </a:p>
          <a:p>
            <a:r>
              <a:rPr lang="ru-RU" dirty="0"/>
              <a:t>Так же не рекомендуются:</a:t>
            </a:r>
          </a:p>
          <a:p>
            <a:pPr marL="0" indent="0">
              <a:buNone/>
            </a:pPr>
            <a:r>
              <a:rPr lang="ru-RU" dirty="0"/>
              <a:t> - салициловая кислота</a:t>
            </a:r>
          </a:p>
          <a:p>
            <a:pPr marL="0" indent="0">
              <a:buNone/>
            </a:pPr>
            <a:r>
              <a:rPr lang="ru-RU" dirty="0"/>
              <a:t> - </a:t>
            </a:r>
            <a:r>
              <a:rPr lang="ru-RU" b="0" i="0" dirty="0">
                <a:solidFill>
                  <a:srgbClr val="333333"/>
                </a:solidFill>
                <a:effectLst/>
                <a:latin typeface="Gilroy"/>
              </a:rPr>
              <a:t>Прием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Gilroy"/>
              </a:rPr>
              <a:t>муколитических</a:t>
            </a:r>
            <a:r>
              <a:rPr lang="ru-RU" b="0" i="0" dirty="0">
                <a:solidFill>
                  <a:srgbClr val="333333"/>
                </a:solidFill>
                <a:effectLst/>
                <a:latin typeface="Gilroy"/>
              </a:rPr>
              <a:t> препаратов одновременно с противокашлевыми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97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17763-9BD2-F84A-BFA8-F96D7503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Коронавирусная инфекция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AB1C71-0450-2149-9B3E-01956838A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2939D2-FD6A-3B47-BC4E-579DBB71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199408"/>
            <a:ext cx="10253763" cy="4977555"/>
          </a:xfrm>
          <a:prstGeom prst="rect">
            <a:avLst/>
          </a:prstGeom>
        </p:spPr>
      </p:pic>
      <p:sp>
        <p:nvSpPr>
          <p:cNvPr id="5" name="Рамка 4">
            <a:extLst>
              <a:ext uri="{FF2B5EF4-FFF2-40B4-BE49-F238E27FC236}">
                <a16:creationId xmlns:a16="http://schemas.microsoft.com/office/drawing/2014/main" id="{7FDF15DC-BA00-2647-A1CA-3637B8651134}"/>
              </a:ext>
            </a:extLst>
          </p:cNvPr>
          <p:cNvSpPr/>
          <p:nvPr/>
        </p:nvSpPr>
        <p:spPr>
          <a:xfrm>
            <a:off x="1199407" y="5225143"/>
            <a:ext cx="9583387" cy="108675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58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Базисная терапия гриппа</a:t>
            </a:r>
            <a:br>
              <a:rPr lang="ru-RU" dirty="0">
                <a:solidFill>
                  <a:srgbClr val="3366FF"/>
                </a:solidFill>
                <a:effectLst/>
              </a:rPr>
            </a:br>
            <a:r>
              <a:rPr lang="ru-RU" dirty="0">
                <a:solidFill>
                  <a:srgbClr val="3366FF"/>
                </a:solidFill>
                <a:effectLst/>
              </a:rPr>
              <a:t>Препараты назначаются в 1-е сутки заболевания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err="1"/>
              <a:t>Осельтамивир</a:t>
            </a:r>
            <a:r>
              <a:rPr lang="ru-RU" dirty="0"/>
              <a:t> (</a:t>
            </a:r>
            <a:r>
              <a:rPr lang="ru-RU" dirty="0" err="1"/>
              <a:t>Тамифлю</a:t>
            </a:r>
            <a:r>
              <a:rPr lang="ru-RU" dirty="0"/>
              <a:t>, </a:t>
            </a:r>
            <a:r>
              <a:rPr lang="ru-RU" dirty="0" err="1"/>
              <a:t>Номидес</a:t>
            </a:r>
            <a:r>
              <a:rPr lang="ru-RU" dirty="0"/>
              <a:t>, </a:t>
            </a:r>
            <a:r>
              <a:rPr lang="ru-RU" dirty="0" err="1"/>
              <a:t>Инфлюцеин</a:t>
            </a:r>
            <a:r>
              <a:rPr lang="ru-RU" dirty="0"/>
              <a:t>)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 err="1"/>
              <a:t>Занамивир</a:t>
            </a:r>
            <a:r>
              <a:rPr lang="ru-RU" dirty="0"/>
              <a:t> (</a:t>
            </a:r>
            <a:r>
              <a:rPr lang="ru-RU" dirty="0" err="1"/>
              <a:t>Реленза</a:t>
            </a:r>
            <a:r>
              <a:rPr lang="ru-RU" dirty="0"/>
              <a:t>)</a:t>
            </a:r>
          </a:p>
          <a:p>
            <a:pPr algn="ctr">
              <a:buNone/>
            </a:pPr>
            <a:endParaRPr lang="ru-RU" dirty="0"/>
          </a:p>
          <a:p>
            <a:pPr>
              <a:buNone/>
            </a:pPr>
            <a:r>
              <a:rPr lang="ru-RU" dirty="0" err="1"/>
              <a:t>Умифеновир</a:t>
            </a:r>
            <a:r>
              <a:rPr lang="ru-RU" dirty="0"/>
              <a:t> (</a:t>
            </a:r>
            <a:r>
              <a:rPr lang="ru-RU" dirty="0" err="1"/>
              <a:t>Арбидол</a:t>
            </a:r>
            <a:r>
              <a:rPr lang="ru-RU" dirty="0"/>
              <a:t>, </a:t>
            </a:r>
            <a:r>
              <a:rPr lang="ru-RU" dirty="0" err="1"/>
              <a:t>Арпефлю</a:t>
            </a:r>
            <a:r>
              <a:rPr lang="ru-RU" dirty="0"/>
              <a:t>, </a:t>
            </a:r>
            <a:r>
              <a:rPr lang="ru-RU" dirty="0" err="1"/>
              <a:t>Мисуфер</a:t>
            </a:r>
            <a:r>
              <a:rPr lang="ru-RU" dirty="0"/>
              <a:t>)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75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1A595E-3C38-E44D-9700-253FA073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836"/>
            <a:ext cx="3501825" cy="49113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3160ED-49DB-D64F-8EB7-35598ACB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692" y="1021836"/>
            <a:ext cx="3531728" cy="49113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8EF43-8CDD-2B4E-BAC7-D125D0D4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87" y="795647"/>
            <a:ext cx="3693911" cy="51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9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B867F-05B1-3C4E-B52C-DEE7FB6F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4600" dirty="0">
                <a:solidFill>
                  <a:srgbClr val="1D56A3"/>
                </a:solidFill>
              </a:rPr>
              <a:t>Этиотропное лечение ОРВИ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8B221C3-B767-9E4C-EF28-13F8FEEA0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53079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595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1943A-D22E-C940-B669-2BC4472E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err="1">
                <a:solidFill>
                  <a:srgbClr val="1D56A3"/>
                </a:solidFill>
                <a:effectLst/>
                <a:latin typeface="Gilroy"/>
              </a:rPr>
              <a:t>Риамиловир</a:t>
            </a:r>
            <a:r>
              <a:rPr lang="ru-RU" b="0" i="0" dirty="0">
                <a:solidFill>
                  <a:srgbClr val="1D56A3"/>
                </a:solidFill>
                <a:effectLst/>
                <a:latin typeface="Gilroy"/>
              </a:rPr>
              <a:t>  - УР – 1С</a:t>
            </a:r>
            <a:endParaRPr lang="ru-RU" dirty="0">
              <a:solidFill>
                <a:srgbClr val="1D56A3"/>
              </a:solidFill>
            </a:endParaRPr>
          </a:p>
        </p:txBody>
      </p:sp>
      <p:pic>
        <p:nvPicPr>
          <p:cNvPr id="2050" name="Picture 2" descr="Противовирусный препарат «Триазавирин» – теперь без рецепта!">
            <a:extLst>
              <a:ext uri="{FF2B5EF4-FFF2-40B4-BE49-F238E27FC236}">
                <a16:creationId xmlns:a16="http://schemas.microsoft.com/office/drawing/2014/main" id="{85C75218-D298-DF4D-939A-7ABC35DFB2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983186"/>
            <a:ext cx="3779983" cy="31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4944B-AEF8-3C49-9638-B721B79F21E3}"/>
              </a:ext>
            </a:extLst>
          </p:cNvPr>
          <p:cNvSpPr txBox="1"/>
          <p:nvPr/>
        </p:nvSpPr>
        <p:spPr>
          <a:xfrm>
            <a:off x="4819650" y="2133600"/>
            <a:ext cx="67168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Активное вещество препарата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Триазавирин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– синтетический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аналог оснований пуриновых нуклеозидов (гуанина) с 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выраженным противовирусным действием. 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Обладает широким спектром противовирусной активности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отношении </a:t>
            </a:r>
            <a:r>
              <a:rPr lang="e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</a:t>
            </a:r>
            <a:r>
              <a:rPr lang="e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K-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содержащих вирусов.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Основным механизмом действия препарата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Триазавирин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является ингибирование синтеза вирусных РНК и 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репликации геномных фрагментов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74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EC11D-66E0-DA41-B167-6AAA16F0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D56A3"/>
                </a:solidFill>
                <a:latin typeface="Gilroy"/>
              </a:rPr>
              <a:t>Умифенавир</a:t>
            </a:r>
            <a:r>
              <a:rPr lang="ru-RU" dirty="0">
                <a:solidFill>
                  <a:srgbClr val="1D56A3"/>
                </a:solidFill>
                <a:latin typeface="Gilroy"/>
              </a:rPr>
              <a:t> – УР - 2С</a:t>
            </a:r>
            <a:endParaRPr lang="ru-RU" dirty="0">
              <a:solidFill>
                <a:srgbClr val="1D56A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108E3F-4114-764B-9337-938B77FA5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650" y="1825625"/>
            <a:ext cx="5772150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относится к ингибиторам слияния (фузии), взаимодействует с гемагглютинином вируса и препятствует слиянию липидной оболочки вируса и клеточных мембран. </a:t>
            </a:r>
            <a:endParaRPr lang="ru-RU" dirty="0"/>
          </a:p>
        </p:txBody>
      </p:sp>
      <p:pic>
        <p:nvPicPr>
          <p:cNvPr id="3074" name="Picture 2" descr="Арбидол капсулы 100мг, №20 Капсулы Упаковка контурная ячейковая - пачка  картонная Фармстандарт-Лексредства, купить в аптеке ВИТА">
            <a:extLst>
              <a:ext uri="{FF2B5EF4-FFF2-40B4-BE49-F238E27FC236}">
                <a16:creationId xmlns:a16="http://schemas.microsoft.com/office/drawing/2014/main" id="{76FD9D27-BAD2-654E-AC47-820D882F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8336"/>
            <a:ext cx="391668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3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51E9-47C5-E54C-87C5-8B78AB90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 err="1">
                <a:solidFill>
                  <a:srgbClr val="1D56A3"/>
                </a:solidFill>
                <a:effectLst/>
                <a:latin typeface="Gilroy"/>
              </a:rPr>
              <a:t>Меглюмина</a:t>
            </a:r>
            <a:r>
              <a:rPr lang="ru-RU" b="0" i="0" dirty="0">
                <a:solidFill>
                  <a:srgbClr val="1D56A3"/>
                </a:solidFill>
                <a:effectLst/>
                <a:latin typeface="Gilroy"/>
              </a:rPr>
              <a:t> </a:t>
            </a:r>
            <a:r>
              <a:rPr lang="ru-RU" b="0" i="0" dirty="0" err="1">
                <a:solidFill>
                  <a:srgbClr val="1D56A3"/>
                </a:solidFill>
                <a:effectLst/>
                <a:latin typeface="Gilroy"/>
              </a:rPr>
              <a:t>акридонацетат</a:t>
            </a:r>
            <a:r>
              <a:rPr lang="ru-RU" b="0" i="0" dirty="0">
                <a:solidFill>
                  <a:srgbClr val="1D56A3"/>
                </a:solidFill>
                <a:effectLst/>
                <a:latin typeface="Gilroy"/>
              </a:rPr>
              <a:t> – УР -1В</a:t>
            </a:r>
            <a:br>
              <a:rPr lang="ru-RU" b="0" i="0" dirty="0">
                <a:solidFill>
                  <a:srgbClr val="333333"/>
                </a:solidFill>
                <a:effectLst/>
                <a:latin typeface="Gilroy"/>
              </a:rPr>
            </a:br>
            <a:endParaRPr lang="ru-RU" dirty="0"/>
          </a:p>
        </p:txBody>
      </p:sp>
      <p:pic>
        <p:nvPicPr>
          <p:cNvPr id="1028" name="Picture 4" descr="Купить Циклоферон таблетки, противовирусные, 150 мг, 50 шт (меглюмина  акридонацетат) по выгодной цене в ближайшей аптеке в городе Ростов-на-Дону.  Цена, инструкция на лекарство, препарат">
            <a:extLst>
              <a:ext uri="{FF2B5EF4-FFF2-40B4-BE49-F238E27FC236}">
                <a16:creationId xmlns:a16="http://schemas.microsoft.com/office/drawing/2014/main" id="{5B3557F5-E17A-1D43-BFD3-3EBF8FE98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" y="1891268"/>
            <a:ext cx="4606544" cy="31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3CD48-DC53-0A4E-80E0-E331F32D42E1}"/>
              </a:ext>
            </a:extLst>
          </p:cNvPr>
          <p:cNvSpPr txBox="1"/>
          <p:nvPr/>
        </p:nvSpPr>
        <p:spPr>
          <a:xfrm>
            <a:off x="4866132" y="2247900"/>
            <a:ext cx="50873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Стимулирует продукцию альфа-, бета- и гамма-интерферонов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(до 60–80 ЕД/мл и выше) лейкоцитами, макрофагами,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Т- и В-лимфоцитами, эпителиальными клетками, а также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тканями селезенки, печени, легких, мозга. Проникает в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цитоплазму и ядерные структуры, индуцирует синтез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 «ранних» интерферонов. Активирует Т-лимфоциты и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естественные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Nunito Sans" pitchFamily="2" charset="0"/>
              </a:rPr>
              <a:t>киллерные</a:t>
            </a:r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 клетки, нормализует баланс между </a:t>
            </a:r>
          </a:p>
          <a:p>
            <a:r>
              <a:rPr lang="ru-RU" b="0" i="0" dirty="0" err="1">
                <a:solidFill>
                  <a:srgbClr val="333333"/>
                </a:solidFill>
                <a:effectLst/>
                <a:latin typeface="Nunito Sans" pitchFamily="2" charset="0"/>
              </a:rPr>
              <a:t>субпопуляциями</a:t>
            </a:r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 Т-хелперов и Т-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Nunito Sans" pitchFamily="2" charset="0"/>
              </a:rPr>
              <a:t>супрессоров</a:t>
            </a:r>
            <a:r>
              <a:rPr lang="ru-RU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50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F45E2-2A6B-124F-8F0B-6E231397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D56A3"/>
                </a:solidFill>
              </a:rPr>
              <a:t>Энисамия</a:t>
            </a:r>
            <a:r>
              <a:rPr lang="ru-RU" dirty="0">
                <a:solidFill>
                  <a:srgbClr val="1D56A3"/>
                </a:solidFill>
              </a:rPr>
              <a:t> йодид – УР – 2С</a:t>
            </a:r>
          </a:p>
        </p:txBody>
      </p:sp>
      <p:pic>
        <p:nvPicPr>
          <p:cNvPr id="4098" name="Picture 2" descr="Нобазит инструкция по применению: показания, противопоказания, побочное  действие – описание Nobazit таб., покр. пленочной оболочкой, 125 мг: 10 или  20 шт. (47172) - справочник препаратов и лекарств">
            <a:extLst>
              <a:ext uri="{FF2B5EF4-FFF2-40B4-BE49-F238E27FC236}">
                <a16:creationId xmlns:a16="http://schemas.microsoft.com/office/drawing/2014/main" id="{D253A692-361E-6848-A0A9-CF6987CEF3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5" y="1864297"/>
            <a:ext cx="4351757" cy="289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17048-4431-F147-8721-C8A8695DFA79}"/>
              </a:ext>
            </a:extLst>
          </p:cNvPr>
          <p:cNvSpPr txBox="1"/>
          <p:nvPr/>
        </p:nvSpPr>
        <p:spPr>
          <a:xfrm>
            <a:off x="5086350" y="2076450"/>
            <a:ext cx="21090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роизводное изоникотиновой кислоты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Обладает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интерфероногенными</a:t>
            </a:r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свойствами,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способствует повышению концентрации эндогенного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интерферона (интерферона альфа и интерферона гамма)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 плазме крови в 3-4 раза.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317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6DA8F-A2DA-8B40-BD4C-4E494A43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>
                <a:solidFill>
                  <a:srgbClr val="1D56A3"/>
                </a:solidFill>
              </a:rPr>
              <a:t>Имидазолилэтанамид</a:t>
            </a:r>
            <a:r>
              <a:rPr lang="ru-RU" dirty="0">
                <a:solidFill>
                  <a:srgbClr val="1D56A3"/>
                </a:solidFill>
              </a:rPr>
              <a:t> </a:t>
            </a:r>
            <a:r>
              <a:rPr lang="ru-RU" dirty="0" err="1">
                <a:solidFill>
                  <a:srgbClr val="1D56A3"/>
                </a:solidFill>
              </a:rPr>
              <a:t>пентандиовой</a:t>
            </a:r>
            <a:r>
              <a:rPr lang="ru-RU" dirty="0">
                <a:solidFill>
                  <a:srgbClr val="1D56A3"/>
                </a:solidFill>
              </a:rPr>
              <a:t> кислоты – УР – 2С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5489B6-C02C-8F4C-B6E5-A8A07D167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1825625"/>
            <a:ext cx="7391400" cy="4351338"/>
          </a:xfrm>
        </p:spPr>
        <p:txBody>
          <a:bodyPr>
            <a:normAutofit/>
          </a:bodyPr>
          <a:lstStyle/>
          <a:p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Механизм действия реализуется на уровне инфицированных клеток за счет активации факторов врожденного иммунитета, подавляемых вирусными белками. Повышает экспрессию рецептора интерферона первого типа </a:t>
            </a:r>
            <a:r>
              <a:rPr lang="en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IFNAR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поверхности эпителиальных и иммунокомпетентных клеток. Увеличение плотности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интерфероновых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рецепторов приводит к повышению чувствительности клеток к сигналам эндогенного интерферона. Процесс сопровождается активацией (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фосфорилированием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белка-трансмиттера </a:t>
            </a:r>
            <a:r>
              <a:rPr lang="en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STAT1,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передающего сигнал в ядро клетки для индукции синтеза противовирусных генов.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Ингавирин инструкция по применению">
            <a:extLst>
              <a:ext uri="{FF2B5EF4-FFF2-40B4-BE49-F238E27FC236}">
                <a16:creationId xmlns:a16="http://schemas.microsoft.com/office/drawing/2014/main" id="{1EC1B03B-6F72-F14A-AACE-115BB2C73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" y="2413794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7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E3B2F-07B3-604C-AAFB-57B5DD35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D56A3"/>
                </a:solidFill>
              </a:rPr>
              <a:t>Кагоцел</a:t>
            </a:r>
            <a:r>
              <a:rPr lang="ru-RU" dirty="0">
                <a:solidFill>
                  <a:srgbClr val="1D56A3"/>
                </a:solidFill>
              </a:rPr>
              <a:t> – УР – 3С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59882-347E-DC4E-9392-02946C3A8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150" y="1825625"/>
            <a:ext cx="6343650" cy="4351338"/>
          </a:xfrm>
        </p:spPr>
        <p:txBody>
          <a:bodyPr>
            <a:norm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</a:rPr>
              <a:t>Вызывает образование в организме человека так называемых поздних интерферонов, являющихся смесью альфа и бета интерферонов, обладающих высокой противовирусной активностью. </a:t>
            </a:r>
          </a:p>
          <a:p>
            <a:r>
              <a:rPr lang="ru-RU" sz="2400" b="0" i="0" dirty="0" err="1">
                <a:solidFill>
                  <a:srgbClr val="333333"/>
                </a:solidFill>
                <a:effectLst/>
              </a:rPr>
              <a:t>Кагоцел</a:t>
            </a:r>
            <a:r>
              <a:rPr lang="ru-RU" sz="2400" b="0" i="0" baseline="30000" dirty="0">
                <a:solidFill>
                  <a:srgbClr val="333333"/>
                </a:solidFill>
                <a:effectLst/>
              </a:rPr>
              <a:t>®</a:t>
            </a:r>
            <a:r>
              <a:rPr lang="ru-RU" sz="2400" b="0" i="0" dirty="0">
                <a:solidFill>
                  <a:srgbClr val="333333"/>
                </a:solidFill>
                <a:effectLst/>
              </a:rPr>
              <a:t> вызывает продукцию интерферонов практически во всех популяциях клеток, принимающих участие в противовирусном ответе организма: Т- и В-лимфоцитах, макрофагах, гранулоцитах, фибробластах, эндотелиальных клетках. </a:t>
            </a:r>
            <a:endParaRPr lang="ru-RU" sz="2400" dirty="0"/>
          </a:p>
        </p:txBody>
      </p:sp>
      <p:pic>
        <p:nvPicPr>
          <p:cNvPr id="7170" name="Picture 2" descr="Овита - Кагоцел таб. 12мг №20">
            <a:extLst>
              <a:ext uri="{FF2B5EF4-FFF2-40B4-BE49-F238E27FC236}">
                <a16:creationId xmlns:a16="http://schemas.microsoft.com/office/drawing/2014/main" id="{306C73E0-BEFB-1F46-ADA1-7F685F83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" y="1690688"/>
            <a:ext cx="3928872" cy="39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36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1D014-E75A-A747-A476-F82AAEA5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D56A3"/>
                </a:solidFill>
              </a:rPr>
              <a:t>Тилорон</a:t>
            </a:r>
            <a:r>
              <a:rPr lang="ru-RU" dirty="0">
                <a:solidFill>
                  <a:srgbClr val="1D56A3"/>
                </a:solidFill>
              </a:rPr>
              <a:t> – УР – 3С</a:t>
            </a:r>
          </a:p>
        </p:txBody>
      </p:sp>
      <p:pic>
        <p:nvPicPr>
          <p:cNvPr id="8194" name="Picture 2" descr="Амиксин противовирусное, тилорон 125 мг, 10 таблеток — купить в  интернет-магазине OZON с быстрой доставкой">
            <a:extLst>
              <a:ext uri="{FF2B5EF4-FFF2-40B4-BE49-F238E27FC236}">
                <a16:creationId xmlns:a16="http://schemas.microsoft.com/office/drawing/2014/main" id="{43EA22AA-3508-8143-80C8-6ADAE98754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06600"/>
            <a:ext cx="4327906" cy="36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00058-8EA8-4145-A0FB-3BFD574B1D37}"/>
              </a:ext>
            </a:extLst>
          </p:cNvPr>
          <p:cNvSpPr txBox="1"/>
          <p:nvPr/>
        </p:nvSpPr>
        <p:spPr>
          <a:xfrm>
            <a:off x="4696968" y="2006600"/>
            <a:ext cx="667503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Низкомолекулярный синтетический индуктор интерферона,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стимулирующий образование в организме всех типов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интерферонов (альфа, бета, гамма и лямбда).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Он же:</a:t>
            </a:r>
          </a:p>
          <a:p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Лавамакс</a:t>
            </a: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Орвис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Иммуно</a:t>
            </a: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Тилоксин</a:t>
            </a: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err="1">
                <a:solidFill>
                  <a:srgbClr val="333333"/>
                </a:solidFill>
                <a:latin typeface="Arial" panose="020B0604020202020204" pitchFamily="34" charset="0"/>
              </a:rPr>
              <a:t>Тилорам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236D0-E837-F849-B13E-86CCF076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65125"/>
            <a:ext cx="11506200" cy="1325563"/>
          </a:xfrm>
        </p:spPr>
        <p:txBody>
          <a:bodyPr>
            <a:normAutofit/>
          </a:bodyPr>
          <a:lstStyle/>
          <a:p>
            <a:r>
              <a:rPr lang="ru-RU" sz="4000" b="0" i="0" dirty="0">
                <a:solidFill>
                  <a:srgbClr val="1D56A3"/>
                </a:solidFill>
              </a:rPr>
              <a:t>Интерферон альфа 2</a:t>
            </a:r>
            <a:r>
              <a:rPr lang="en-US" sz="4000" b="0" i="0" dirty="0">
                <a:solidFill>
                  <a:srgbClr val="1D56A3"/>
                </a:solidFill>
              </a:rPr>
              <a:t>b</a:t>
            </a:r>
            <a:r>
              <a:rPr lang="ru-RU" sz="4000" b="0" i="0" dirty="0">
                <a:solidFill>
                  <a:srgbClr val="1D56A3"/>
                </a:solidFill>
              </a:rPr>
              <a:t> или Интерферон гамма</a:t>
            </a:r>
            <a:br>
              <a:rPr lang="ru-RU" sz="4000" b="0" i="0" dirty="0">
                <a:solidFill>
                  <a:srgbClr val="1D56A3"/>
                </a:solidFill>
              </a:rPr>
            </a:br>
            <a:r>
              <a:rPr lang="ru-RU" sz="4000" b="0" i="0" dirty="0">
                <a:solidFill>
                  <a:srgbClr val="1D56A3"/>
                </a:solidFill>
              </a:rPr>
              <a:t>УР – 5С</a:t>
            </a:r>
            <a:endParaRPr lang="ru-RU" sz="4000" dirty="0">
              <a:solidFill>
                <a:srgbClr val="1D56A3"/>
              </a:solidFill>
            </a:endParaRPr>
          </a:p>
        </p:txBody>
      </p:sp>
      <p:pic>
        <p:nvPicPr>
          <p:cNvPr id="9218" name="Picture 2" descr="Интерферон капли в нос купить в Москве в интернет-аптеке «Самсон Фарма»,  цена, заказать онлайн с доставкой.">
            <a:extLst>
              <a:ext uri="{FF2B5EF4-FFF2-40B4-BE49-F238E27FC236}">
                <a16:creationId xmlns:a16="http://schemas.microsoft.com/office/drawing/2014/main" id="{D8E76B3F-918A-B04A-9D64-D7E24CAD54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90688"/>
            <a:ext cx="2085810" cy="20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Интерферон гамма капли в нос купить в спб — купить по низкой цене на Яндекс  Маркете">
            <a:extLst>
              <a:ext uri="{FF2B5EF4-FFF2-40B4-BE49-F238E27FC236}">
                <a16:creationId xmlns:a16="http://schemas.microsoft.com/office/drawing/2014/main" id="{43172B01-A888-D040-B3D9-D1134C75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83" y="1798446"/>
            <a:ext cx="2085810" cy="20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Мы не одни в борьбе против коронавируса!">
            <a:extLst>
              <a:ext uri="{FF2B5EF4-FFF2-40B4-BE49-F238E27FC236}">
                <a16:creationId xmlns:a16="http://schemas.microsoft.com/office/drawing/2014/main" id="{E5C2913C-D2FE-C84E-A65A-ABC4D828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16" y="1394620"/>
            <a:ext cx="4889441" cy="30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Интерферон - купить, цена в аптеках, аналоги, отзывы, инструкция по  применению - Поиск Лекарств">
            <a:extLst>
              <a:ext uri="{FF2B5EF4-FFF2-40B4-BE49-F238E27FC236}">
                <a16:creationId xmlns:a16="http://schemas.microsoft.com/office/drawing/2014/main" id="{82BAF373-AB61-0C4B-8F1E-178CE932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76" y="4226877"/>
            <a:ext cx="438912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Интерферон Альфа 2b – что это такое и для чего применяется">
            <a:extLst>
              <a:ext uri="{FF2B5EF4-FFF2-40B4-BE49-F238E27FC236}">
                <a16:creationId xmlns:a16="http://schemas.microsoft.com/office/drawing/2014/main" id="{14DA05D0-BC73-7E45-8805-18D72D71E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2" y="3859288"/>
            <a:ext cx="4389120" cy="29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25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BC54C-20D3-004F-ADA2-CA3CAFE8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D56A3"/>
                </a:solidFill>
              </a:rPr>
              <a:t>Постконтактная</a:t>
            </a:r>
            <a:r>
              <a:rPr lang="ru-RU" dirty="0">
                <a:solidFill>
                  <a:srgbClr val="1D56A3"/>
                </a:solidFill>
              </a:rPr>
              <a:t> профилактика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E4F5F-9E2F-4845-9DB5-1EB300F44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4682331"/>
            <a:ext cx="11113168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В/м 1 раз в 3-7 дней     1 </a:t>
            </a:r>
            <a:r>
              <a:rPr lang="ru-RU" dirty="0" err="1"/>
              <a:t>таб</a:t>
            </a:r>
            <a:r>
              <a:rPr lang="ru-RU" dirty="0"/>
              <a:t>/с 10-14 дней            </a:t>
            </a:r>
            <a:r>
              <a:rPr lang="ru-RU" dirty="0" err="1"/>
              <a:t>местно</a:t>
            </a:r>
            <a:r>
              <a:rPr lang="ru-RU" dirty="0"/>
              <a:t> в нос    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Индукторы интерферона – </a:t>
            </a:r>
            <a:r>
              <a:rPr lang="ru-RU" dirty="0" err="1"/>
              <a:t>кагоцел</a:t>
            </a:r>
            <a:r>
              <a:rPr lang="ru-RU" dirty="0"/>
              <a:t>, </a:t>
            </a:r>
            <a:r>
              <a:rPr lang="ru-RU" dirty="0" err="1"/>
              <a:t>тилорон</a:t>
            </a:r>
            <a:r>
              <a:rPr lang="ru-RU" dirty="0"/>
              <a:t>, </a:t>
            </a:r>
            <a:r>
              <a:rPr lang="ru-RU" dirty="0" err="1"/>
              <a:t>анаферон</a:t>
            </a:r>
            <a:r>
              <a:rPr lang="ru-RU" dirty="0"/>
              <a:t> - длительно</a:t>
            </a:r>
          </a:p>
        </p:txBody>
      </p:sp>
      <p:pic>
        <p:nvPicPr>
          <p:cNvPr id="10242" name="Picture 2" descr="Неовир 250мг/2мл 2мл 5 шт. раствор для внутримышечного введения купить по  цене от 1189.00 руб в Москве, заказать с доставкой, инструкция по  применению, аналоги, отзывы">
            <a:extLst>
              <a:ext uri="{FF2B5EF4-FFF2-40B4-BE49-F238E27FC236}">
                <a16:creationId xmlns:a16="http://schemas.microsoft.com/office/drawing/2014/main" id="{7E2A4CB7-ECD4-3641-89D2-B7BE6747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561"/>
            <a:ext cx="2934970" cy="29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Арбидол капсулы 100мг, №20 Капсулы Упаковка контурная ячейковая - пачка  картонная Фармстандарт-Лексредства, купить в аптеке ВИТА">
            <a:extLst>
              <a:ext uri="{FF2B5EF4-FFF2-40B4-BE49-F238E27FC236}">
                <a16:creationId xmlns:a16="http://schemas.microsoft.com/office/drawing/2014/main" id="{0044E980-149B-8940-8609-BAF9A4BBC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93" y="1253507"/>
            <a:ext cx="3428823" cy="34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Мы не одни в борьбе против коронавируса!">
            <a:extLst>
              <a:ext uri="{FF2B5EF4-FFF2-40B4-BE49-F238E27FC236}">
                <a16:creationId xmlns:a16="http://schemas.microsoft.com/office/drawing/2014/main" id="{8A28BBD8-6599-9F45-AB8E-A26B878EC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02" y="2175669"/>
            <a:ext cx="4171471" cy="260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0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FF5534-5EA5-D640-896F-D1B3D5F1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4" y="240632"/>
            <a:ext cx="9679064" cy="638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0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38FB4-B025-DA4D-8FFA-3C7BA1BA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D56A3"/>
                </a:solidFill>
              </a:rPr>
              <a:t>Стационарно: показания к госпитализации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985FA-9427-C74D-A253-8F5217995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ЧДД более 20 в мин, </a:t>
            </a:r>
          </a:p>
          <a:p>
            <a:r>
              <a:rPr lang="en" dirty="0"/>
              <a:t>S</a:t>
            </a:r>
            <a:r>
              <a:rPr lang="ru-RU" dirty="0"/>
              <a:t>р</a:t>
            </a:r>
            <a:r>
              <a:rPr lang="en" dirty="0"/>
              <a:t>O &lt;95%</a:t>
            </a:r>
            <a:r>
              <a:rPr lang="ru-RU" dirty="0"/>
              <a:t>, </a:t>
            </a:r>
          </a:p>
          <a:p>
            <a:r>
              <a:rPr lang="ru-RU" dirty="0"/>
              <a:t>очаговые изменения при рентген</a:t>
            </a:r>
          </a:p>
          <a:p>
            <a:endParaRPr lang="ru-RU" dirty="0"/>
          </a:p>
          <a:p>
            <a:r>
              <a:rPr lang="ru-RU" dirty="0"/>
              <a:t>АРО – ЧД &gt;24 в мин, </a:t>
            </a:r>
            <a:r>
              <a:rPr lang="en" dirty="0"/>
              <a:t>SpO2 </a:t>
            </a:r>
            <a:r>
              <a:rPr lang="ru-RU" dirty="0"/>
              <a:t>менее 90%, </a:t>
            </a:r>
            <a:r>
              <a:rPr lang="ru-RU" dirty="0" err="1"/>
              <a:t>АДсист</a:t>
            </a:r>
            <a:r>
              <a:rPr lang="ru-RU" dirty="0"/>
              <a:t> менее 90 мм </a:t>
            </a:r>
            <a:r>
              <a:rPr lang="ru-RU" dirty="0" err="1"/>
              <a:t>рт</a:t>
            </a:r>
            <a:r>
              <a:rPr lang="ru-RU" dirty="0"/>
              <a:t> </a:t>
            </a:r>
            <a:r>
              <a:rPr lang="ru-RU" dirty="0" err="1"/>
              <a:t>ст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1D56A3"/>
                </a:solidFill>
              </a:rPr>
              <a:t>Помощь</a:t>
            </a:r>
            <a:r>
              <a:rPr lang="ru-RU" dirty="0"/>
              <a:t>: </a:t>
            </a:r>
            <a:r>
              <a:rPr lang="ru-RU" dirty="0" err="1"/>
              <a:t>дезинтоксикация</a:t>
            </a:r>
            <a:r>
              <a:rPr lang="ru-RU" dirty="0"/>
              <a:t>, кислород, профилактика шоков и обострения </a:t>
            </a:r>
            <a:r>
              <a:rPr lang="ru-RU" dirty="0" err="1"/>
              <a:t>коморбидной</a:t>
            </a:r>
            <a:r>
              <a:rPr lang="ru-RU" dirty="0"/>
              <a:t> патологии</a:t>
            </a:r>
          </a:p>
        </p:txBody>
      </p:sp>
    </p:spTree>
    <p:extLst>
      <p:ext uri="{BB962C8B-B14F-4D97-AF65-F5344CB8AC3E}">
        <p14:creationId xmlns:p14="http://schemas.microsoft.com/office/powerpoint/2010/main" val="521962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366FF"/>
                </a:solidFill>
              </a:rPr>
              <a:t>Первичная вирусная пневмония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4395" y="1428656"/>
            <a:ext cx="9486405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effectLst/>
            </a:endParaRPr>
          </a:p>
          <a:p>
            <a:r>
              <a:rPr lang="ru-RU" dirty="0"/>
              <a:t>Первые два дня острого респираторного заболевания. </a:t>
            </a:r>
          </a:p>
          <a:p>
            <a:r>
              <a:rPr lang="ru-RU" dirty="0"/>
              <a:t>Этиология вируса грипп H1N1</a:t>
            </a:r>
          </a:p>
          <a:p>
            <a:r>
              <a:rPr lang="ru-RU" dirty="0"/>
              <a:t>Отсутствуют доказательства </a:t>
            </a:r>
            <a:r>
              <a:rPr lang="ru-RU" dirty="0" err="1"/>
              <a:t>бактериальнои</a:t>
            </a:r>
            <a:r>
              <a:rPr lang="ru-RU" dirty="0"/>
              <a:t>̆ природы </a:t>
            </a:r>
          </a:p>
          <a:p>
            <a:r>
              <a:rPr lang="ru-RU" dirty="0" err="1"/>
              <a:t>Опасификация</a:t>
            </a:r>
            <a:r>
              <a:rPr lang="ru-RU" dirty="0"/>
              <a:t> альвеол в базальных отделах легких </a:t>
            </a:r>
          </a:p>
          <a:p>
            <a:r>
              <a:rPr lang="ru-RU" dirty="0"/>
              <a:t>Острая дыхательная недостаточность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324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Обследование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Анализ крови </a:t>
            </a:r>
          </a:p>
          <a:p>
            <a:r>
              <a:rPr lang="ru-RU" dirty="0"/>
              <a:t>Анализ мочи </a:t>
            </a:r>
          </a:p>
          <a:p>
            <a:r>
              <a:rPr lang="ru-RU" dirty="0"/>
              <a:t>Анализ мокроты </a:t>
            </a:r>
          </a:p>
          <a:p>
            <a:r>
              <a:rPr lang="ru-RU" dirty="0"/>
              <a:t>ЭКГ </a:t>
            </a:r>
          </a:p>
          <a:p>
            <a:r>
              <a:rPr lang="ru-RU" dirty="0"/>
              <a:t>Рентгенография органов </a:t>
            </a:r>
            <a:r>
              <a:rPr lang="ru-RU" dirty="0" err="1"/>
              <a:t>груднои</a:t>
            </a:r>
            <a:r>
              <a:rPr lang="ru-RU" dirty="0"/>
              <a:t>̆ клетки </a:t>
            </a:r>
          </a:p>
          <a:p>
            <a:r>
              <a:rPr lang="ru-RU" dirty="0"/>
              <a:t>Измерение сатурации крови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594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3366FF"/>
                </a:solidFill>
              </a:rPr>
              <a:t>Показания к переводу в АРО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Неврологические синдромы </a:t>
            </a:r>
          </a:p>
          <a:p>
            <a:r>
              <a:rPr lang="ru-RU" dirty="0"/>
              <a:t>Гематологические синдромы </a:t>
            </a:r>
          </a:p>
          <a:p>
            <a:r>
              <a:rPr lang="ru-RU" dirty="0" err="1"/>
              <a:t>Рабдомиолиз</a:t>
            </a:r>
            <a:br>
              <a:rPr lang="ru-RU" dirty="0"/>
            </a:br>
            <a:r>
              <a:rPr lang="ru-RU" dirty="0"/>
              <a:t>Почечная </a:t>
            </a:r>
            <a:r>
              <a:rPr lang="ru-RU" dirty="0" err="1"/>
              <a:t>надостаточность</a:t>
            </a:r>
            <a:r>
              <a:rPr lang="ru-RU" dirty="0"/>
              <a:t> </a:t>
            </a:r>
          </a:p>
          <a:p>
            <a:r>
              <a:rPr lang="ru-RU" dirty="0"/>
              <a:t>Гипоксемия – сатурация ниже 92% </a:t>
            </a:r>
            <a:endParaRPr lang="ru-RU" dirty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04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366FF"/>
                </a:solidFill>
              </a:rPr>
              <a:t>Лечение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25625"/>
            <a:ext cx="10823369" cy="4351338"/>
          </a:xfrm>
        </p:spPr>
        <p:txBody>
          <a:bodyPr/>
          <a:lstStyle/>
          <a:p>
            <a:r>
              <a:rPr lang="ru-RU" dirty="0"/>
              <a:t>Базисная антивирусная терапия  (стартовая эмпирическая терапия )</a:t>
            </a:r>
            <a:endParaRPr lang="ru-RU" dirty="0">
              <a:effectLst/>
            </a:endParaRPr>
          </a:p>
          <a:p>
            <a:r>
              <a:rPr lang="ru-RU" dirty="0"/>
              <a:t> </a:t>
            </a:r>
            <a:r>
              <a:rPr lang="ru-RU" dirty="0" err="1"/>
              <a:t>Респираторна</a:t>
            </a:r>
            <a:r>
              <a:rPr lang="ru-RU" dirty="0"/>
              <a:t> поддержка </a:t>
            </a:r>
          </a:p>
          <a:p>
            <a:r>
              <a:rPr lang="ru-RU" dirty="0"/>
              <a:t> Антибиотики</a:t>
            </a:r>
          </a:p>
          <a:p>
            <a:r>
              <a:rPr lang="ru-RU" dirty="0"/>
              <a:t> Вспомогательная терапия </a:t>
            </a:r>
            <a:endParaRPr lang="ru-RU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613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32" y="414015"/>
            <a:ext cx="11198432" cy="62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72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Вирусная пневмония: грипп А/</a:t>
            </a:r>
            <a:r>
              <a:rPr lang="en-US" dirty="0">
                <a:solidFill>
                  <a:srgbClr val="0000FF"/>
                </a:solidFill>
              </a:rPr>
              <a:t>H1N1</a:t>
            </a:r>
            <a:br>
              <a:rPr lang="ru-RU" dirty="0">
                <a:solidFill>
                  <a:srgbClr val="0000FF"/>
                </a:solidFill>
              </a:rPr>
            </a:b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Documents\DEPARTM\Охлайан Судип Кумар\OHLAIAN_S.K._PULMONOLO_CR_20091031_123324_1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3"/>
          <a:stretch>
            <a:fillRect/>
          </a:stretch>
        </p:blipFill>
        <p:spPr bwMode="auto">
          <a:xfrm>
            <a:off x="2032587" y="1211283"/>
            <a:ext cx="7453027" cy="551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452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Сергей\Documents\DEPARTM\КТ_Медведева_Тюмень\КТ_Медведева_Тюмень\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13184" r="6248" b="15038"/>
          <a:stretch>
            <a:fillRect/>
          </a:stretch>
        </p:blipFill>
        <p:spPr bwMode="auto">
          <a:xfrm>
            <a:off x="1710638" y="2077915"/>
            <a:ext cx="40719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Сергей\Documents\DEPARTM\КТ_Медведева_Тюмень\КТ_Медведева_Тюмень\1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11719" r="3320" b="16502"/>
          <a:stretch>
            <a:fillRect/>
          </a:stretch>
        </p:blipFill>
        <p:spPr bwMode="auto">
          <a:xfrm>
            <a:off x="5976615" y="2077915"/>
            <a:ext cx="4429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192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08927D-2F66-B545-92BF-9F345FE7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4" y="875697"/>
            <a:ext cx="4819649" cy="50702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284C2-A4EB-E644-91E5-2F93F7FB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891" y="875697"/>
            <a:ext cx="4668992" cy="52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04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9876"/>
            <a:ext cx="9144000" cy="63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35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709" y="612845"/>
            <a:ext cx="1039090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41719C"/>
                </a:solidFill>
              </a:rPr>
              <a:t>ОРВИ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  <a:p>
            <a:endParaRPr lang="ru-RU" sz="2400" dirty="0">
              <a:solidFill>
                <a:srgbClr val="0070C0"/>
              </a:solidFill>
            </a:endParaRPr>
          </a:p>
          <a:p>
            <a:r>
              <a:rPr lang="ru-RU" sz="2400" dirty="0"/>
              <a:t>Диагноз ОРЗ не тождествен ОРВИ. Это более широкая группа. В нее, помимо вирусных инфекций, входят и другие, в том числе бактериальные. </a:t>
            </a:r>
            <a:endParaRPr lang="en-US" sz="2400" dirty="0"/>
          </a:p>
          <a:p>
            <a:r>
              <a:rPr lang="ru-RU" sz="2400" dirty="0"/>
              <a:t>Грипп и </a:t>
            </a:r>
            <a:r>
              <a:rPr lang="en-US" sz="2400" dirty="0"/>
              <a:t>COVID-19 </a:t>
            </a:r>
            <a:r>
              <a:rPr lang="ru-RU" sz="2400" dirty="0"/>
              <a:t>входит в группу ОРВИ.</a:t>
            </a:r>
          </a:p>
          <a:p>
            <a:r>
              <a:rPr lang="ru-RU" sz="2400" dirty="0"/>
              <a:t>Это группа болезней, вызываемых различными вирусами с преимущественным поражением верхних дыхательных путей и общей интоксикацией организма.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/>
              <a:t>Все эти болезни протекают практически одинаково, с некоторыми различиями в симптомах. В одном случае сильнее кашель, в другом – насморк, в третьем появляется осиплость голоса.</a:t>
            </a:r>
          </a:p>
          <a:p>
            <a:endParaRPr lang="ru-RU" sz="2400" dirty="0"/>
          </a:p>
          <a:p>
            <a:r>
              <a:rPr lang="ru-RU" sz="2400" dirty="0"/>
              <a:t>Известно более  300 различных подтипов вирусов возбудителей ОРВИ.</a:t>
            </a:r>
          </a:p>
        </p:txBody>
      </p:sp>
    </p:spTree>
    <p:extLst>
      <p:ext uri="{BB962C8B-B14F-4D97-AF65-F5344CB8AC3E}">
        <p14:creationId xmlns:p14="http://schemas.microsoft.com/office/powerpoint/2010/main" val="3486115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ОСОБЕННОСТИ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Молодой пациент без </a:t>
            </a:r>
            <a:r>
              <a:rPr lang="ru-RU" dirty="0" err="1"/>
              <a:t>преморбида</a:t>
            </a:r>
            <a:r>
              <a:rPr lang="ru-RU" dirty="0"/>
              <a:t> </a:t>
            </a:r>
          </a:p>
          <a:p>
            <a:r>
              <a:rPr lang="ru-RU" dirty="0"/>
              <a:t>Ясное сознание </a:t>
            </a:r>
          </a:p>
          <a:p>
            <a:r>
              <a:rPr lang="ru-RU" dirty="0"/>
              <a:t>Быстрое развитие ОДН (в первые 2 суток) </a:t>
            </a:r>
          </a:p>
          <a:p>
            <a:r>
              <a:rPr lang="ru-RU" dirty="0"/>
              <a:t>Выраженная гипоксемия (PaO2/FiO2)</a:t>
            </a:r>
          </a:p>
          <a:p>
            <a:r>
              <a:rPr lang="ru-RU" dirty="0">
                <a:solidFill>
                  <a:srgbClr val="FF0000"/>
                </a:solidFill>
              </a:rPr>
              <a:t>Часто отсутствуют жалобы на нехватку воздуха </a:t>
            </a:r>
          </a:p>
          <a:p>
            <a:r>
              <a:rPr lang="ru-RU" dirty="0"/>
              <a:t> «Снежная буря» на рентгенограмме </a:t>
            </a:r>
          </a:p>
          <a:p>
            <a:pPr marL="0" indent="0">
              <a:buNone/>
            </a:pPr>
            <a:r>
              <a:rPr lang="ru-RU" dirty="0"/>
              <a:t> Тотальное затемнение по типу матового стекла на КТ при ОРДС</a:t>
            </a:r>
          </a:p>
        </p:txBody>
      </p:sp>
    </p:spTree>
    <p:extLst>
      <p:ext uri="{BB962C8B-B14F-4D97-AF65-F5344CB8AC3E}">
        <p14:creationId xmlns:p14="http://schemas.microsoft.com/office/powerpoint/2010/main" val="759570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Диагностический алгоритм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• Клиническая картина</a:t>
            </a:r>
          </a:p>
          <a:p>
            <a:pPr>
              <a:buNone/>
            </a:pPr>
            <a:r>
              <a:rPr lang="ru-RU" dirty="0"/>
              <a:t>• Эпидемиологический анамнез (эпидемиологический кластер) </a:t>
            </a:r>
          </a:p>
          <a:p>
            <a:pPr>
              <a:buNone/>
            </a:pPr>
            <a:r>
              <a:rPr lang="ru-RU" dirty="0"/>
              <a:t>• Синдром дыхательных расстройств</a:t>
            </a:r>
          </a:p>
          <a:p>
            <a:pPr>
              <a:buNone/>
            </a:pPr>
            <a:r>
              <a:rPr lang="ru-RU" sz="6000" dirty="0">
                <a:solidFill>
                  <a:srgbClr val="FF0000"/>
                </a:solidFill>
              </a:rPr>
              <a:t>Гипоксемия – сатурация ниже 92%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87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IMG_08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Pictures\IMG_08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945" y="-2810408"/>
            <a:ext cx="14433600" cy="1082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ru-RU" sz="3600" dirty="0">
                <a:solidFill>
                  <a:srgbClr val="0000FF"/>
                </a:solidFill>
                <a:latin typeface="Arial"/>
                <a:cs typeface="Arial"/>
              </a:rPr>
              <a:t>Геморрагический трахеит</a:t>
            </a:r>
          </a:p>
        </p:txBody>
      </p:sp>
      <p:pic>
        <p:nvPicPr>
          <p:cNvPr id="14339" name="Picture 2" descr="PC30009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8801" y="1600200"/>
            <a:ext cx="5992813" cy="44958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295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791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512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Проблемы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1.Агрессивное и быстрое развитие заболевания </a:t>
            </a:r>
          </a:p>
          <a:p>
            <a:pPr>
              <a:buNone/>
            </a:pPr>
            <a:r>
              <a:rPr lang="ru-RU" dirty="0"/>
              <a:t>2. Острая дыхательная недостаточность (критические нарушения газообмена - гиперкапния и гипоксемия ) </a:t>
            </a:r>
          </a:p>
          <a:p>
            <a:pPr>
              <a:buNone/>
            </a:pPr>
            <a:r>
              <a:rPr lang="ru-RU" dirty="0"/>
              <a:t>3. Отек легких </a:t>
            </a:r>
          </a:p>
          <a:p>
            <a:pPr>
              <a:buNone/>
            </a:pPr>
            <a:r>
              <a:rPr lang="ru-RU" dirty="0"/>
              <a:t>4. Острый респираторный </a:t>
            </a:r>
            <a:r>
              <a:rPr lang="ru-RU" dirty="0" err="1"/>
              <a:t>дистресс-синдром</a:t>
            </a:r>
            <a:r>
              <a:rPr lang="ru-RU" dirty="0"/>
              <a:t>, рефрактерная гипоксемия </a:t>
            </a:r>
          </a:p>
          <a:p>
            <a:pPr>
              <a:buNone/>
            </a:pPr>
            <a:r>
              <a:rPr lang="ru-RU" dirty="0"/>
              <a:t>5. Легочная гипертензия </a:t>
            </a:r>
          </a:p>
          <a:p>
            <a:pPr>
              <a:buNone/>
            </a:pPr>
            <a:r>
              <a:rPr lang="ru-RU" dirty="0"/>
              <a:t>6. Развитие </a:t>
            </a:r>
            <a:r>
              <a:rPr lang="ru-RU" dirty="0" err="1"/>
              <a:t>полиорганной</a:t>
            </a:r>
            <a:r>
              <a:rPr lang="ru-RU" dirty="0"/>
              <a:t> недостаточности </a:t>
            </a:r>
          </a:p>
          <a:p>
            <a:pPr>
              <a:buNone/>
            </a:pPr>
            <a:r>
              <a:rPr lang="ru-RU" dirty="0"/>
              <a:t>7. Более тяжелое течение при сопутствующей патологии</a:t>
            </a:r>
          </a:p>
        </p:txBody>
      </p:sp>
    </p:spTree>
    <p:extLst>
      <p:ext uri="{BB962C8B-B14F-4D97-AF65-F5344CB8AC3E}">
        <p14:creationId xmlns:p14="http://schemas.microsoft.com/office/powerpoint/2010/main" val="2435174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8000"/>
                </a:solidFill>
              </a:rPr>
              <a:t>Беременные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428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86888" y="130175"/>
            <a:ext cx="1109155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>
                <a:solidFill>
                  <a:srgbClr val="3366FF"/>
                </a:solidFill>
                <a:latin typeface="Arial"/>
                <a:cs typeface="Arial"/>
              </a:rPr>
              <a:t>Клинические проявления гриппа у беременных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613558" y="1140031"/>
            <a:ext cx="11091554" cy="4778169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dirty="0">
                <a:latin typeface="Tahoma" charset="0"/>
              </a:rPr>
              <a:t> </a:t>
            </a:r>
            <a:r>
              <a:rPr lang="ru-RU" dirty="0">
                <a:latin typeface="Calibri" charset="0"/>
              </a:rPr>
              <a:t>Основные симптомы совпадают с обычными симптомами </a:t>
            </a:r>
            <a:r>
              <a:rPr lang="ru-RU" dirty="0">
                <a:latin typeface="Calibri" charset="0"/>
                <a:hlinkClick r:id="rId2" action="ppaction://hlinkfile" tooltip="Грипп"/>
              </a:rPr>
              <a:t>гриппа</a:t>
            </a:r>
            <a:r>
              <a:rPr lang="ru-RU" dirty="0">
                <a:latin typeface="Calibri" charset="0"/>
              </a:rPr>
              <a:t>: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dirty="0">
                <a:latin typeface="Calibri" charset="0"/>
                <a:hlinkClick r:id="rId3" action="ppaction://hlinkfile" tooltip="Головная боль"/>
              </a:rPr>
              <a:t>головная боль</a:t>
            </a:r>
            <a:endParaRPr lang="ru-RU" dirty="0">
              <a:latin typeface="Calibri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ru-RU" dirty="0">
                <a:latin typeface="Calibri" charset="0"/>
              </a:rPr>
              <a:t>озноб, </a:t>
            </a:r>
            <a:r>
              <a:rPr lang="ru-RU" dirty="0">
                <a:latin typeface="Calibri" charset="0"/>
                <a:hlinkClick r:id="rId4" action="ppaction://hlinkfile" tooltip="Лихорадка"/>
              </a:rPr>
              <a:t>повышение температуры</a:t>
            </a:r>
            <a:r>
              <a:rPr lang="ru-RU" dirty="0">
                <a:latin typeface="Calibri" charset="0"/>
              </a:rPr>
              <a:t> тела до 39-40</a:t>
            </a:r>
            <a:r>
              <a:rPr lang="ru-RU" baseline="30000" dirty="0">
                <a:latin typeface="Calibri" charset="0"/>
              </a:rPr>
              <a:t>0</a:t>
            </a:r>
            <a:r>
              <a:rPr lang="ru-RU" dirty="0">
                <a:latin typeface="Calibri" charset="0"/>
              </a:rPr>
              <a:t> , 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dirty="0">
                <a:latin typeface="Calibri" charset="0"/>
              </a:rPr>
              <a:t>сухой </a:t>
            </a:r>
            <a:r>
              <a:rPr lang="ru-RU" dirty="0">
                <a:latin typeface="Calibri" charset="0"/>
                <a:hlinkClick r:id="rId5" action="ppaction://hlinkfile" tooltip="Кашель"/>
              </a:rPr>
              <a:t>кашель</a:t>
            </a:r>
            <a:r>
              <a:rPr lang="ru-RU" dirty="0">
                <a:latin typeface="Calibri" charset="0"/>
              </a:rPr>
              <a:t>, </a:t>
            </a:r>
            <a:r>
              <a:rPr lang="ru-RU" dirty="0">
                <a:latin typeface="Calibri" charset="0"/>
                <a:hlinkClick r:id="rId6" action="ppaction://hlinkfile" tooltip="Насморк"/>
              </a:rPr>
              <a:t>насморк</a:t>
            </a:r>
            <a:endParaRPr lang="ru-RU" dirty="0">
              <a:latin typeface="Calibri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ru-RU" dirty="0">
                <a:latin typeface="Calibri" charset="0"/>
              </a:rPr>
              <a:t>ломота в суставах, миалгия</a:t>
            </a:r>
          </a:p>
          <a:p>
            <a:pPr algn="just" eaLnBrk="1" hangingPunct="1">
              <a:buFont typeface="Arial" charset="0"/>
              <a:buChar char="•"/>
            </a:pPr>
            <a:r>
              <a:rPr lang="ru-RU" dirty="0">
                <a:latin typeface="Calibri" charset="0"/>
              </a:rPr>
              <a:t>головокружение</a:t>
            </a:r>
          </a:p>
          <a:p>
            <a:pPr eaLnBrk="1" hangingPunct="1">
              <a:buFont typeface="Wingdings" charset="0"/>
              <a:buNone/>
            </a:pPr>
            <a:endParaRPr lang="ru-RU" dirty="0">
              <a:latin typeface="Calibri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fld id="{357CFAB9-01C6-2949-ADCF-26BED2AA8AE8}" type="slidenum">
              <a:rPr lang="ru-RU" sz="1200"/>
              <a:pPr/>
              <a:t>48</a:t>
            </a:fld>
            <a:endParaRPr lang="ru-RU" sz="1200"/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2443575" y="4349071"/>
            <a:ext cx="8286750" cy="1703387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Особенности: 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характерны </a:t>
            </a:r>
            <a:r>
              <a:rPr lang="ru-RU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диспептические</a:t>
            </a: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явления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(тошнота, рвота, диарея)</a:t>
            </a:r>
          </a:p>
        </p:txBody>
      </p:sp>
    </p:spTree>
    <p:extLst>
      <p:ext uri="{BB962C8B-B14F-4D97-AF65-F5344CB8AC3E}">
        <p14:creationId xmlns:p14="http://schemas.microsoft.com/office/powerpoint/2010/main" val="222948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48" y="476250"/>
            <a:ext cx="1067591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rgbClr val="3366FF"/>
                </a:solidFill>
                <a:latin typeface="Arial"/>
                <a:cs typeface="Arial"/>
              </a:rPr>
              <a:t>Особенности течения гриппа у беременных – возможно быстрое прогрессирование и тяжелое течение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642" y="2133600"/>
            <a:ext cx="11174680" cy="44958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/>
                <a:cs typeface="Arial"/>
              </a:rPr>
              <a:t>Механические причины (более высокое положение диафрагмы, уменьшение экскурсии грудной клетки, уменьшение объема органов грудной полости)</a:t>
            </a:r>
          </a:p>
          <a:p>
            <a:pPr>
              <a:buFont typeface="Wingdings" charset="0"/>
              <a:buNone/>
            </a:pPr>
            <a:endParaRPr lang="ru-RU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Физиологический иммунодефицит беременных</a:t>
            </a:r>
          </a:p>
          <a:p>
            <a:pPr>
              <a:buFont typeface="Wingdings" charset="0"/>
              <a:buNone/>
            </a:pPr>
            <a:endParaRPr lang="ru-RU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Повышенная гидрофильность тканей</a:t>
            </a:r>
          </a:p>
          <a:p>
            <a:endParaRPr lang="ru-RU" sz="2400" dirty="0">
              <a:latin typeface="Arial"/>
              <a:cs typeface="Arial"/>
            </a:endParaRPr>
          </a:p>
          <a:p>
            <a:r>
              <a:rPr lang="ru-RU" sz="2400" dirty="0">
                <a:latin typeface="Arial"/>
                <a:cs typeface="Arial"/>
              </a:rPr>
              <a:t>В тяжелых случаях грипп вызывает у беременных </a:t>
            </a:r>
            <a:r>
              <a:rPr lang="ru-RU" sz="2400" dirty="0" err="1">
                <a:latin typeface="Arial"/>
                <a:cs typeface="Arial"/>
              </a:rPr>
              <a:t>полиорганную</a:t>
            </a:r>
            <a:r>
              <a:rPr lang="ru-RU" sz="2400" dirty="0">
                <a:latin typeface="Arial"/>
                <a:cs typeface="Arial"/>
              </a:rPr>
              <a:t> недостаточность, в том числе  с нарушениями гемостаза (риск кровотечения)</a:t>
            </a:r>
          </a:p>
          <a:p>
            <a:endParaRPr lang="ru-RU" sz="2400" dirty="0">
              <a:latin typeface="Arial"/>
              <a:cs typeface="Arial"/>
            </a:endParaRPr>
          </a:p>
          <a:p>
            <a:endParaRPr lang="ru-R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03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D2718-7235-0447-88D8-8C1EC42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D56A3"/>
                </a:solidFill>
              </a:rPr>
              <a:t>Периоды течения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077437-CA1A-3243-815F-4D98F7BD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691063"/>
          </a:xfrm>
        </p:spPr>
        <p:txBody>
          <a:bodyPr/>
          <a:lstStyle/>
          <a:p>
            <a:r>
              <a:rPr lang="ru-RU" dirty="0"/>
              <a:t>Инкубационный период</a:t>
            </a:r>
          </a:p>
          <a:p>
            <a:r>
              <a:rPr lang="ru-RU" dirty="0"/>
              <a:t>Острое начало – катаральный, интоксикационный, </a:t>
            </a:r>
            <a:r>
              <a:rPr lang="ru-RU" dirty="0" err="1"/>
              <a:t>лимфопролиферативный</a:t>
            </a:r>
            <a:r>
              <a:rPr lang="ru-RU" dirty="0"/>
              <a:t> синдромы</a:t>
            </a:r>
          </a:p>
          <a:p>
            <a:r>
              <a:rPr lang="ru-RU" dirty="0"/>
              <a:t>Клиническая форма зависит от локализации (ринит, фарингит, </a:t>
            </a:r>
            <a:r>
              <a:rPr lang="ru-RU" dirty="0" err="1"/>
              <a:t>тонзилит</a:t>
            </a:r>
            <a:r>
              <a:rPr lang="ru-RU" dirty="0"/>
              <a:t>, ларингит, трахеит, бронхит)</a:t>
            </a:r>
          </a:p>
          <a:p>
            <a:r>
              <a:rPr lang="ru-RU" dirty="0"/>
              <a:t>Осложнения (</a:t>
            </a:r>
            <a:r>
              <a:rPr lang="ru-RU" dirty="0" err="1"/>
              <a:t>менингизм</a:t>
            </a:r>
            <a:r>
              <a:rPr lang="ru-RU" dirty="0"/>
              <a:t>, инфекционно-токсический шок, ОРДС, острая с-с недостаточность)</a:t>
            </a:r>
          </a:p>
          <a:p>
            <a:r>
              <a:rPr lang="ru-RU" dirty="0"/>
              <a:t>Бактериальные осложнения (синусит, отит, обострение ХОБЛ, пневмония).</a:t>
            </a:r>
          </a:p>
        </p:txBody>
      </p:sp>
    </p:spTree>
    <p:extLst>
      <p:ext uri="{BB962C8B-B14F-4D97-AF65-F5344CB8AC3E}">
        <p14:creationId xmlns:p14="http://schemas.microsoft.com/office/powerpoint/2010/main" val="3171148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736271" y="549275"/>
            <a:ext cx="10112706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>
                <a:solidFill>
                  <a:srgbClr val="0070C0"/>
                </a:solidFill>
                <a:latin typeface="Arial"/>
                <a:cs typeface="Arial"/>
              </a:rPr>
              <a:t>Лечение гриппа А. у беременных </a:t>
            </a:r>
            <a:br>
              <a:rPr lang="ru-RU" sz="3600" dirty="0">
                <a:latin typeface="Arial"/>
                <a:cs typeface="Arial"/>
              </a:rPr>
            </a:br>
            <a:br>
              <a:rPr lang="ru-RU" sz="2000" dirty="0">
                <a:latin typeface="Calibri" charset="0"/>
              </a:rPr>
            </a:br>
            <a:br>
              <a:rPr lang="ru-RU" sz="2400" b="1" dirty="0">
                <a:latin typeface="Tahoma" charset="0"/>
              </a:rPr>
            </a:br>
            <a:r>
              <a:rPr lang="ru-RU" sz="4000" dirty="0">
                <a:latin typeface="Tahoma" charset="0"/>
              </a:rPr>
              <a:t> 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55293" y="879475"/>
            <a:ext cx="11379408" cy="542925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1800" b="1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u="sng" dirty="0">
                <a:latin typeface="Arial"/>
                <a:cs typeface="Arial"/>
              </a:rPr>
              <a:t>Противовирусная терапия </a:t>
            </a:r>
            <a:r>
              <a:rPr lang="ru-RU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в течение 48 часов от начала заболевания!</a:t>
            </a:r>
            <a:r>
              <a:rPr lang="ru-RU" sz="2000" dirty="0"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      </a:t>
            </a:r>
            <a:r>
              <a:rPr lang="ru-RU" sz="2000" u="sng" dirty="0" err="1">
                <a:latin typeface="Arial"/>
                <a:cs typeface="Arial"/>
              </a:rPr>
              <a:t>озельтамивир</a:t>
            </a:r>
            <a:r>
              <a:rPr lang="ru-RU" sz="2000" dirty="0">
                <a:latin typeface="Arial"/>
                <a:cs typeface="Arial"/>
              </a:rPr>
              <a:t> - </a:t>
            </a:r>
            <a:r>
              <a:rPr lang="ru-RU" sz="2000" dirty="0" err="1">
                <a:latin typeface="Arial"/>
                <a:cs typeface="Arial"/>
              </a:rPr>
              <a:t>Тамифлю</a:t>
            </a:r>
            <a:r>
              <a:rPr lang="ru-RU" sz="2000" dirty="0">
                <a:latin typeface="Arial"/>
                <a:cs typeface="Arial"/>
              </a:rPr>
              <a:t> 75 мг 2 раза в день 5 дней, </a:t>
            </a:r>
            <a:r>
              <a:rPr lang="ru-RU" sz="1800" dirty="0">
                <a:latin typeface="Arial"/>
                <a:cs typeface="Arial"/>
              </a:rPr>
              <a:t>в тяжелых случаях -  150 мг 2 раза в день;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      или </a:t>
            </a:r>
            <a:r>
              <a:rPr lang="ru-RU" sz="2000" dirty="0" err="1">
                <a:latin typeface="Arial"/>
                <a:cs typeface="Arial"/>
              </a:rPr>
              <a:t>з</a:t>
            </a:r>
            <a:r>
              <a:rPr lang="ru-RU" sz="2000" u="sng" dirty="0" err="1">
                <a:latin typeface="Arial"/>
                <a:cs typeface="Arial"/>
              </a:rPr>
              <a:t>анамивир</a:t>
            </a:r>
            <a:r>
              <a:rPr lang="ru-RU" sz="2000" u="sng" dirty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– </a:t>
            </a:r>
            <a:r>
              <a:rPr lang="ru-RU" sz="2000" dirty="0" err="1">
                <a:latin typeface="Arial"/>
                <a:cs typeface="Arial"/>
              </a:rPr>
              <a:t>реленза</a:t>
            </a:r>
            <a:r>
              <a:rPr lang="ru-RU" sz="2000" dirty="0">
                <a:latin typeface="Arial"/>
                <a:cs typeface="Arial"/>
              </a:rPr>
              <a:t> (ингаляционный путь введения по схеме);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ru-RU" sz="2000" dirty="0">
                <a:latin typeface="Arial"/>
                <a:cs typeface="Arial"/>
              </a:rPr>
              <a:t>После </a:t>
            </a:r>
            <a:r>
              <a:rPr lang="ru-RU" sz="2000" dirty="0" err="1">
                <a:latin typeface="Arial"/>
                <a:cs typeface="Arial"/>
              </a:rPr>
              <a:t>родоразрешения</a:t>
            </a:r>
            <a:r>
              <a:rPr lang="ru-RU" sz="2000" dirty="0">
                <a:latin typeface="Arial"/>
                <a:cs typeface="Arial"/>
              </a:rPr>
              <a:t> возможна комбинация с </a:t>
            </a:r>
            <a:r>
              <a:rPr lang="ru-RU" sz="2000" dirty="0" err="1">
                <a:latin typeface="Arial"/>
                <a:cs typeface="Arial"/>
              </a:rPr>
              <a:t>Ингавирином</a:t>
            </a:r>
            <a:r>
              <a:rPr lang="ru-RU" sz="2000" dirty="0">
                <a:latin typeface="Arial"/>
                <a:cs typeface="Arial"/>
              </a:rPr>
              <a:t> (90 мг в сутки)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цефалоспорины</a:t>
            </a:r>
            <a:r>
              <a:rPr lang="en-US" sz="2000" dirty="0">
                <a:latin typeface="Arial"/>
                <a:cs typeface="Arial"/>
              </a:rPr>
              <a:t> III</a:t>
            </a:r>
            <a:r>
              <a:rPr lang="ru-RU" sz="2000" dirty="0">
                <a:latin typeface="Arial"/>
                <a:cs typeface="Arial"/>
              </a:rPr>
              <a:t> поколения (</a:t>
            </a:r>
            <a:r>
              <a:rPr lang="ru-RU" sz="2000" dirty="0" err="1">
                <a:latin typeface="Arial"/>
                <a:cs typeface="Arial"/>
              </a:rPr>
              <a:t>цефотаксим</a:t>
            </a:r>
            <a:r>
              <a:rPr lang="ru-RU" sz="2000" dirty="0">
                <a:latin typeface="Arial"/>
                <a:cs typeface="Arial"/>
              </a:rPr>
              <a:t> 2 г 3-4 раза в сутки в\в 5-10 дней) + </a:t>
            </a:r>
            <a:r>
              <a:rPr lang="ru-RU" sz="2000" dirty="0" err="1">
                <a:latin typeface="Arial"/>
                <a:cs typeface="Arial"/>
              </a:rPr>
              <a:t>макролид</a:t>
            </a:r>
            <a:endParaRPr lang="ru-RU" sz="20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      защищенный </a:t>
            </a:r>
            <a:r>
              <a:rPr lang="ru-RU" sz="2000" dirty="0" err="1">
                <a:latin typeface="Arial"/>
                <a:cs typeface="Arial"/>
              </a:rPr>
              <a:t>аминопенициллин</a:t>
            </a:r>
            <a:r>
              <a:rPr lang="ru-RU" sz="2000" dirty="0">
                <a:latin typeface="Arial"/>
                <a:cs typeface="Arial"/>
              </a:rPr>
              <a:t> + </a:t>
            </a:r>
            <a:r>
              <a:rPr lang="ru-RU" sz="2000" dirty="0" err="1">
                <a:latin typeface="Arial"/>
                <a:cs typeface="Arial"/>
              </a:rPr>
              <a:t>макролид</a:t>
            </a:r>
            <a:endParaRPr lang="ru-RU" sz="20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Не следует ожидать лабораторного подтверждения гриппа!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dirty="0" err="1">
                <a:latin typeface="Arial"/>
                <a:cs typeface="Arial"/>
              </a:rPr>
              <a:t>Иммунокоррекция</a:t>
            </a:r>
            <a:r>
              <a:rPr lang="ru-RU" sz="2000" u="sng" dirty="0">
                <a:latin typeface="Arial"/>
                <a:cs typeface="Arial"/>
              </a:rPr>
              <a:t>:</a:t>
            </a:r>
            <a:r>
              <a:rPr lang="ru-RU" sz="2000" dirty="0">
                <a:latin typeface="Arial"/>
                <a:cs typeface="Arial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      суппозитории Интерферон альфа – 2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ru-RU" sz="2000" dirty="0">
                <a:latin typeface="Arial"/>
                <a:cs typeface="Arial"/>
              </a:rPr>
              <a:t> по 500 000 МЕ </a:t>
            </a:r>
            <a:r>
              <a:rPr lang="ru-RU" sz="1600" dirty="0">
                <a:latin typeface="Arial"/>
                <a:cs typeface="Arial"/>
              </a:rPr>
              <a:t>2 раза в сутки 10 дней по схеме;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dirty="0" err="1">
                <a:latin typeface="Arial"/>
                <a:cs typeface="Arial"/>
              </a:rPr>
              <a:t>Дезинтоксикационная</a:t>
            </a:r>
            <a:r>
              <a:rPr lang="ru-RU" sz="2000" u="sng" dirty="0">
                <a:latin typeface="Arial"/>
                <a:cs typeface="Arial"/>
              </a:rPr>
              <a:t> терапия</a:t>
            </a:r>
            <a:r>
              <a:rPr lang="ru-RU" sz="2000" dirty="0">
                <a:latin typeface="Arial"/>
                <a:cs typeface="Arial"/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u="sng" dirty="0">
                <a:latin typeface="Arial"/>
                <a:cs typeface="Arial"/>
              </a:rPr>
              <a:t>Симптоматическая терапия</a:t>
            </a:r>
            <a:r>
              <a:rPr lang="ru-RU" sz="2000" dirty="0">
                <a:latin typeface="Arial"/>
                <a:cs typeface="Arial"/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>
                <a:latin typeface="Arial"/>
                <a:cs typeface="Arial"/>
              </a:rPr>
              <a:t>При диагностировании пневмонии – </a:t>
            </a:r>
            <a:r>
              <a:rPr lang="ru-RU" sz="2000" u="sng" dirty="0">
                <a:latin typeface="Arial"/>
                <a:cs typeface="Arial"/>
              </a:rPr>
              <a:t>антибактериальная терапия </a:t>
            </a:r>
            <a:r>
              <a:rPr lang="ru-RU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в течение ближайших 4 часов!</a:t>
            </a:r>
            <a:r>
              <a:rPr lang="ru-RU" sz="2000" dirty="0"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>
                <a:latin typeface="Arial"/>
                <a:cs typeface="Arial"/>
              </a:rPr>
              <a:t>При неэффективности а/б: цефалоспорины </a:t>
            </a:r>
            <a:r>
              <a:rPr lang="en-US" sz="2000" dirty="0">
                <a:latin typeface="Arial"/>
                <a:cs typeface="Arial"/>
              </a:rPr>
              <a:t>IV </a:t>
            </a:r>
            <a:r>
              <a:rPr lang="ru-RU" sz="2000" dirty="0">
                <a:latin typeface="Arial"/>
                <a:cs typeface="Arial"/>
              </a:rPr>
              <a:t>поколения + </a:t>
            </a:r>
            <a:r>
              <a:rPr lang="ru-RU" sz="2000" dirty="0" err="1">
                <a:latin typeface="Arial"/>
                <a:cs typeface="Arial"/>
              </a:rPr>
              <a:t>макролид</a:t>
            </a:r>
            <a:r>
              <a:rPr lang="ru-RU" sz="2000" dirty="0">
                <a:latin typeface="Arial"/>
                <a:cs typeface="Arial"/>
              </a:rPr>
              <a:t>; </a:t>
            </a:r>
            <a:r>
              <a:rPr lang="ru-RU" sz="2000" dirty="0" err="1">
                <a:latin typeface="Arial"/>
                <a:cs typeface="Arial"/>
              </a:rPr>
              <a:t>карбапенемы</a:t>
            </a:r>
            <a:r>
              <a:rPr lang="ru-RU" sz="2000" dirty="0">
                <a:latin typeface="Arial"/>
                <a:cs typeface="Arial"/>
              </a:rPr>
              <a:t>; </a:t>
            </a:r>
            <a:r>
              <a:rPr lang="ru-RU" sz="2000" dirty="0" err="1">
                <a:latin typeface="Arial"/>
                <a:cs typeface="Arial"/>
              </a:rPr>
              <a:t>ванкомицин</a:t>
            </a:r>
            <a:r>
              <a:rPr lang="ru-RU" sz="2000" dirty="0">
                <a:latin typeface="Arial"/>
                <a:cs typeface="Arial"/>
              </a:rPr>
              <a:t>; </a:t>
            </a:r>
            <a:r>
              <a:rPr lang="ru-RU" sz="2000" dirty="0" err="1">
                <a:latin typeface="Arial"/>
                <a:cs typeface="Arial"/>
              </a:rPr>
              <a:t>линезолид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fld id="{21C10823-4A9A-DE49-B934-DD2F04A5046B}" type="slidenum">
              <a:rPr lang="ru-RU" sz="1200"/>
              <a:pPr/>
              <a:t>50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334481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Гриппозная пневмония (вторичная)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/>
              <a:t>2 – ой тип. Пневмония конца первой и начала второй недели от начала заболевания – </a:t>
            </a:r>
            <a:r>
              <a:rPr lang="ru-RU" sz="3600" dirty="0" err="1"/>
              <a:t>вирусно</a:t>
            </a:r>
            <a:r>
              <a:rPr lang="ru-RU" sz="3600" dirty="0"/>
              <a:t> – бактериальной этиологии (</a:t>
            </a:r>
            <a:r>
              <a:rPr lang="ru-RU" sz="3600" dirty="0" err="1"/>
              <a:t>St</a:t>
            </a:r>
            <a:r>
              <a:rPr lang="ru-RU" sz="3600" dirty="0"/>
              <a:t>. </a:t>
            </a:r>
            <a:r>
              <a:rPr lang="ru-RU" sz="3600" dirty="0" err="1"/>
              <a:t>Pneumonia</a:t>
            </a:r>
            <a:r>
              <a:rPr lang="ru-RU" sz="3600" dirty="0"/>
              <a:t>, </a:t>
            </a:r>
            <a:r>
              <a:rPr lang="ru-RU" sz="3600" dirty="0" err="1"/>
              <a:t>St</a:t>
            </a:r>
            <a:r>
              <a:rPr lang="ru-RU" sz="3600" dirty="0"/>
              <a:t>. </a:t>
            </a:r>
            <a:r>
              <a:rPr lang="ru-RU" sz="3600" dirty="0" err="1"/>
              <a:t>aureus</a:t>
            </a:r>
            <a:r>
              <a:rPr lang="ru-RU" sz="3600" dirty="0"/>
              <a:t> и др. возбудители)</a:t>
            </a:r>
          </a:p>
        </p:txBody>
      </p:sp>
    </p:spTree>
    <p:extLst>
      <p:ext uri="{BB962C8B-B14F-4D97-AF65-F5344CB8AC3E}">
        <p14:creationId xmlns:p14="http://schemas.microsoft.com/office/powerpoint/2010/main" val="3169569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Гриппозная пневмония (третичная)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r>
              <a:rPr lang="ru-RU" dirty="0"/>
              <a:t>3-ий тип. Пневмония после 14 дня от начала заболевания; возбудители - грамотрицательная флора.</a:t>
            </a:r>
          </a:p>
        </p:txBody>
      </p:sp>
    </p:spTree>
    <p:extLst>
      <p:ext uri="{BB962C8B-B14F-4D97-AF65-F5344CB8AC3E}">
        <p14:creationId xmlns:p14="http://schemas.microsoft.com/office/powerpoint/2010/main" val="2886677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Пневмония у беременных любая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Госпитализация</a:t>
            </a:r>
          </a:p>
          <a:p>
            <a:r>
              <a:rPr lang="ru-RU" dirty="0"/>
              <a:t>ОАК, Рентген ОГК, сатурация</a:t>
            </a:r>
          </a:p>
          <a:p>
            <a:r>
              <a:rPr lang="ru-RU" dirty="0"/>
              <a:t>Амоксициллин/</a:t>
            </a:r>
            <a:r>
              <a:rPr lang="ru-RU" dirty="0" err="1"/>
              <a:t>клавуанат</a:t>
            </a:r>
            <a:endParaRPr lang="ru-RU" dirty="0"/>
          </a:p>
          <a:p>
            <a:r>
              <a:rPr lang="ru-RU" dirty="0" err="1"/>
              <a:t>Амброксол</a:t>
            </a:r>
            <a:endParaRPr lang="ru-RU" dirty="0"/>
          </a:p>
          <a:p>
            <a:r>
              <a:rPr lang="ru-RU" dirty="0" err="1"/>
              <a:t>Виферон</a:t>
            </a:r>
            <a:endParaRPr lang="ru-RU" dirty="0"/>
          </a:p>
          <a:p>
            <a:r>
              <a:rPr lang="ru-RU" dirty="0"/>
              <a:t>Мониторинг ОАК, </a:t>
            </a:r>
            <a:r>
              <a:rPr lang="en-US" dirty="0"/>
              <a:t>SpO</a:t>
            </a:r>
            <a:r>
              <a:rPr lang="en-US" baseline="-25000" dirty="0"/>
              <a:t>2</a:t>
            </a:r>
            <a:r>
              <a:rPr lang="ru-RU" dirty="0"/>
              <a:t>, </a:t>
            </a:r>
            <a:r>
              <a:rPr lang="ru-RU" dirty="0" err="1"/>
              <a:t>Коагулограммы</a:t>
            </a:r>
            <a:r>
              <a:rPr lang="ru-RU" dirty="0"/>
              <a:t>, Рентгена ОГК</a:t>
            </a:r>
          </a:p>
          <a:p>
            <a:r>
              <a:rPr lang="ru-RU" dirty="0" err="1"/>
              <a:t>Инфузии</a:t>
            </a:r>
            <a:r>
              <a:rPr lang="ru-RU" dirty="0"/>
              <a:t> до 1 литра в сутки</a:t>
            </a:r>
          </a:p>
        </p:txBody>
      </p:sp>
    </p:spTree>
    <p:extLst>
      <p:ext uri="{BB962C8B-B14F-4D97-AF65-F5344CB8AC3E}">
        <p14:creationId xmlns:p14="http://schemas.microsoft.com/office/powerpoint/2010/main" val="3176865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Бронхиальная астма у беременных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Консультация в ОКБ №2</a:t>
            </a:r>
          </a:p>
          <a:p>
            <a:r>
              <a:rPr lang="ru-RU" dirty="0"/>
              <a:t>Базисное назначение ИГКС!!!</a:t>
            </a:r>
          </a:p>
          <a:p>
            <a:r>
              <a:rPr lang="ru-RU" dirty="0"/>
              <a:t>Разрешен </a:t>
            </a:r>
            <a:r>
              <a:rPr lang="ru-RU" dirty="0" err="1"/>
              <a:t>симбикорт</a:t>
            </a:r>
            <a:endParaRPr lang="ru-RU" dirty="0"/>
          </a:p>
          <a:p>
            <a:r>
              <a:rPr lang="ru-RU" dirty="0"/>
              <a:t>С осторожностью - </a:t>
            </a:r>
            <a:r>
              <a:rPr lang="ru-RU" dirty="0" err="1"/>
              <a:t>небулайзер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291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ХОБЛ у беременных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 бывает</a:t>
            </a:r>
          </a:p>
          <a:p>
            <a:r>
              <a:rPr lang="ru-RU" dirty="0"/>
              <a:t>Если есть обструкция без диагноза – консультация в ОКБ №2</a:t>
            </a:r>
          </a:p>
        </p:txBody>
      </p:sp>
    </p:spTree>
    <p:extLst>
      <p:ext uri="{BB962C8B-B14F-4D97-AF65-F5344CB8AC3E}">
        <p14:creationId xmlns:p14="http://schemas.microsoft.com/office/powerpoint/2010/main" val="3608935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</a:rPr>
              <a:t>ДН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Степень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PaO</a:t>
                      </a:r>
                      <a:r>
                        <a:rPr lang="en-US" baseline="-25000" dirty="0"/>
                        <a:t>2 </a:t>
                      </a:r>
                      <a:r>
                        <a:rPr lang="en-US" baseline="0" dirty="0"/>
                        <a:t>mm Hg</a:t>
                      </a:r>
                      <a:endParaRPr lang="ru-RU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норма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Более 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Более 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90-94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60-79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75-89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40-59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Менее 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Менее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699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4C448-A3E1-F94C-8B06-BF181E3B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828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41719C"/>
                </a:solidFill>
              </a:rPr>
              <a:t>Профилактика для медработников</a:t>
            </a:r>
          </a:p>
        </p:txBody>
      </p:sp>
      <p:pic>
        <p:nvPicPr>
          <p:cNvPr id="4" name="Изображение 2">
            <a:extLst>
              <a:ext uri="{FF2B5EF4-FFF2-40B4-BE49-F238E27FC236}">
                <a16:creationId xmlns:a16="http://schemas.microsoft.com/office/drawing/2014/main" id="{2B62D940-8600-E649-9B16-2308F03EF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9966" y="889866"/>
            <a:ext cx="3063834" cy="59681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E22864-1947-854B-A781-9CD3B52CE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6" y="1179279"/>
            <a:ext cx="7376349" cy="55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2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366FF"/>
                </a:solidFill>
              </a:rPr>
              <a:t>Неспецифическая профилактика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избегать контакта с больными людьми;</a:t>
            </a:r>
          </a:p>
          <a:p>
            <a:r>
              <a:rPr lang="ru-RU" dirty="0"/>
              <a:t>стараться не подходить к больному ближе, чем на 1 метр;</a:t>
            </a:r>
          </a:p>
          <a:p>
            <a:r>
              <a:rPr lang="ru-RU" dirty="0"/>
              <a:t>при контакте с больными людьми одевать маску;</a:t>
            </a:r>
          </a:p>
          <a:p>
            <a:r>
              <a:rPr lang="ru-RU" dirty="0"/>
              <a:t>мыть руки с мылом или антибактериальными средствами (спиртсодержащие растворы) для предотвращения распространения инфекции;</a:t>
            </a:r>
          </a:p>
          <a:p>
            <a:r>
              <a:rPr lang="ru-RU" dirty="0"/>
              <a:t>закрывать нос и рот во время кашля и чихания, используя одноразовые носовые платки;</a:t>
            </a:r>
          </a:p>
          <a:p>
            <a:r>
              <a:rPr lang="ru-RU" dirty="0"/>
              <a:t>избегать большого скопления людей (зрелищных мероприятий, собраний, встреч);</a:t>
            </a:r>
          </a:p>
          <a:p>
            <a:r>
              <a:rPr lang="ru-RU" dirty="0"/>
              <a:t>регулярно проветривать помещение;</a:t>
            </a:r>
          </a:p>
          <a:p>
            <a:r>
              <a:rPr lang="ru-RU" dirty="0"/>
              <a:t>не трогать грязными руками глаза, нос и рот;</a:t>
            </a:r>
          </a:p>
          <a:p>
            <a:r>
              <a:rPr lang="ru-RU" dirty="0"/>
              <a:t>вести здоровый образ жизни (полноценный сон, свежий воздух, активный отдых, сбалансированная пища, богатая витаминами), что поможет организму бороться с любыми инфекциями.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58955" y="6217463"/>
            <a:ext cx="1211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www.influenza.spb.ru</a:t>
            </a:r>
            <a:r>
              <a:rPr lang="en-US" dirty="0"/>
              <a:t>/</a:t>
            </a:r>
            <a:r>
              <a:rPr lang="en-US" dirty="0" err="1"/>
              <a:t>institute_for_population</a:t>
            </a:r>
            <a:r>
              <a:rPr lang="en-US" dirty="0"/>
              <a:t>/</a:t>
            </a:r>
            <a:r>
              <a:rPr lang="en-US" dirty="0" err="1"/>
              <a:t>gripp_prof</a:t>
            </a:r>
            <a:r>
              <a:rPr lang="en-US" dirty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748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4181D-E568-4E6F-8BBB-12B96EB2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722" y="5087738"/>
            <a:ext cx="9075636" cy="1325563"/>
          </a:xfrm>
        </p:spPr>
        <p:txBody>
          <a:bodyPr/>
          <a:lstStyle/>
          <a:p>
            <a:r>
              <a:rPr lang="ru-RU" b="1" i="1" dirty="0">
                <a:solidFill>
                  <a:srgbClr val="0070C0"/>
                </a:solidFill>
              </a:rPr>
              <a:t>Благодарю за внимание.</a:t>
            </a:r>
          </a:p>
        </p:txBody>
      </p:sp>
      <p:pic>
        <p:nvPicPr>
          <p:cNvPr id="14338" name="Picture 2" descr="Проверить здоровье легких можно в центре госуслуг">
            <a:extLst>
              <a:ext uri="{FF2B5EF4-FFF2-40B4-BE49-F238E27FC236}">
                <a16:creationId xmlns:a16="http://schemas.microsoft.com/office/drawing/2014/main" id="{F994C13F-A6E2-4E4B-8FFE-B1D78641E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57" y="686489"/>
            <a:ext cx="6188924" cy="4607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C3F6A-DCFB-D644-9754-4B0A4125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400" dirty="0">
                <a:solidFill>
                  <a:srgbClr val="41719C"/>
                </a:solidFill>
              </a:rPr>
              <a:t>Группы риска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FEDD47-0160-A162-7104-EFBEFD99B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Терапия с 1-го дня болезни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Скрининг осложнений</a:t>
            </a:r>
            <a:endParaRPr lang="en-US" sz="24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DB884C-DA3D-E74E-868D-0BC2C9A3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66" y="300989"/>
            <a:ext cx="6568004" cy="6256022"/>
          </a:xfrm>
          <a:prstGeom prst="rect">
            <a:avLst/>
          </a:prstGeo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B306FF82-541F-B344-9C34-619DA663A64D}"/>
              </a:ext>
            </a:extLst>
          </p:cNvPr>
          <p:cNvSpPr/>
          <p:nvPr/>
        </p:nvSpPr>
        <p:spPr>
          <a:xfrm>
            <a:off x="5130140" y="4085112"/>
            <a:ext cx="2861954" cy="65148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7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D993E-91DF-774B-AEF4-7CBC4588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85ECD2-C3F5-2F41-9A5E-2C6A00969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1E250-A7F7-1246-ABDE-FFAA6079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12192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B893A-6C96-E24A-9342-1C8F60D5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54A97"/>
                </a:solidFill>
              </a:rPr>
              <a:t>Инструментальная диагностика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93BAE2-AB73-2542-9812-845086C3B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495" y="2113808"/>
            <a:ext cx="11330659" cy="37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4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3366FF"/>
                </a:solidFill>
                <a:latin typeface="Arial"/>
                <a:cs typeface="Arial"/>
              </a:rPr>
              <a:t>Грипп</a:t>
            </a:r>
            <a:r>
              <a:rPr lang="ru-RU" sz="2400" dirty="0">
                <a:solidFill>
                  <a:srgbClr val="3366FF"/>
                </a:solidFill>
                <a:latin typeface="Arial"/>
                <a:cs typeface="Arial"/>
              </a:rPr>
              <a:t> – </a:t>
            </a:r>
            <a:r>
              <a:rPr lang="ru-RU" sz="2400" dirty="0" err="1">
                <a:solidFill>
                  <a:srgbClr val="3366FF"/>
                </a:solidFill>
                <a:latin typeface="Arial"/>
                <a:cs typeface="Arial"/>
              </a:rPr>
              <a:t>антропонозное</a:t>
            </a:r>
            <a:r>
              <a:rPr lang="ru-RU" sz="2400" dirty="0">
                <a:solidFill>
                  <a:srgbClr val="3366FF"/>
                </a:solidFill>
                <a:latin typeface="Arial"/>
                <a:cs typeface="Arial"/>
              </a:rPr>
              <a:t> вирусное заболевание с аспирационным механизмом передачи возбудителя и способностью к быстрому и глобальному распространению</a:t>
            </a:r>
            <a:r>
              <a:rPr lang="ru-RU" sz="2100" dirty="0">
                <a:latin typeface="Tahoma" charset="0"/>
              </a:rPr>
              <a:t>. 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838200" y="1855789"/>
            <a:ext cx="109658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r>
              <a:rPr lang="ru-RU" sz="1800" b="1" dirty="0"/>
              <a:t>Этиология:</a:t>
            </a:r>
            <a:r>
              <a:rPr lang="ru-RU" sz="1800" dirty="0"/>
              <a:t> вирус гриппа типа А, В,С</a:t>
            </a:r>
          </a:p>
          <a:p>
            <a:r>
              <a:rPr lang="ru-RU" sz="1800" dirty="0"/>
              <a:t>Самой высокой патогенностью обладает вирус типа А. </a:t>
            </a:r>
          </a:p>
          <a:p>
            <a:endParaRPr lang="en-US" sz="1800" dirty="0"/>
          </a:p>
          <a:p>
            <a:r>
              <a:rPr lang="ru-RU" sz="1800" u="sng" dirty="0"/>
              <a:t>Особенность гриппа типа А: </a:t>
            </a:r>
            <a:r>
              <a:rPr lang="ru-RU" sz="1800" dirty="0"/>
              <a:t>изменение антигенных свойств поверхностных белков гемагглютинина (</a:t>
            </a:r>
            <a:r>
              <a:rPr lang="en-US" sz="1800" dirty="0"/>
              <a:t>H1-H12)</a:t>
            </a:r>
            <a:r>
              <a:rPr lang="ru-RU" sz="1800" dirty="0"/>
              <a:t> и нейраминидазы (</a:t>
            </a:r>
            <a:r>
              <a:rPr lang="en-US" sz="1800" dirty="0"/>
              <a:t>N1-N9)</a:t>
            </a:r>
            <a:r>
              <a:rPr lang="ru-RU" sz="1800" dirty="0"/>
              <a:t>.</a:t>
            </a: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838200" y="3645725"/>
            <a:ext cx="1122713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r>
              <a:rPr lang="ru-RU" sz="1800" b="1" dirty="0"/>
              <a:t>Эпидемиология: </a:t>
            </a:r>
            <a:r>
              <a:rPr lang="ru-RU" sz="1800" dirty="0"/>
              <a:t>источник инфекции – больной человек с выраженной или стертой формой болезни.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Вирус гриппа выделяется в течение 7 дней от начала болезни.</a:t>
            </a:r>
          </a:p>
          <a:p>
            <a:r>
              <a:rPr lang="ru-RU" sz="1800" dirty="0"/>
              <a:t>Механизм передачи – аспирационный.</a:t>
            </a:r>
          </a:p>
          <a:p>
            <a:r>
              <a:rPr lang="ru-RU" sz="1800" dirty="0"/>
              <a:t>Вирус сохраняет жизнеспособность и инфицирующие свойства в жилых помещениях в течение 2-9 часов.</a:t>
            </a:r>
          </a:p>
          <a:p>
            <a:r>
              <a:rPr lang="ru-RU" sz="1800" dirty="0"/>
              <a:t>Продолжительность противогриппозного иммунитета при типе А – 1-3 года.</a:t>
            </a:r>
          </a:p>
        </p:txBody>
      </p:sp>
    </p:spTree>
    <p:extLst>
      <p:ext uri="{BB962C8B-B14F-4D97-AF65-F5344CB8AC3E}">
        <p14:creationId xmlns:p14="http://schemas.microsoft.com/office/powerpoint/2010/main" val="10208527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2026</Words>
  <Application>Microsoft Macintosh PowerPoint</Application>
  <PresentationFormat>Широкоэкранный</PresentationFormat>
  <Paragraphs>286</Paragraphs>
  <Slides>59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Gilroy</vt:lpstr>
      <vt:lpstr>Nunito Sans</vt:lpstr>
      <vt:lpstr>Tahoma</vt:lpstr>
      <vt:lpstr>Wingdings</vt:lpstr>
      <vt:lpstr>Тема Office</vt:lpstr>
      <vt:lpstr>Подход к лечению ОРВИ и гриппа.  Клинические рекомендации - 2025г.</vt:lpstr>
      <vt:lpstr>Презентация PowerPoint</vt:lpstr>
      <vt:lpstr>Презентация PowerPoint</vt:lpstr>
      <vt:lpstr>Презентация PowerPoint</vt:lpstr>
      <vt:lpstr>Периоды течения </vt:lpstr>
      <vt:lpstr>Группы риска</vt:lpstr>
      <vt:lpstr>Презентация PowerPoint</vt:lpstr>
      <vt:lpstr>Инструментальная диагностика</vt:lpstr>
      <vt:lpstr>Грипп – антропонозное вирусное заболевание с аспирационным механизмом передачи возбудителя и способностью к быстрому и глобальному распространению. </vt:lpstr>
      <vt:lpstr>Патогенез гриппа А H1N1 </vt:lpstr>
      <vt:lpstr>Группа риска по заболеванию гриппом А (H1N1, H5N1)  </vt:lpstr>
      <vt:lpstr>Беременные</vt:lpstr>
      <vt:lpstr>Диагностика гриппа</vt:lpstr>
      <vt:lpstr>Общие критерии диагностики</vt:lpstr>
      <vt:lpstr>Лечение:</vt:lpstr>
      <vt:lpstr>Кашель</vt:lpstr>
      <vt:lpstr>Антибиотики</vt:lpstr>
      <vt:lpstr>Коронавирусная инфекция</vt:lpstr>
      <vt:lpstr>Базисная терапия гриппа Препараты назначаются в 1-е сутки заболевания</vt:lpstr>
      <vt:lpstr>Этиотропное лечение ОРВИ</vt:lpstr>
      <vt:lpstr>Риамиловир  - УР – 1С</vt:lpstr>
      <vt:lpstr>Умифенавир – УР - 2С</vt:lpstr>
      <vt:lpstr>Меглюмина акридонацетат – УР -1В </vt:lpstr>
      <vt:lpstr>Энисамия йодид – УР – 2С</vt:lpstr>
      <vt:lpstr>Имидазолилэтанамид пентандиовой кислоты – УР – 2С</vt:lpstr>
      <vt:lpstr>Кагоцел – УР – 3С</vt:lpstr>
      <vt:lpstr>Тилорон – УР – 3С</vt:lpstr>
      <vt:lpstr>Интерферон альфа 2b или Интерферон гамма УР – 5С</vt:lpstr>
      <vt:lpstr>Постконтактная профилактика</vt:lpstr>
      <vt:lpstr>Стационарно: показания к госпитализации</vt:lpstr>
      <vt:lpstr>Первичная вирусная пневмония</vt:lpstr>
      <vt:lpstr>Обследование</vt:lpstr>
      <vt:lpstr>Показания к переводу в АРО</vt:lpstr>
      <vt:lpstr>Лечение</vt:lpstr>
      <vt:lpstr>Презентация PowerPoint</vt:lpstr>
      <vt:lpstr>Вирусная пневмония: грипп А/H1N1 </vt:lpstr>
      <vt:lpstr>Презентация PowerPoint</vt:lpstr>
      <vt:lpstr>Презентация PowerPoint</vt:lpstr>
      <vt:lpstr>Презентация PowerPoint</vt:lpstr>
      <vt:lpstr>ОСОБЕННОСТИ</vt:lpstr>
      <vt:lpstr>Диагностический алгоритм </vt:lpstr>
      <vt:lpstr>Презентация PowerPoint</vt:lpstr>
      <vt:lpstr>Презентация PowerPoint</vt:lpstr>
      <vt:lpstr>Геморрагический трахеит</vt:lpstr>
      <vt:lpstr>Презентация PowerPoint</vt:lpstr>
      <vt:lpstr>Проблемы</vt:lpstr>
      <vt:lpstr>Беременные</vt:lpstr>
      <vt:lpstr>Клинические проявления гриппа у беременных</vt:lpstr>
      <vt:lpstr>Особенности течения гриппа у беременных – возможно быстрое прогрессирование и тяжелое течение   </vt:lpstr>
      <vt:lpstr>Лечение гриппа А. у беременных     </vt:lpstr>
      <vt:lpstr>Гриппозная пневмония (вторичная)</vt:lpstr>
      <vt:lpstr>Гриппозная пневмония (третичная)</vt:lpstr>
      <vt:lpstr>Пневмония у беременных любая</vt:lpstr>
      <vt:lpstr>Бронхиальная астма у беременных</vt:lpstr>
      <vt:lpstr>ХОБЛ у беременных</vt:lpstr>
      <vt:lpstr>ДН</vt:lpstr>
      <vt:lpstr>Профилактика для медработников</vt:lpstr>
      <vt:lpstr>Неспецифическая профилактика</vt:lpstr>
      <vt:lpstr>Благодарю за внимание.</vt:lpstr>
    </vt:vector>
  </TitlesOfParts>
  <Company>OOO NPF Materia Medica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Вацуро А.А.</dc:creator>
  <cp:lastModifiedBy>Наталья Недашковская</cp:lastModifiedBy>
  <cp:revision>221</cp:revision>
  <dcterms:created xsi:type="dcterms:W3CDTF">2021-12-14T12:38:03Z</dcterms:created>
  <dcterms:modified xsi:type="dcterms:W3CDTF">2025-03-03T10:55:28Z</dcterms:modified>
</cp:coreProperties>
</file>