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58" r:id="rId4"/>
    <p:sldId id="297" r:id="rId5"/>
    <p:sldId id="300" r:id="rId6"/>
    <p:sldId id="301" r:id="rId7"/>
    <p:sldId id="303" r:id="rId8"/>
    <p:sldId id="304" r:id="rId9"/>
    <p:sldId id="305" r:id="rId10"/>
    <p:sldId id="306" r:id="rId11"/>
    <p:sldId id="312" r:id="rId12"/>
    <p:sldId id="313" r:id="rId13"/>
    <p:sldId id="311" r:id="rId14"/>
    <p:sldId id="310" r:id="rId15"/>
    <p:sldId id="308" r:id="rId16"/>
    <p:sldId id="314" r:id="rId17"/>
    <p:sldId id="298" r:id="rId18"/>
    <p:sldId id="316" r:id="rId19"/>
    <p:sldId id="315" r:id="rId20"/>
    <p:sldId id="317" r:id="rId21"/>
    <p:sldId id="319" r:id="rId22"/>
    <p:sldId id="318" r:id="rId23"/>
    <p:sldId id="29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30578B-4EE3-4557-A764-A6F79E1E65A5}">
          <p14:sldIdLst>
            <p14:sldId id="256"/>
            <p14:sldId id="257"/>
            <p14:sldId id="258"/>
            <p14:sldId id="297"/>
            <p14:sldId id="300"/>
            <p14:sldId id="301"/>
            <p14:sldId id="303"/>
            <p14:sldId id="304"/>
            <p14:sldId id="305"/>
            <p14:sldId id="306"/>
            <p14:sldId id="312"/>
            <p14:sldId id="313"/>
            <p14:sldId id="311"/>
            <p14:sldId id="310"/>
            <p14:sldId id="308"/>
            <p14:sldId id="314"/>
            <p14:sldId id="298"/>
            <p14:sldId id="316"/>
            <p14:sldId id="315"/>
            <p14:sldId id="317"/>
            <p14:sldId id="319"/>
            <p14:sldId id="318"/>
          </p14:sldIdLst>
        </p14:section>
        <p14:section name="Раздел без заголовка" id="{6A3AA27E-8426-4E03-8FAE-9A6848B317CB}">
          <p14:sldIdLst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612" y="-10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9A6EF-60CF-47A0-9819-7962BCBA5D1B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C4ACC-F79F-4B87-B69C-D1567920C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78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1C0DF7-8C26-42C4-89F4-EEF567A96929}" type="datetimeFigureOut">
              <a:rPr lang="ru-RU" smtClean="0"/>
              <a:pPr/>
              <a:t>05.12.2015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5501E7-4EB4-42ED-9E50-DEADD8ADCE3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851648" cy="1656184"/>
          </a:xfrm>
        </p:spPr>
        <p:txBody>
          <a:bodyPr anchor="ctr"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ВПО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РостГМУ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Минздрава России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детских болезней №1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ГБУ «ОДКБ» РО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854696" cy="26642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600" dirty="0" smtClean="0"/>
              <a:t>Трудности и ошибки диагностики респираторной патологии у детей Ростовской области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56612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                </a:t>
            </a:r>
            <a:r>
              <a:rPr lang="ru-RU" sz="2400" dirty="0" smtClean="0"/>
              <a:t>Пискунова С.Г.      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</a:t>
            </a:r>
            <a:r>
              <a:rPr lang="ru-RU" sz="2400" dirty="0" smtClean="0"/>
              <a:t>Беседина </a:t>
            </a:r>
            <a:r>
              <a:rPr lang="ru-RU" sz="2400" dirty="0" smtClean="0"/>
              <a:t>Е.А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Дефекты качества оказания медицинской помощи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/>
              <a:t>Острый  </a:t>
            </a:r>
            <a:r>
              <a:rPr lang="ru-RU" b="1" i="1" dirty="0" err="1" smtClean="0"/>
              <a:t>обструктивный</a:t>
            </a:r>
            <a:r>
              <a:rPr lang="ru-RU" b="1" i="1" dirty="0" smtClean="0"/>
              <a:t>  бронхит </a:t>
            </a:r>
            <a:r>
              <a:rPr lang="ru-RU" b="1" dirty="0" smtClean="0"/>
              <a:t>(от 9 </a:t>
            </a:r>
            <a:r>
              <a:rPr lang="ru-RU" b="1" dirty="0" err="1" smtClean="0"/>
              <a:t>мес</a:t>
            </a:r>
            <a:r>
              <a:rPr lang="ru-RU" b="1" dirty="0" smtClean="0"/>
              <a:t>  до 3,5  лет)</a:t>
            </a:r>
            <a:endParaRPr lang="ru-RU" b="1" dirty="0"/>
          </a:p>
          <a:p>
            <a:r>
              <a:rPr lang="ru-RU" sz="2200" dirty="0" smtClean="0"/>
              <a:t>Необоснованная госпитализация на койку круглосуточного стационара – </a:t>
            </a:r>
            <a:r>
              <a:rPr lang="ru-RU" sz="2200" dirty="0" smtClean="0"/>
              <a:t>49 </a:t>
            </a:r>
            <a:r>
              <a:rPr lang="ru-RU" sz="2200" dirty="0" smtClean="0"/>
              <a:t>%, средняя длительность пребывания – 9 </a:t>
            </a:r>
            <a:r>
              <a:rPr lang="ru-RU" sz="2200" dirty="0" smtClean="0"/>
              <a:t>к/дней</a:t>
            </a:r>
            <a:endParaRPr lang="ru-RU" sz="2200" dirty="0" smtClean="0"/>
          </a:p>
          <a:p>
            <a:r>
              <a:rPr lang="ru-RU" sz="2200" dirty="0" smtClean="0"/>
              <a:t>Назначение антибактериальной терапии в первые сутки – 100%, стартовый антибиотик  - </a:t>
            </a:r>
            <a:r>
              <a:rPr lang="ru-RU" sz="2200" dirty="0" err="1" smtClean="0"/>
              <a:t>цефотаксим</a:t>
            </a:r>
            <a:r>
              <a:rPr lang="ru-RU" sz="2200" dirty="0" smtClean="0"/>
              <a:t> в/м в 62%, </a:t>
            </a:r>
            <a:r>
              <a:rPr lang="ru-RU" sz="2200" dirty="0" err="1" smtClean="0"/>
              <a:t>амикацин</a:t>
            </a:r>
            <a:r>
              <a:rPr lang="ru-RU" sz="2200" dirty="0" smtClean="0"/>
              <a:t> в/м в 13%</a:t>
            </a:r>
          </a:p>
          <a:p>
            <a:r>
              <a:rPr lang="ru-RU" sz="2200" dirty="0" smtClean="0"/>
              <a:t>Назначение без показаний антигистаминных препаратов – 62%</a:t>
            </a:r>
          </a:p>
          <a:p>
            <a:r>
              <a:rPr lang="ru-RU" sz="2200" dirty="0" smtClean="0"/>
              <a:t>Необоснованные </a:t>
            </a:r>
            <a:r>
              <a:rPr lang="ru-RU" sz="2200" dirty="0" err="1" smtClean="0"/>
              <a:t>инфузии</a:t>
            </a:r>
            <a:r>
              <a:rPr lang="ru-RU" sz="2200" dirty="0" smtClean="0"/>
              <a:t> – 32%</a:t>
            </a:r>
          </a:p>
          <a:p>
            <a:r>
              <a:rPr lang="ru-RU" sz="2200" dirty="0" smtClean="0"/>
              <a:t>Неадекватная ингаляционная терапия (</a:t>
            </a:r>
            <a:r>
              <a:rPr lang="ru-RU" sz="2200" dirty="0" err="1" smtClean="0"/>
              <a:t>нафтизин</a:t>
            </a:r>
            <a:r>
              <a:rPr lang="ru-RU" sz="2200" dirty="0" smtClean="0"/>
              <a:t>) – </a:t>
            </a:r>
            <a:r>
              <a:rPr lang="ru-RU" sz="2200" dirty="0" smtClean="0"/>
              <a:t>10%</a:t>
            </a:r>
            <a:endParaRPr lang="ru-RU" sz="2200" dirty="0" smtClean="0">
              <a:solidFill>
                <a:prstClr val="black"/>
              </a:solidFill>
            </a:endParaRPr>
          </a:p>
          <a:p>
            <a:r>
              <a:rPr lang="ru-RU" sz="2200" b="1" dirty="0" smtClean="0">
                <a:solidFill>
                  <a:prstClr val="black"/>
                </a:solidFill>
              </a:rPr>
              <a:t>Оксигенотерапия</a:t>
            </a:r>
            <a:r>
              <a:rPr lang="ru-RU" sz="2200" dirty="0" smtClean="0">
                <a:solidFill>
                  <a:prstClr val="black"/>
                </a:solidFill>
              </a:rPr>
              <a:t> – только в 22% </a:t>
            </a:r>
            <a:r>
              <a:rPr lang="ru-RU" sz="2200" dirty="0" smtClean="0">
                <a:solidFill>
                  <a:prstClr val="black"/>
                </a:solidFill>
              </a:rPr>
              <a:t>случаев</a:t>
            </a:r>
          </a:p>
          <a:p>
            <a:r>
              <a:rPr lang="ru-RU" sz="2200" dirty="0" smtClean="0">
                <a:solidFill>
                  <a:prstClr val="black"/>
                </a:solidFill>
              </a:rPr>
              <a:t>Неадекватная трактовка результатов </a:t>
            </a:r>
            <a:r>
              <a:rPr lang="ru-RU" sz="2200" dirty="0" err="1" smtClean="0">
                <a:solidFill>
                  <a:prstClr val="black"/>
                </a:solidFill>
              </a:rPr>
              <a:t>пульсоксиметрии</a:t>
            </a:r>
            <a:endParaRPr lang="ru-RU" sz="2200" dirty="0" smtClean="0">
              <a:solidFill>
                <a:prstClr val="black"/>
              </a:solidFill>
            </a:endParaRPr>
          </a:p>
          <a:p>
            <a:endParaRPr lang="ru-RU" sz="24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9479676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Можно ли совмещать лекарственные средства в одной ингаляции?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998663"/>
            <a:ext cx="9144000" cy="45259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ru-RU" sz="2200" b="1" dirty="0" smtClean="0">
                <a:solidFill>
                  <a:srgbClr val="000099"/>
                </a:solidFill>
              </a:rPr>
              <a:t>Можно использовать в одной ингаляции несколько ЛС</a:t>
            </a:r>
            <a:endParaRPr lang="en-US" sz="2200" b="1" dirty="0" smtClean="0">
              <a:solidFill>
                <a:srgbClr val="000099"/>
              </a:solidFill>
            </a:endParaRPr>
          </a:p>
          <a:p>
            <a:pPr lvl="2" eaLnBrk="1" hangingPunct="1">
              <a:buFontTx/>
              <a:buNone/>
            </a:pPr>
            <a:r>
              <a:rPr lang="ru-RU" sz="1400" dirty="0" smtClean="0"/>
              <a:t>     </a:t>
            </a:r>
            <a:r>
              <a:rPr lang="en-US" sz="1400" dirty="0" err="1" smtClean="0"/>
              <a:t>Tservistas</a:t>
            </a:r>
            <a:r>
              <a:rPr lang="en-US" sz="1400" dirty="0" smtClean="0"/>
              <a:t> H., </a:t>
            </a:r>
            <a:r>
              <a:rPr lang="en-US" sz="1400" dirty="0" err="1" smtClean="0"/>
              <a:t>Lintz</a:t>
            </a:r>
            <a:r>
              <a:rPr lang="en-US" sz="1400" dirty="0" smtClean="0"/>
              <a:t> F. S. et al  Impact of the </a:t>
            </a:r>
            <a:r>
              <a:rPr lang="en-US" sz="1400" dirty="0" err="1" smtClean="0"/>
              <a:t>nebulisation</a:t>
            </a:r>
            <a:r>
              <a:rPr lang="en-US" sz="1400" dirty="0" smtClean="0"/>
              <a:t> </a:t>
            </a:r>
            <a:r>
              <a:rPr lang="en-US" sz="1400" dirty="0" err="1" smtClean="0"/>
              <a:t>prinsiple</a:t>
            </a:r>
            <a:r>
              <a:rPr lang="en-US" sz="1400" dirty="0" smtClean="0"/>
              <a:t> of the biological.</a:t>
            </a:r>
            <a:r>
              <a:rPr lang="ru-RU" sz="1400" dirty="0" smtClean="0"/>
              <a:t> </a:t>
            </a:r>
            <a:r>
              <a:rPr lang="en-US" sz="1400" dirty="0" smtClean="0"/>
              <a:t>activity of labile formulations containing liposomes, peptides, and proteins. Proceedings </a:t>
            </a:r>
            <a:r>
              <a:rPr lang="ru-RU" sz="1400" dirty="0" smtClean="0"/>
              <a:t> </a:t>
            </a:r>
            <a:r>
              <a:rPr lang="en-US" sz="1400" dirty="0" smtClean="0"/>
              <a:t>of the Respiratory Drug Delivery IX Palm Desert, ICA, USA (2004)</a:t>
            </a:r>
          </a:p>
          <a:p>
            <a:pPr eaLnBrk="1" hangingPunct="1"/>
            <a:r>
              <a:rPr lang="ru-RU" sz="2200" b="1" dirty="0" smtClean="0">
                <a:solidFill>
                  <a:srgbClr val="000099"/>
                </a:solidFill>
              </a:rPr>
              <a:t>Исследования совместимости</a:t>
            </a:r>
            <a:r>
              <a:rPr lang="en-US" sz="2200" b="1" dirty="0" smtClean="0">
                <a:solidFill>
                  <a:srgbClr val="000099"/>
                </a:solidFill>
              </a:rPr>
              <a:t> </a:t>
            </a:r>
            <a:r>
              <a:rPr lang="en-US" sz="1600" b="1" dirty="0" smtClean="0">
                <a:solidFill>
                  <a:srgbClr val="000099"/>
                </a:solidFill>
              </a:rPr>
              <a:t>( 2</a:t>
            </a:r>
            <a:r>
              <a:rPr lang="ru-RU" sz="1600" b="1" dirty="0" smtClean="0">
                <a:solidFill>
                  <a:srgbClr val="000099"/>
                </a:solidFill>
              </a:rPr>
              <a:t>:3, 8:1)</a:t>
            </a:r>
            <a:r>
              <a:rPr lang="ru-RU" sz="2200" b="1" dirty="0" smtClean="0">
                <a:solidFill>
                  <a:srgbClr val="000099"/>
                </a:solidFill>
              </a:rPr>
              <a:t> суспензии </a:t>
            </a:r>
            <a:r>
              <a:rPr lang="ru-RU" sz="2200" b="1" dirty="0" err="1" smtClean="0">
                <a:solidFill>
                  <a:srgbClr val="000099"/>
                </a:solidFill>
              </a:rPr>
              <a:t>пульмикорта</a:t>
            </a:r>
            <a:r>
              <a:rPr lang="ru-RU" sz="2200" b="1" dirty="0" smtClean="0">
                <a:solidFill>
                  <a:srgbClr val="000099"/>
                </a:solidFill>
              </a:rPr>
              <a:t> с другими растворами (</a:t>
            </a:r>
            <a:r>
              <a:rPr lang="ru-RU" sz="2200" b="1" dirty="0" err="1" smtClean="0">
                <a:solidFill>
                  <a:srgbClr val="000099"/>
                </a:solidFill>
              </a:rPr>
              <a:t>Атровент</a:t>
            </a:r>
            <a:r>
              <a:rPr lang="ru-RU" sz="2200" b="1" dirty="0" smtClean="0">
                <a:solidFill>
                  <a:srgbClr val="000099"/>
                </a:solidFill>
              </a:rPr>
              <a:t>, Фенотерол, </a:t>
            </a:r>
            <a:r>
              <a:rPr lang="ru-RU" sz="2200" b="1" dirty="0" err="1" smtClean="0">
                <a:solidFill>
                  <a:srgbClr val="000099"/>
                </a:solidFill>
              </a:rPr>
              <a:t>Беродуал</a:t>
            </a:r>
            <a:r>
              <a:rPr lang="ru-RU" sz="2200" b="1" dirty="0" smtClean="0">
                <a:solidFill>
                  <a:srgbClr val="000099"/>
                </a:solidFill>
              </a:rPr>
              <a:t>  и </a:t>
            </a:r>
            <a:r>
              <a:rPr lang="ru-RU" sz="2200" b="1" dirty="0" err="1" smtClean="0">
                <a:solidFill>
                  <a:srgbClr val="000099"/>
                </a:solidFill>
              </a:rPr>
              <a:t>др</a:t>
            </a:r>
            <a:r>
              <a:rPr lang="ru-RU" sz="2200" b="1" dirty="0" smtClean="0">
                <a:solidFill>
                  <a:srgbClr val="000099"/>
                </a:solidFill>
              </a:rPr>
              <a:t>) показало:</a:t>
            </a:r>
            <a:r>
              <a:rPr lang="ru-RU" sz="2200" b="1" dirty="0" smtClean="0"/>
              <a:t> </a:t>
            </a:r>
          </a:p>
          <a:p>
            <a:pPr lvl="2" eaLnBrk="1" hangingPunct="1"/>
            <a:r>
              <a:rPr lang="ru-RU" sz="1800" dirty="0" smtClean="0">
                <a:solidFill>
                  <a:srgbClr val="0000FF"/>
                </a:solidFill>
              </a:rPr>
              <a:t>Не влияет на концентрацию </a:t>
            </a:r>
            <a:r>
              <a:rPr lang="ru-RU" sz="1800" dirty="0" err="1" smtClean="0">
                <a:solidFill>
                  <a:srgbClr val="0000FF"/>
                </a:solidFill>
              </a:rPr>
              <a:t>будесонида</a:t>
            </a:r>
            <a:endParaRPr lang="ru-RU" sz="1800" dirty="0" smtClean="0">
              <a:solidFill>
                <a:srgbClr val="0000FF"/>
              </a:solidFill>
            </a:endParaRPr>
          </a:p>
          <a:p>
            <a:pPr lvl="2" eaLnBrk="1" hangingPunct="1"/>
            <a:r>
              <a:rPr lang="ru-RU" sz="1800" dirty="0" smtClean="0">
                <a:solidFill>
                  <a:srgbClr val="0000FF"/>
                </a:solidFill>
              </a:rPr>
              <a:t>Не выявлено продуктов разложения ни в момент смешивания, ни после хранения </a:t>
            </a:r>
          </a:p>
          <a:p>
            <a:pPr lvl="2" eaLnBrk="1" hangingPunct="1">
              <a:buFontTx/>
              <a:buNone/>
            </a:pPr>
            <a:r>
              <a:rPr lang="ru-RU" sz="1800" dirty="0" smtClean="0"/>
              <a:t>     </a:t>
            </a:r>
            <a:r>
              <a:rPr lang="en-US" sz="1400" dirty="0" smtClean="0"/>
              <a:t>Keller M., </a:t>
            </a:r>
            <a:r>
              <a:rPr lang="en-US" sz="1400" dirty="0" err="1" smtClean="0"/>
              <a:t>Jauernig</a:t>
            </a:r>
            <a:r>
              <a:rPr lang="en-US" sz="1400" dirty="0" smtClean="0"/>
              <a:t> J.,</a:t>
            </a:r>
            <a:r>
              <a:rPr lang="en-US" sz="1400" dirty="0" err="1" smtClean="0"/>
              <a:t>Scheepp</a:t>
            </a:r>
            <a:r>
              <a:rPr lang="en-US" sz="1400" dirty="0" smtClean="0"/>
              <a:t> K. Using infant deposition models to </a:t>
            </a:r>
            <a:r>
              <a:rPr lang="en-US" sz="1400" dirty="0" err="1" smtClean="0"/>
              <a:t>inprove</a:t>
            </a:r>
            <a:r>
              <a:rPr lang="en-US" sz="1400" dirty="0" smtClean="0"/>
              <a:t> inhaler system </a:t>
            </a:r>
            <a:r>
              <a:rPr lang="en-US" sz="1400" dirty="0" err="1" smtClean="0"/>
              <a:t>desing</a:t>
            </a:r>
            <a:r>
              <a:rPr lang="en-US" sz="1400" dirty="0" smtClean="0"/>
              <a:t>. Proceedings </a:t>
            </a:r>
            <a:r>
              <a:rPr lang="ru-RU" sz="1400" dirty="0" smtClean="0"/>
              <a:t> </a:t>
            </a:r>
            <a:r>
              <a:rPr lang="en-US" sz="1400" dirty="0" smtClean="0"/>
              <a:t>of the Respiratory Drug Delivery IX Palm Desert, ICA, USA (2004)</a:t>
            </a:r>
          </a:p>
          <a:p>
            <a:pPr lvl="2" eaLnBrk="1" hangingPunct="1">
              <a:buFontTx/>
              <a:buNone/>
            </a:pPr>
            <a:endParaRPr lang="ru-RU" sz="1400" dirty="0" smtClean="0"/>
          </a:p>
          <a:p>
            <a:pPr lvl="2" eaLnBrk="1" hangingPunct="1"/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40426579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91513" cy="158417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Медицинские технологии, которые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не рекомендованы к применению 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 остром периоде БОС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3921125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Антигистаминные препараты</a:t>
            </a:r>
            <a:r>
              <a:rPr lang="ru-RU" dirty="0" smtClean="0"/>
              <a:t>      </a:t>
            </a:r>
            <a:endParaRPr lang="ru-RU" dirty="0" smtClean="0">
              <a:solidFill>
                <a:srgbClr val="800000"/>
              </a:solidFill>
            </a:endParaRP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Седативные препараты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Фитотерапия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Горчичники, </a:t>
            </a:r>
            <a:r>
              <a:rPr lang="ru-RU" dirty="0" smtClean="0">
                <a:solidFill>
                  <a:srgbClr val="000066"/>
                </a:solidFill>
              </a:rPr>
              <a:t>банки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Обертывания с </a:t>
            </a:r>
            <a:r>
              <a:rPr lang="ru-RU" dirty="0" err="1" smtClean="0">
                <a:solidFill>
                  <a:srgbClr val="000066"/>
                </a:solidFill>
              </a:rPr>
              <a:t>димексидом</a:t>
            </a:r>
            <a:endParaRPr lang="ru-RU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ru-RU" dirty="0" err="1" smtClean="0">
                <a:solidFill>
                  <a:srgbClr val="000066"/>
                </a:solidFill>
              </a:rPr>
              <a:t>Муколитики</a:t>
            </a:r>
            <a:r>
              <a:rPr lang="ru-RU" dirty="0" smtClean="0">
                <a:solidFill>
                  <a:srgbClr val="000066"/>
                </a:solidFill>
              </a:rPr>
              <a:t> ( на высоте приступа)</a:t>
            </a:r>
          </a:p>
          <a:p>
            <a:pPr eaLnBrk="1" hangingPunct="1"/>
            <a:r>
              <a:rPr lang="ru-RU" dirty="0" smtClean="0">
                <a:solidFill>
                  <a:srgbClr val="000066"/>
                </a:solidFill>
              </a:rPr>
              <a:t>Антибактериальные препараты </a:t>
            </a:r>
            <a:endParaRPr lang="ru-RU" dirty="0" smtClean="0">
              <a:solidFill>
                <a:srgbClr val="000066"/>
              </a:solidFill>
            </a:endParaRPr>
          </a:p>
          <a:p>
            <a:pPr eaLnBrk="1" hangingPunct="1"/>
            <a:endParaRPr lang="ru-RU" dirty="0" smtClean="0">
              <a:solidFill>
                <a:srgbClr val="000066"/>
              </a:solidFill>
            </a:endParaRPr>
          </a:p>
          <a:p>
            <a:pPr eaLnBrk="1" hangingPunct="1"/>
            <a:endParaRPr lang="ru-RU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9745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Дефекты ведения пациентов и оформления медицинской документации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0558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Недостаточное использование «сквозных» КСГ</a:t>
            </a:r>
          </a:p>
          <a:p>
            <a:r>
              <a:rPr lang="ru-RU" dirty="0" smtClean="0"/>
              <a:t>Анамнез заболевания не отражает динамику развития симптомов  на </a:t>
            </a:r>
            <a:r>
              <a:rPr lang="ru-RU" dirty="0" err="1" smtClean="0"/>
              <a:t>догоспитальном</a:t>
            </a:r>
            <a:r>
              <a:rPr lang="ru-RU" dirty="0" smtClean="0"/>
              <a:t> этапе– 74%</a:t>
            </a:r>
          </a:p>
          <a:p>
            <a:r>
              <a:rPr lang="ru-RU" dirty="0" smtClean="0"/>
              <a:t>Объективный статус при поступлении формален – 73%</a:t>
            </a:r>
          </a:p>
          <a:p>
            <a:r>
              <a:rPr lang="ru-RU" dirty="0" smtClean="0"/>
              <a:t>Не оценено физическое развитие – 21%</a:t>
            </a:r>
          </a:p>
          <a:p>
            <a:r>
              <a:rPr lang="ru-RU" dirty="0" smtClean="0"/>
              <a:t>Определение сатурации кислорода и мониторинг критерия в динамике не проводится – 68%</a:t>
            </a:r>
          </a:p>
          <a:p>
            <a:r>
              <a:rPr lang="ru-RU" dirty="0" smtClean="0"/>
              <a:t>Резюме 1, 2 не обосновывают предварительный и окончательный клинический диагноз – 82%</a:t>
            </a:r>
          </a:p>
          <a:p>
            <a:r>
              <a:rPr lang="ru-RU" dirty="0" smtClean="0"/>
              <a:t>Дневниковые записи формальны, не отражают динамику клинических симптомов и трактовку дополнительных методов исследования – 89%</a:t>
            </a:r>
          </a:p>
          <a:p>
            <a:r>
              <a:rPr lang="ru-RU" dirty="0" smtClean="0"/>
              <a:t>Несоответствие лекарственных препаратов в листе назначения листу персонифицированного учета – 37%</a:t>
            </a:r>
          </a:p>
          <a:p>
            <a:r>
              <a:rPr lang="ru-RU" dirty="0" smtClean="0"/>
              <a:t>Рекомендации при выписке формальны – 99%</a:t>
            </a: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59675801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10493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400" dirty="0" smtClean="0">
                <a:solidFill>
                  <a:schemeClr val="accent3">
                    <a:lumMod val="50000"/>
                  </a:schemeClr>
                </a:solidFill>
              </a:rPr>
              <a:t>Заболевания, сопровождающиеся у детей синдромом бронхиальной обструкции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0" y="1562793"/>
            <a:ext cx="4316413" cy="4468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000" b="1" i="1" dirty="0" smtClean="0">
                <a:solidFill>
                  <a:srgbClr val="2E1028"/>
                </a:solidFill>
              </a:rPr>
              <a:t>Заболевания органов дыхания: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Инфекционно-воспалительные заболевания (бронхит, </a:t>
            </a:r>
            <a:r>
              <a:rPr lang="ru-RU" sz="2000" dirty="0" err="1" smtClean="0">
                <a:solidFill>
                  <a:srgbClr val="2E1028"/>
                </a:solidFill>
              </a:rPr>
              <a:t>бронхиолит</a:t>
            </a:r>
            <a:r>
              <a:rPr lang="ru-RU" sz="2000" dirty="0" smtClean="0">
                <a:solidFill>
                  <a:srgbClr val="2E1028"/>
                </a:solidFill>
              </a:rPr>
              <a:t>, пневмония)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Бронхиальная астма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Аспирация инородных тел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Бронхолегочная дисплазия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Пороки развития бронхолегочной системы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Облитерирующий </a:t>
            </a:r>
            <a:r>
              <a:rPr lang="ru-RU" sz="2000" dirty="0" err="1" smtClean="0">
                <a:solidFill>
                  <a:srgbClr val="2E1028"/>
                </a:solidFill>
              </a:rPr>
              <a:t>бронхиолит</a:t>
            </a:r>
            <a:endParaRPr lang="ru-RU" sz="2000" dirty="0" smtClean="0">
              <a:solidFill>
                <a:srgbClr val="2E1028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2E1028"/>
                </a:solidFill>
              </a:rPr>
              <a:t>Туберкулез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800" dirty="0" smtClean="0">
              <a:solidFill>
                <a:srgbClr val="2E1028"/>
              </a:solidFill>
            </a:endParaRPr>
          </a:p>
        </p:txBody>
      </p:sp>
      <p:sp>
        <p:nvSpPr>
          <p:cNvPr id="1741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140200" y="1484784"/>
            <a:ext cx="5003800" cy="4535016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Заболевания ЖКТ</a:t>
            </a:r>
            <a:r>
              <a:rPr lang="ru-RU" sz="2000" dirty="0" smtClean="0">
                <a:solidFill>
                  <a:srgbClr val="2E1028"/>
                </a:solidFill>
              </a:rPr>
              <a:t>: </a:t>
            </a:r>
            <a:r>
              <a:rPr lang="ru-RU" sz="2000" dirty="0" err="1" smtClean="0">
                <a:solidFill>
                  <a:srgbClr val="2E1028"/>
                </a:solidFill>
              </a:rPr>
              <a:t>халазия</a:t>
            </a:r>
            <a:r>
              <a:rPr lang="ru-RU" sz="2000" dirty="0" smtClean="0">
                <a:solidFill>
                  <a:srgbClr val="2E1028"/>
                </a:solidFill>
              </a:rPr>
              <a:t> и </a:t>
            </a:r>
            <a:r>
              <a:rPr lang="ru-RU" sz="2000" dirty="0" err="1" smtClean="0">
                <a:solidFill>
                  <a:srgbClr val="2E1028"/>
                </a:solidFill>
              </a:rPr>
              <a:t>ахалазия</a:t>
            </a:r>
            <a:r>
              <a:rPr lang="ru-RU" sz="2000" dirty="0" smtClean="0">
                <a:solidFill>
                  <a:srgbClr val="2E1028"/>
                </a:solidFill>
              </a:rPr>
              <a:t> пищевода, ГЭР, трахеопищеводный свищ, диафрагмальная грыжа)</a:t>
            </a: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Наследственные заболевания:</a:t>
            </a:r>
            <a:r>
              <a:rPr lang="ru-RU" sz="2000" dirty="0" smtClean="0">
                <a:solidFill>
                  <a:srgbClr val="2E1028"/>
                </a:solidFill>
              </a:rPr>
              <a:t>   </a:t>
            </a:r>
            <a:r>
              <a:rPr lang="ru-RU" sz="2000" dirty="0" err="1" smtClean="0">
                <a:solidFill>
                  <a:srgbClr val="2E1028"/>
                </a:solidFill>
              </a:rPr>
              <a:t>муковисцидоз</a:t>
            </a:r>
            <a:r>
              <a:rPr lang="ru-RU" sz="2000" dirty="0" smtClean="0">
                <a:solidFill>
                  <a:srgbClr val="2E1028"/>
                </a:solidFill>
              </a:rPr>
              <a:t>, </a:t>
            </a:r>
            <a:r>
              <a:rPr lang="ru-RU" sz="2000" b="1" i="1" dirty="0" smtClean="0">
                <a:solidFill>
                  <a:srgbClr val="2E1028"/>
                </a:solidFill>
              </a:rPr>
              <a:t> </a:t>
            </a:r>
            <a:r>
              <a:rPr lang="ru-RU" sz="2000" dirty="0" smtClean="0">
                <a:solidFill>
                  <a:srgbClr val="2E1028"/>
                </a:solidFill>
              </a:rPr>
              <a:t>дефицит альфа- 1-антитрипсина, </a:t>
            </a:r>
            <a:r>
              <a:rPr lang="ru-RU" sz="2000" dirty="0" err="1" smtClean="0">
                <a:solidFill>
                  <a:srgbClr val="2E1028"/>
                </a:solidFill>
              </a:rPr>
              <a:t>мукополисахаридозы</a:t>
            </a:r>
            <a:r>
              <a:rPr lang="ru-RU" sz="2000" dirty="0" smtClean="0">
                <a:solidFill>
                  <a:srgbClr val="2E1028"/>
                </a:solidFill>
              </a:rPr>
              <a:t>, </a:t>
            </a:r>
            <a:r>
              <a:rPr lang="ru-RU" sz="2000" dirty="0" err="1" smtClean="0">
                <a:solidFill>
                  <a:srgbClr val="2E1028"/>
                </a:solidFill>
              </a:rPr>
              <a:t>рахитоподобные</a:t>
            </a:r>
            <a:r>
              <a:rPr lang="ru-RU" sz="2000" dirty="0" smtClean="0">
                <a:solidFill>
                  <a:srgbClr val="2E1028"/>
                </a:solidFill>
              </a:rPr>
              <a:t> заболевания</a:t>
            </a: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Паразитарные инфекции </a:t>
            </a:r>
            <a:r>
              <a:rPr lang="ru-RU" sz="2000" dirty="0" smtClean="0">
                <a:solidFill>
                  <a:srgbClr val="2E1028"/>
                </a:solidFill>
              </a:rPr>
              <a:t>(</a:t>
            </a:r>
            <a:r>
              <a:rPr lang="ru-RU" sz="2000" dirty="0" err="1" smtClean="0">
                <a:solidFill>
                  <a:srgbClr val="2E1028"/>
                </a:solidFill>
              </a:rPr>
              <a:t>токсокароз</a:t>
            </a:r>
            <a:r>
              <a:rPr lang="ru-RU" sz="2000" dirty="0" smtClean="0">
                <a:solidFill>
                  <a:srgbClr val="2E1028"/>
                </a:solidFill>
              </a:rPr>
              <a:t>)</a:t>
            </a:r>
            <a:endParaRPr lang="ru-RU" sz="2000" b="1" dirty="0" smtClean="0">
              <a:solidFill>
                <a:srgbClr val="2E1028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Заболевания сердечно-сосудистой системы</a:t>
            </a: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ИДС </a:t>
            </a:r>
            <a:r>
              <a:rPr lang="ru-RU" sz="2000" dirty="0" smtClean="0">
                <a:solidFill>
                  <a:srgbClr val="2E1028"/>
                </a:solidFill>
              </a:rPr>
              <a:t>врожденные и приобретенные</a:t>
            </a:r>
            <a:endParaRPr lang="ru-RU" sz="2000" i="1" dirty="0" smtClean="0">
              <a:solidFill>
                <a:srgbClr val="2E1028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Заболевания центральной и периферической нервной системы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2E1028"/>
                </a:solidFill>
              </a:rPr>
              <a:t>     (родовая травма, миопатия)</a:t>
            </a: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rgbClr val="2E1028"/>
                </a:solidFill>
              </a:rPr>
              <a:t>Другие причины </a:t>
            </a:r>
            <a:r>
              <a:rPr lang="ru-RU" sz="2000" dirty="0" smtClean="0">
                <a:solidFill>
                  <a:srgbClr val="2E1028"/>
                </a:solidFill>
              </a:rPr>
              <a:t>(</a:t>
            </a:r>
            <a:r>
              <a:rPr lang="ru-RU" sz="2000" dirty="0" err="1" smtClean="0">
                <a:solidFill>
                  <a:srgbClr val="2E1028"/>
                </a:solidFill>
              </a:rPr>
              <a:t>эндокриинопатии</a:t>
            </a:r>
            <a:r>
              <a:rPr lang="ru-RU" sz="2000" dirty="0" smtClean="0">
                <a:solidFill>
                  <a:srgbClr val="2E1028"/>
                </a:solidFill>
              </a:rPr>
              <a:t>, системные </a:t>
            </a:r>
            <a:r>
              <a:rPr lang="ru-RU" sz="2000" dirty="0" err="1" smtClean="0">
                <a:solidFill>
                  <a:srgbClr val="2E1028"/>
                </a:solidFill>
              </a:rPr>
              <a:t>васкулиты</a:t>
            </a:r>
            <a:r>
              <a:rPr lang="ru-RU" sz="2000" dirty="0" smtClean="0">
                <a:solidFill>
                  <a:srgbClr val="2E1028"/>
                </a:solidFill>
              </a:rPr>
              <a:t>, </a:t>
            </a:r>
            <a:r>
              <a:rPr lang="ru-RU" sz="2000" dirty="0" err="1" smtClean="0">
                <a:solidFill>
                  <a:srgbClr val="2E1028"/>
                </a:solidFill>
              </a:rPr>
              <a:t>тимомегалия</a:t>
            </a:r>
            <a:r>
              <a:rPr lang="ru-RU" sz="2000" dirty="0" smtClean="0">
                <a:solidFill>
                  <a:srgbClr val="2E1028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endParaRPr lang="ru-RU" sz="15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500" dirty="0" smtClean="0"/>
          </a:p>
        </p:txBody>
      </p:sp>
    </p:spTree>
    <p:extLst>
      <p:ext uri="{BB962C8B-B14F-4D97-AF65-F5344CB8AC3E}">
        <p14:creationId xmlns:p14="http://schemas.microsoft.com/office/powerpoint/2010/main" val="300347283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4617B"/>
                </a:solidFill>
              </a:rPr>
              <a:t>При рецидивирующем течении </a:t>
            </a:r>
            <a:r>
              <a:rPr lang="ru-RU" sz="2400" dirty="0" err="1" smtClean="0">
                <a:solidFill>
                  <a:srgbClr val="04617B"/>
                </a:solidFill>
              </a:rPr>
              <a:t>обструктивного</a:t>
            </a:r>
            <a:r>
              <a:rPr lang="ru-RU" sz="2400" dirty="0" smtClean="0">
                <a:solidFill>
                  <a:srgbClr val="04617B"/>
                </a:solidFill>
              </a:rPr>
              <a:t> бронхита комплекс диагностических мероприятий должен включать:</a:t>
            </a:r>
            <a:endParaRPr lang="ru-RU" sz="2400" b="1" dirty="0" smtClean="0">
              <a:solidFill>
                <a:srgbClr val="571F4C"/>
              </a:solidFill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58958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Исследование периферической крови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Обследование на наличие </a:t>
            </a:r>
            <a:r>
              <a:rPr lang="ru-RU" sz="1800" dirty="0" err="1" smtClean="0">
                <a:solidFill>
                  <a:srgbClr val="250D20"/>
                </a:solidFill>
              </a:rPr>
              <a:t>хламидийной</a:t>
            </a:r>
            <a:r>
              <a:rPr lang="ru-RU" sz="1800" dirty="0" smtClean="0">
                <a:solidFill>
                  <a:srgbClr val="250D20"/>
                </a:solidFill>
              </a:rPr>
              <a:t>, </a:t>
            </a:r>
            <a:r>
              <a:rPr lang="ru-RU" sz="1800" dirty="0" err="1" smtClean="0">
                <a:solidFill>
                  <a:srgbClr val="250D20"/>
                </a:solidFill>
              </a:rPr>
              <a:t>микоплазменной</a:t>
            </a:r>
            <a:r>
              <a:rPr lang="ru-RU" sz="1800" dirty="0" smtClean="0">
                <a:solidFill>
                  <a:srgbClr val="250D20"/>
                </a:solidFill>
              </a:rPr>
              <a:t>, </a:t>
            </a:r>
            <a:r>
              <a:rPr lang="ru-RU" sz="1800" dirty="0" err="1" smtClean="0">
                <a:solidFill>
                  <a:srgbClr val="250D20"/>
                </a:solidFill>
              </a:rPr>
              <a:t>пневмоцистной</a:t>
            </a:r>
            <a:r>
              <a:rPr lang="ru-RU" sz="1800" dirty="0" smtClean="0">
                <a:solidFill>
                  <a:srgbClr val="250D20"/>
                </a:solidFill>
              </a:rPr>
              <a:t> инфекции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Комплексное </a:t>
            </a:r>
            <a:r>
              <a:rPr lang="ru-RU" sz="1800" dirty="0" smtClean="0">
                <a:solidFill>
                  <a:srgbClr val="250D20"/>
                </a:solidFill>
              </a:rPr>
              <a:t>обследование на наличие гельминтозов (</a:t>
            </a:r>
            <a:r>
              <a:rPr lang="ru-RU" sz="1800" dirty="0" err="1" smtClean="0">
                <a:solidFill>
                  <a:srgbClr val="250D20"/>
                </a:solidFill>
              </a:rPr>
              <a:t>токсокароза</a:t>
            </a:r>
            <a:r>
              <a:rPr lang="ru-RU" sz="1800" dirty="0" smtClean="0">
                <a:solidFill>
                  <a:srgbClr val="250D20"/>
                </a:solidFill>
              </a:rPr>
              <a:t>, аскаридоза)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err="1" smtClean="0">
                <a:solidFill>
                  <a:srgbClr val="250D20"/>
                </a:solidFill>
              </a:rPr>
              <a:t>Аллергологическое</a:t>
            </a:r>
            <a:r>
              <a:rPr lang="ru-RU" sz="1800" dirty="0" smtClean="0">
                <a:solidFill>
                  <a:srgbClr val="250D20"/>
                </a:solidFill>
              </a:rPr>
              <a:t> обследование (уровень </a:t>
            </a:r>
            <a:r>
              <a:rPr lang="en-US" sz="1800" dirty="0" err="1" smtClean="0">
                <a:solidFill>
                  <a:srgbClr val="250D20"/>
                </a:solidFill>
              </a:rPr>
              <a:t>IgE</a:t>
            </a:r>
            <a:r>
              <a:rPr lang="ru-RU" sz="1800" dirty="0" smtClean="0">
                <a:solidFill>
                  <a:srgbClr val="250D20"/>
                </a:solidFill>
              </a:rPr>
              <a:t>, специфические </a:t>
            </a:r>
            <a:r>
              <a:rPr lang="en-US" sz="1800" dirty="0" err="1" smtClean="0">
                <a:solidFill>
                  <a:srgbClr val="250D20"/>
                </a:solidFill>
              </a:rPr>
              <a:t>IgE</a:t>
            </a:r>
            <a:r>
              <a:rPr lang="ru-RU" sz="1800" dirty="0" smtClean="0">
                <a:solidFill>
                  <a:srgbClr val="250D20"/>
                </a:solidFill>
              </a:rPr>
              <a:t>, кожные </a:t>
            </a:r>
            <a:r>
              <a:rPr lang="ru-RU" sz="1800" dirty="0" err="1" smtClean="0">
                <a:solidFill>
                  <a:srgbClr val="250D20"/>
                </a:solidFill>
              </a:rPr>
              <a:t>скарификационные</a:t>
            </a:r>
            <a:r>
              <a:rPr lang="ru-RU" sz="1800" dirty="0" smtClean="0">
                <a:solidFill>
                  <a:srgbClr val="250D20"/>
                </a:solidFill>
              </a:rPr>
              <a:t> пробы или «</a:t>
            </a:r>
            <a:r>
              <a:rPr lang="ru-RU" sz="1800" dirty="0" err="1" smtClean="0">
                <a:solidFill>
                  <a:srgbClr val="250D20"/>
                </a:solidFill>
              </a:rPr>
              <a:t>прик</a:t>
            </a:r>
            <a:r>
              <a:rPr lang="ru-RU" sz="1800" dirty="0" smtClean="0">
                <a:solidFill>
                  <a:srgbClr val="250D20"/>
                </a:solidFill>
              </a:rPr>
              <a:t>»-тесты).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Консультация аллерголога-иммунолога, отоларинголога.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Рентгенография органов грудной клетки (для исключения острой пневмонии, инородного тела, при подозрении на осложненное течение БОС (например, наличие ателектаза), при рецидивирующем течении заболевания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Бронхоскопия, бронхография, </a:t>
            </a:r>
            <a:r>
              <a:rPr lang="ru-RU" sz="1800" dirty="0" err="1" smtClean="0">
                <a:solidFill>
                  <a:srgbClr val="250D20"/>
                </a:solidFill>
              </a:rPr>
              <a:t>сцинтиграфия</a:t>
            </a:r>
            <a:r>
              <a:rPr lang="ru-RU" sz="1800" dirty="0" smtClean="0">
                <a:solidFill>
                  <a:srgbClr val="250D20"/>
                </a:solidFill>
              </a:rPr>
              <a:t>, </a:t>
            </a:r>
            <a:r>
              <a:rPr lang="ru-RU" sz="1800" dirty="0" err="1" smtClean="0">
                <a:solidFill>
                  <a:srgbClr val="250D20"/>
                </a:solidFill>
              </a:rPr>
              <a:t>бодиплетизмография</a:t>
            </a:r>
            <a:r>
              <a:rPr lang="ru-RU" sz="1800" dirty="0" smtClean="0">
                <a:solidFill>
                  <a:srgbClr val="250D20"/>
                </a:solidFill>
              </a:rPr>
              <a:t>,  КТ – по показаниям.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dirty="0" smtClean="0">
                <a:solidFill>
                  <a:srgbClr val="250D20"/>
                </a:solidFill>
              </a:rPr>
              <a:t>Исследование ФВД обязательно у детей старше 5-6 лет (тесты с </a:t>
            </a:r>
            <a:r>
              <a:rPr lang="ru-RU" sz="1800" dirty="0" err="1" smtClean="0">
                <a:solidFill>
                  <a:srgbClr val="250D20"/>
                </a:solidFill>
              </a:rPr>
              <a:t>метахолином</a:t>
            </a:r>
            <a:r>
              <a:rPr lang="ru-RU" sz="1800" dirty="0" smtClean="0">
                <a:solidFill>
                  <a:srgbClr val="250D20"/>
                </a:solidFill>
              </a:rPr>
              <a:t>, гистамином, дозированной физической нагрузкой для определения гиперреактивности бронхов).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1800" dirty="0" smtClean="0">
              <a:solidFill>
                <a:srgbClr val="250D20"/>
              </a:solidFill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1800" dirty="0" smtClean="0">
              <a:solidFill>
                <a:srgbClr val="250D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6066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Решение задачи №2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Оценить правильность постановки диагноза и выбор лечебной тактики внебольничных пневмоний у пациентов, госпитализированных в стационар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Для анализа </a:t>
            </a:r>
            <a:r>
              <a:rPr lang="ru-RU" dirty="0" smtClean="0"/>
              <a:t> </a:t>
            </a:r>
            <a:r>
              <a:rPr lang="ru-RU" dirty="0" smtClean="0"/>
              <a:t>методом случайной выборки отобрано 149 стационарных  </a:t>
            </a:r>
            <a:r>
              <a:rPr lang="ru-RU" dirty="0"/>
              <a:t>карт </a:t>
            </a:r>
            <a:r>
              <a:rPr lang="ru-RU" dirty="0" smtClean="0"/>
              <a:t>пациентов, </a:t>
            </a:r>
            <a:r>
              <a:rPr lang="ru-RU" dirty="0"/>
              <a:t>госпитализированных в педиатрические стационары </a:t>
            </a:r>
            <a:r>
              <a:rPr lang="ru-RU" dirty="0" smtClean="0"/>
              <a:t>области </a:t>
            </a:r>
            <a:r>
              <a:rPr lang="ru-RU" dirty="0"/>
              <a:t>с диагнозом</a:t>
            </a:r>
            <a:r>
              <a:rPr lang="ru-RU" dirty="0" smtClean="0"/>
              <a:t>: «Внебольничная пневмония»</a:t>
            </a:r>
          </a:p>
          <a:p>
            <a:pPr marL="0" indent="0">
              <a:buNone/>
            </a:pPr>
            <a:r>
              <a:rPr lang="ru-RU" dirty="0" smtClean="0"/>
              <a:t>Средний возраст пациентов – 5,6 лет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Средняя длительность пребывания – 12,4 к/дня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Все пациенты с типичной пневмонией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Двустороння локализация процесса – 19%.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6347669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Критерии диагноза внебольничной пневмонии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</a:t>
            </a:r>
            <a:r>
              <a:rPr lang="ru-RU" dirty="0"/>
              <a:t>. Достоверные </a:t>
            </a:r>
            <a:endParaRPr lang="ru-RU" dirty="0" smtClean="0"/>
          </a:p>
          <a:p>
            <a:r>
              <a:rPr lang="ru-RU" dirty="0" smtClean="0"/>
              <a:t>Выявление </a:t>
            </a:r>
            <a:r>
              <a:rPr lang="ru-RU" dirty="0"/>
              <a:t>на рентгенограмме грудной клетки инфильтрации </a:t>
            </a:r>
            <a:r>
              <a:rPr lang="ru-RU" dirty="0" smtClean="0"/>
              <a:t>легочной </a:t>
            </a:r>
            <a:r>
              <a:rPr lang="ru-RU" dirty="0"/>
              <a:t>ткани плюс наличие двух из нижеследующих критериев: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лихорадка выше 38 °С в течение трех и более суток;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кашель с мокротой;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физикальные</a:t>
            </a:r>
            <a:r>
              <a:rPr lang="ru-RU" dirty="0"/>
              <a:t> симптомы пневмонии;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лейкоцитоз &gt; 10×109 / </a:t>
            </a:r>
            <a:r>
              <a:rPr lang="ru-RU" dirty="0" err="1"/>
              <a:t>мкл</a:t>
            </a:r>
            <a:r>
              <a:rPr lang="ru-RU" dirty="0"/>
              <a:t> и (или) п/я нейтрофилов &gt; 10 %.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/>
              <a:t>. Вероятные — наряду с лихорадкой и кашлем имеются локальные </a:t>
            </a:r>
            <a:r>
              <a:rPr lang="ru-RU" dirty="0" err="1"/>
              <a:t>физикальные</a:t>
            </a:r>
            <a:r>
              <a:rPr lang="ru-RU" dirty="0"/>
              <a:t> симптомы, но невозможно проведение рентгенограммы грудной клетки.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. Исключают пневмонию: отсутствие рентгенологических и фи- </a:t>
            </a:r>
            <a:r>
              <a:rPr lang="ru-RU" dirty="0" err="1"/>
              <a:t>зикальных</a:t>
            </a:r>
            <a:r>
              <a:rPr lang="ru-RU" dirty="0"/>
              <a:t> симптомов пневмонии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505775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dirty="0" smtClean="0"/>
              <a:t>Основные </a:t>
            </a:r>
            <a:r>
              <a:rPr lang="ru-RU" sz="2800" b="1" dirty="0"/>
              <a:t>ошибки ведения пациентов с внебольничной пневмонией</a:t>
            </a:r>
            <a:r>
              <a:rPr lang="ru-RU" sz="2800" b="1" i="1" dirty="0"/>
              <a:t/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 smtClean="0"/>
              <a:t>Диагностика и верификация диагноза:</a:t>
            </a:r>
            <a:endParaRPr lang="ru-RU" sz="7200" b="1" dirty="0"/>
          </a:p>
          <a:p>
            <a:r>
              <a:rPr lang="ru-RU" sz="7200" dirty="0" err="1" smtClean="0"/>
              <a:t>Гипердиагностика</a:t>
            </a:r>
            <a:r>
              <a:rPr lang="ru-RU" sz="7200" dirty="0" smtClean="0"/>
              <a:t> пневмонии – 71%</a:t>
            </a:r>
          </a:p>
          <a:p>
            <a:r>
              <a:rPr lang="ru-RU" sz="7200" dirty="0" smtClean="0"/>
              <a:t>Расхождение направившего  и окончательного клинического диагноза – 49%</a:t>
            </a:r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7200" b="1" dirty="0" smtClean="0"/>
              <a:t>Неадекватная оценка тяжести состояния – 54%</a:t>
            </a:r>
          </a:p>
          <a:p>
            <a:pPr marL="0" indent="0">
              <a:buNone/>
            </a:pPr>
            <a:r>
              <a:rPr lang="ru-RU" sz="7200" b="1" dirty="0" smtClean="0"/>
              <a:t>Рентгенологические диагностические ошибки - </a:t>
            </a:r>
            <a:r>
              <a:rPr lang="ru-RU" sz="7200" b="1" dirty="0" smtClean="0"/>
              <a:t>49%</a:t>
            </a:r>
            <a:endParaRPr lang="ru-RU" sz="7200" b="1" dirty="0" smtClean="0"/>
          </a:p>
          <a:p>
            <a:pPr marL="0" indent="0">
              <a:buNone/>
            </a:pPr>
            <a:r>
              <a:rPr lang="ru-RU" sz="7200" dirty="0" smtClean="0"/>
              <a:t>«</a:t>
            </a:r>
            <a:r>
              <a:rPr lang="ru-RU" sz="7200" dirty="0" err="1" smtClean="0"/>
              <a:t>бронхососудистая</a:t>
            </a:r>
            <a:r>
              <a:rPr lang="ru-RU" sz="7200" dirty="0" smtClean="0"/>
              <a:t> инфильтрация», «инфильтрация и </a:t>
            </a:r>
            <a:r>
              <a:rPr lang="ru-RU" sz="7200" dirty="0" err="1" smtClean="0"/>
              <a:t>неструктурность</a:t>
            </a:r>
            <a:r>
              <a:rPr lang="ru-RU" sz="7200" dirty="0" smtClean="0"/>
              <a:t> корней легких с обеих», «усиление  и инфильтрация легочного рисунка с обеих сторон» </a:t>
            </a:r>
          </a:p>
          <a:p>
            <a:pPr marL="0" indent="0">
              <a:buNone/>
            </a:pPr>
            <a:r>
              <a:rPr lang="ru-RU" sz="7200" dirty="0" smtClean="0"/>
              <a:t> </a:t>
            </a:r>
            <a:r>
              <a:rPr lang="ru-RU" sz="7200" b="1" dirty="0" smtClean="0"/>
              <a:t>Нерациональный подход к антибактериальной пневмонии  - 69%</a:t>
            </a:r>
          </a:p>
          <a:p>
            <a:pPr>
              <a:buFont typeface="Arial" pitchFamily="34" charset="0"/>
              <a:buChar char="•"/>
            </a:pP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выбор стартового антибактериального препарата </a:t>
            </a:r>
          </a:p>
          <a:p>
            <a:pPr>
              <a:buFont typeface="Arial" pitchFamily="34" charset="0"/>
              <a:buChar char="•"/>
            </a:pP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оценка </a:t>
            </a:r>
            <a:r>
              <a:rPr lang="ru-RU" sz="72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эффективности назначенного антибактериального </a:t>
            </a: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препарата</a:t>
            </a:r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коррекция </a:t>
            </a:r>
            <a:r>
              <a:rPr lang="ru-RU" sz="72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антибактериальной </a:t>
            </a: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терапии</a:t>
            </a:r>
          </a:p>
          <a:p>
            <a:pPr>
              <a:buFont typeface="Arial" pitchFamily="34" charset="0"/>
              <a:buChar char="•"/>
            </a:pP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длительность </a:t>
            </a:r>
            <a:r>
              <a:rPr lang="ru-RU" sz="72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антибактериальной </a:t>
            </a:r>
            <a:r>
              <a:rPr lang="ru-RU" sz="72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терапии</a:t>
            </a:r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7200" b="1" dirty="0" err="1" smtClean="0"/>
              <a:t>Полипрагмазия</a:t>
            </a:r>
            <a:r>
              <a:rPr lang="ru-RU" sz="7200" b="1" dirty="0"/>
              <a:t> </a:t>
            </a:r>
            <a:r>
              <a:rPr lang="ru-RU" sz="7200" b="1" dirty="0" smtClean="0"/>
              <a:t> - 63%</a:t>
            </a:r>
          </a:p>
          <a:p>
            <a:r>
              <a:rPr lang="ru-RU" sz="7200" dirty="0"/>
              <a:t>а</a:t>
            </a:r>
            <a:r>
              <a:rPr lang="ru-RU" sz="7200" dirty="0" smtClean="0"/>
              <a:t>нтигистаминные препараты</a:t>
            </a:r>
          </a:p>
          <a:p>
            <a:r>
              <a:rPr lang="ru-RU" sz="7200" dirty="0" smtClean="0"/>
              <a:t>иммуномодуляторы</a:t>
            </a:r>
          </a:p>
          <a:p>
            <a:r>
              <a:rPr lang="ru-RU" sz="7200" dirty="0"/>
              <a:t>п</a:t>
            </a:r>
            <a:r>
              <a:rPr lang="ru-RU" sz="7200" dirty="0" smtClean="0"/>
              <a:t>ротивовирусные препараты</a:t>
            </a:r>
          </a:p>
          <a:p>
            <a:r>
              <a:rPr lang="ru-RU" sz="7200" dirty="0" smtClean="0"/>
              <a:t>НПВП</a:t>
            </a:r>
          </a:p>
          <a:p>
            <a:r>
              <a:rPr lang="ru-RU" sz="7200" dirty="0"/>
              <a:t>п</a:t>
            </a:r>
            <a:r>
              <a:rPr lang="ru-RU" sz="7200" dirty="0" smtClean="0"/>
              <a:t>ротивогрибковые препараты</a:t>
            </a:r>
          </a:p>
          <a:p>
            <a:r>
              <a:rPr lang="ru-RU" sz="7200" dirty="0"/>
              <a:t>н</a:t>
            </a:r>
            <a:r>
              <a:rPr lang="ru-RU" sz="7200" dirty="0" smtClean="0"/>
              <a:t>еобоснованные </a:t>
            </a:r>
            <a:r>
              <a:rPr lang="ru-RU" sz="7200" dirty="0" err="1" smtClean="0"/>
              <a:t>инфузии</a:t>
            </a:r>
            <a:endParaRPr lang="ru-RU" sz="7200" dirty="0" smtClean="0"/>
          </a:p>
          <a:p>
            <a:r>
              <a:rPr lang="ru-RU" sz="7200" dirty="0" smtClean="0"/>
              <a:t>витамины, в </a:t>
            </a:r>
            <a:r>
              <a:rPr lang="ru-RU" sz="7200" dirty="0" err="1" smtClean="0"/>
              <a:t>т.ч</a:t>
            </a:r>
            <a:r>
              <a:rPr lang="ru-RU" sz="7200" dirty="0" smtClean="0"/>
              <a:t>.. парентерально</a:t>
            </a:r>
          </a:p>
          <a:p>
            <a:pPr marL="0" indent="0">
              <a:buNone/>
            </a:pPr>
            <a:r>
              <a:rPr lang="ru-RU" sz="7200" dirty="0" smtClean="0"/>
              <a:t> </a:t>
            </a:r>
          </a:p>
          <a:p>
            <a:endParaRPr lang="ru-RU" sz="24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3707470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27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latin typeface="Arial" pitchFamily="34" charset="0"/>
                <a:cs typeface="Arial" pitchFamily="34" charset="0"/>
              </a:rPr>
            </a:br>
            <a:r>
              <a:rPr lang="ru-RU" sz="5400" b="1" i="1" dirty="0"/>
              <a:t/>
            </a:r>
            <a:br>
              <a:rPr lang="ru-RU" sz="5400" b="1" i="1" dirty="0"/>
            </a:br>
            <a:r>
              <a:rPr lang="ru-RU" sz="3100" b="1" dirty="0" smtClean="0"/>
              <a:t>Индикаторы качества  ведения больных госпитализированных больных с внебольничной пневмонией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800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 </a:t>
            </a:r>
            <a:r>
              <a:rPr lang="ru-RU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рентгенологическое исследование позже 24 ч с момента </a:t>
            </a: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поступления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отсутствие </a:t>
            </a:r>
            <a:r>
              <a:rPr lang="ru-RU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бактериологического исследования мокроты и крови (при тяжелых ВП) до назначения </a:t>
            </a: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АП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задержка </a:t>
            </a:r>
            <a:r>
              <a:rPr lang="ru-RU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начала АТ более 8 ч с момента верификации </a:t>
            </a: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диагноза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 несоответствие режима АТ национальным </a:t>
            </a: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рекомендациям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недостаточное </a:t>
            </a:r>
            <a:r>
              <a:rPr lang="ru-RU" dirty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использование режима ступенчатой </a:t>
            </a:r>
            <a:r>
              <a:rPr lang="ru-RU" dirty="0" smtClean="0">
                <a:solidFill>
                  <a:srgbClr val="464646"/>
                </a:solidFill>
                <a:latin typeface="Arial" pitchFamily="34" charset="0"/>
                <a:cs typeface="Arial" pitchFamily="34" charset="0"/>
              </a:rPr>
              <a:t>терапии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0" lvl="0" indent="21590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353030" y="105489"/>
            <a:ext cx="4379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4899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085584" cy="636680"/>
          </a:xfrm>
        </p:spPr>
        <p:txBody>
          <a:bodyPr>
            <a:noAutofit/>
          </a:bodyPr>
          <a:lstStyle/>
          <a:p>
            <a:pPr fontAlgn="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72" y="1412776"/>
            <a:ext cx="8568952" cy="49685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sz="2400" dirty="0" smtClean="0"/>
          </a:p>
          <a:p>
            <a:pPr marL="0" indent="0" fontAlgn="t">
              <a:buNone/>
            </a:pPr>
            <a:r>
              <a:rPr lang="ru-RU" sz="2400" dirty="0" smtClean="0"/>
              <a:t>Слово «трудность» совершенно не должно существовать для творческого ума. Долой его! </a:t>
            </a:r>
          </a:p>
          <a:p>
            <a:pPr marL="0" indent="0" fontAlgn="t">
              <a:buNone/>
            </a:pPr>
            <a:r>
              <a:rPr lang="ru-RU" sz="2400" dirty="0" smtClean="0"/>
              <a:t>Георг Лихтенберг</a:t>
            </a:r>
          </a:p>
          <a:p>
            <a:pPr marL="0" indent="0" fontAlgn="t">
              <a:buNone/>
            </a:pPr>
            <a:endParaRPr lang="ru-RU" sz="2400" dirty="0" smtClean="0"/>
          </a:p>
          <a:p>
            <a:pPr marL="0" indent="0" fontAlgn="t">
              <a:buNone/>
            </a:pPr>
            <a:r>
              <a:rPr lang="ru-RU" sz="2400" dirty="0" smtClean="0"/>
              <a:t>Людям свойственно ошибаться, но если ваш ластик изнашивается раньше карандаша, вы ошибаетесь слишком часто.</a:t>
            </a:r>
          </a:p>
          <a:p>
            <a:pPr marL="0" indent="0" fontAlgn="t">
              <a:buNone/>
            </a:pPr>
            <a:r>
              <a:rPr lang="ru-RU" sz="2400" dirty="0" smtClean="0"/>
              <a:t>Неизвестный автор</a:t>
            </a:r>
          </a:p>
          <a:p>
            <a:pPr marL="0" indent="0">
              <a:buNone/>
            </a:pPr>
            <a:r>
              <a:rPr lang="ru-RU" sz="2000" dirty="0"/>
              <a:t> 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4581128"/>
            <a:ext cx="2220685" cy="1960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Современная ситуация, свидетельствующая об ошибках диагностики и ведения больных ВП, обусловлена многими причинами, и прежде всего недостаточным следованием клиническим рекомендациям </a:t>
            </a:r>
            <a:r>
              <a:rPr lang="ru-RU" sz="2400" dirty="0" smtClean="0"/>
              <a:t>(КР)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Основными барьерами на пути внедрения КР по ведению больных ВП в практику врача–педиатра </a:t>
            </a:r>
            <a:r>
              <a:rPr lang="ru-RU" sz="2400" b="1" dirty="0" smtClean="0"/>
              <a:t>являются следующие:</a:t>
            </a:r>
          </a:p>
          <a:p>
            <a:r>
              <a:rPr lang="ru-RU" sz="2400" dirty="0"/>
              <a:t>недостаточное знакомство и знания </a:t>
            </a:r>
            <a:r>
              <a:rPr lang="ru-RU" sz="2400" dirty="0" smtClean="0"/>
              <a:t>КР</a:t>
            </a:r>
            <a:endParaRPr lang="ru-RU" sz="2400" dirty="0"/>
          </a:p>
          <a:p>
            <a:r>
              <a:rPr lang="ru-RU" sz="2400" dirty="0" smtClean="0"/>
              <a:t>консервативность </a:t>
            </a:r>
            <a:r>
              <a:rPr lang="ru-RU" sz="2400" dirty="0"/>
              <a:t>клинического менталитета </a:t>
            </a:r>
            <a:r>
              <a:rPr lang="ru-RU" sz="2400" dirty="0" smtClean="0"/>
              <a:t>врача</a:t>
            </a:r>
            <a:endParaRPr lang="ru-RU" sz="2400" dirty="0"/>
          </a:p>
          <a:p>
            <a:r>
              <a:rPr lang="ru-RU" sz="2400" dirty="0" smtClean="0"/>
              <a:t>отсутствие </a:t>
            </a:r>
            <a:r>
              <a:rPr lang="ru-RU" sz="2400" dirty="0"/>
              <a:t>у врачей </a:t>
            </a:r>
            <a:r>
              <a:rPr lang="ru-RU" sz="2400" dirty="0" smtClean="0"/>
              <a:t>мотивации</a:t>
            </a:r>
            <a:endParaRPr lang="ru-RU" sz="2400" dirty="0"/>
          </a:p>
          <a:p>
            <a:r>
              <a:rPr lang="ru-RU" sz="2400" dirty="0" smtClean="0"/>
              <a:t>невозможность </a:t>
            </a:r>
            <a:r>
              <a:rPr lang="ru-RU" sz="2400" dirty="0"/>
              <a:t>контроля преимущества следования КР в лечении больных </a:t>
            </a:r>
            <a:r>
              <a:rPr lang="ru-RU" sz="2400" dirty="0" smtClean="0"/>
              <a:t>ВП</a:t>
            </a:r>
            <a:endParaRPr lang="ru-RU" sz="2400" dirty="0"/>
          </a:p>
          <a:p>
            <a:r>
              <a:rPr lang="ru-RU" sz="2400" dirty="0" smtClean="0"/>
              <a:t>неуверенность </a:t>
            </a:r>
            <a:r>
              <a:rPr lang="ru-RU" sz="2400" dirty="0"/>
              <a:t>в улучшении исходов ВП в случаях следования КР.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253001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3326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404663"/>
            <a:ext cx="8280920" cy="6097117"/>
          </a:xfrm>
        </p:spPr>
        <p:txBody>
          <a:bodyPr>
            <a:normAutofit/>
          </a:bodyPr>
          <a:lstStyle/>
          <a:p>
            <a:pPr algn="ctr"/>
            <a:r>
              <a:rPr lang="ru-RU" sz="4400" i="1" dirty="0" smtClean="0"/>
              <a:t>«</a:t>
            </a:r>
            <a:r>
              <a:rPr lang="it-IT" sz="4400" i="1" dirty="0" smtClean="0"/>
              <a:t>Adprime in vita esse utile, ut ne quid nimis</a:t>
            </a:r>
            <a:r>
              <a:rPr lang="ru-RU" sz="4400" i="1" dirty="0" smtClean="0"/>
              <a:t>»</a:t>
            </a:r>
          </a:p>
          <a:p>
            <a:pPr algn="ctr"/>
            <a:r>
              <a:rPr lang="ru-RU" sz="4400" b="1" i="1" dirty="0" smtClean="0"/>
              <a:t>«Главное правило в жизни – ничего сверх меры»</a:t>
            </a:r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r"/>
            <a:r>
              <a:rPr lang="ru-RU" sz="2800" b="1" i="1" dirty="0" err="1" smtClean="0"/>
              <a:t>Теренций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Публий</a:t>
            </a:r>
            <a:r>
              <a:rPr lang="ru-RU" sz="2800" b="1" i="1" dirty="0" smtClean="0"/>
              <a:t> </a:t>
            </a:r>
          </a:p>
          <a:p>
            <a:pPr algn="r"/>
            <a:r>
              <a:rPr lang="ru-RU" sz="2800" i="1" dirty="0" smtClean="0"/>
              <a:t>Римский комедиограф</a:t>
            </a:r>
            <a:endParaRPr lang="ru-RU" sz="2800" dirty="0"/>
          </a:p>
        </p:txBody>
      </p:sp>
      <p:pic>
        <p:nvPicPr>
          <p:cNvPr id="36866" name="Picture 2" descr="C:\Users\111\Desktop\доклад бронхиальная астма\teren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56992"/>
            <a:ext cx="3098314" cy="3144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51689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Решение задачи №3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 smtClean="0"/>
              <a:t>Оценка дифференциально-диагностических подходов в </a:t>
            </a:r>
            <a:r>
              <a:rPr lang="ru-RU" sz="2400" dirty="0"/>
              <a:t>педиатрических </a:t>
            </a:r>
            <a:r>
              <a:rPr lang="ru-RU" sz="2400" dirty="0" smtClean="0"/>
              <a:t>стационарах районов </a:t>
            </a:r>
            <a:r>
              <a:rPr lang="ru-RU" sz="2400" dirty="0"/>
              <a:t>РО в плане инфекционной и аллергической этиологии респираторной патологии.</a:t>
            </a:r>
          </a:p>
          <a:p>
            <a:pPr marL="0" indent="0">
              <a:buNone/>
            </a:pPr>
            <a:r>
              <a:rPr lang="ru-RU" sz="2000" b="1" dirty="0" smtClean="0"/>
              <a:t>Метод:  </a:t>
            </a:r>
            <a:r>
              <a:rPr lang="ru-RU" sz="2000" dirty="0" smtClean="0"/>
              <a:t>Сопоставление направительного диагноза  у 75 пациентов из районов РО и окончательного клинического диагноза «Бронхиальная астма» в  ГБУ  «ОДКБ</a:t>
            </a:r>
            <a:r>
              <a:rPr lang="ru-RU" sz="2000" dirty="0" smtClean="0"/>
              <a:t>» РО.  </a:t>
            </a:r>
            <a:r>
              <a:rPr lang="ru-RU" sz="2000" dirty="0" smtClean="0"/>
              <a:t>Длительность течения болезни от 6 месяцев до 2,5 лет</a:t>
            </a:r>
          </a:p>
          <a:p>
            <a:pPr marL="0" indent="0">
              <a:buNone/>
            </a:pPr>
            <a:r>
              <a:rPr lang="ru-RU" sz="2000" b="1" dirty="0" smtClean="0"/>
              <a:t>Результаты:</a:t>
            </a:r>
          </a:p>
          <a:p>
            <a:pPr marL="0" indent="0">
              <a:buNone/>
            </a:pPr>
            <a:r>
              <a:rPr lang="ru-RU" sz="2000" dirty="0" smtClean="0"/>
              <a:t>Рецидивирующий </a:t>
            </a:r>
            <a:r>
              <a:rPr lang="ru-RU" sz="2000" dirty="0" err="1" smtClean="0"/>
              <a:t>обструктивный</a:t>
            </a:r>
            <a:r>
              <a:rPr lang="ru-RU" sz="2000" dirty="0" smtClean="0"/>
              <a:t> бронхит – 59%</a:t>
            </a:r>
          </a:p>
          <a:p>
            <a:pPr marL="0" indent="0">
              <a:buNone/>
            </a:pPr>
            <a:r>
              <a:rPr lang="ru-RU" sz="2000" dirty="0" smtClean="0"/>
              <a:t>Рецидивирующий </a:t>
            </a:r>
            <a:r>
              <a:rPr lang="ru-RU" sz="2000" dirty="0" err="1" smtClean="0"/>
              <a:t>трахеобронхит</a:t>
            </a:r>
            <a:r>
              <a:rPr lang="ru-RU" sz="2000" dirty="0" smtClean="0"/>
              <a:t> – 21%</a:t>
            </a:r>
          </a:p>
          <a:p>
            <a:pPr marL="0" indent="0">
              <a:buNone/>
            </a:pPr>
            <a:r>
              <a:rPr lang="ru-RU" sz="2000" dirty="0" smtClean="0"/>
              <a:t>Острый </a:t>
            </a:r>
            <a:r>
              <a:rPr lang="ru-RU" sz="2000" dirty="0" err="1" smtClean="0"/>
              <a:t>бронхиолит</a:t>
            </a:r>
            <a:r>
              <a:rPr lang="ru-RU" sz="2000" dirty="0" smtClean="0"/>
              <a:t> - 10</a:t>
            </a:r>
          </a:p>
          <a:p>
            <a:pPr marL="0" indent="0">
              <a:buNone/>
            </a:pPr>
            <a:r>
              <a:rPr lang="ru-RU" sz="2000" dirty="0" smtClean="0"/>
              <a:t>Аллергический </a:t>
            </a:r>
            <a:r>
              <a:rPr lang="ru-RU" sz="2000" dirty="0" err="1" smtClean="0"/>
              <a:t>трахеобронхит</a:t>
            </a:r>
            <a:r>
              <a:rPr lang="ru-RU" sz="2000" dirty="0" smtClean="0"/>
              <a:t>  - 6%</a:t>
            </a:r>
          </a:p>
          <a:p>
            <a:pPr marL="0" indent="0">
              <a:buNone/>
            </a:pPr>
            <a:r>
              <a:rPr lang="ru-RU" sz="2000" dirty="0" smtClean="0"/>
              <a:t>Бронхиальная астма –</a:t>
            </a:r>
            <a:r>
              <a:rPr lang="ru-RU" sz="2000" b="1" dirty="0" smtClean="0"/>
              <a:t> 4%</a:t>
            </a:r>
          </a:p>
          <a:p>
            <a:pPr marL="0" indent="0">
              <a:buNone/>
            </a:pPr>
            <a:r>
              <a:rPr lang="ru-RU" sz="2000" dirty="0" smtClean="0"/>
              <a:t> 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501459948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68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7772400" cy="2520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460432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БЛАГОДАРЮ ЗА ВНИМАНИЕ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3" name="Picture 3" descr="C:\Users\Наталья\Desktop\порфирия\01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276872"/>
            <a:ext cx="4176464" cy="405857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936104"/>
          </a:xfrm>
        </p:spPr>
        <p:txBody>
          <a:bodyPr anchor="ctr"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5000" b="0" dirty="0" smtClean="0">
                <a:ln>
                  <a:noFill/>
                </a:ln>
                <a:solidFill>
                  <a:srgbClr val="04617B"/>
                </a:solidFill>
                <a:effectLst/>
              </a:rPr>
              <a:t>Цель: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8218112" cy="223224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ru-RU" sz="2500" dirty="0" smtClean="0"/>
              <a:t>провести анализ критериев диагностики и лечения респираторной патологии у детей из городов и районов Ростовской области  в педиатрических стационарах и их соответствие  действующим  в Российской Федерации  рекомендациям по диагностике и лечению</a:t>
            </a:r>
            <a:endParaRPr lang="ru-RU" sz="25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Задача 1.</a:t>
            </a:r>
            <a:endParaRPr lang="ru-RU" dirty="0"/>
          </a:p>
          <a:p>
            <a:r>
              <a:rPr lang="ru-RU" dirty="0" smtClean="0"/>
              <a:t>Изучить </a:t>
            </a:r>
            <a:r>
              <a:rPr lang="ru-RU" dirty="0" smtClean="0"/>
              <a:t>качество оказания медицинской помощи и  выявить </a:t>
            </a:r>
            <a:r>
              <a:rPr lang="ru-RU" dirty="0"/>
              <a:t>ошибки </a:t>
            </a:r>
            <a:r>
              <a:rPr lang="ru-RU" dirty="0" smtClean="0"/>
              <a:t>диагностики и лечения заболеваний верхних дыхательных путей у детей городов и районов РО.</a:t>
            </a:r>
          </a:p>
          <a:p>
            <a:pPr marL="0" indent="0">
              <a:buNone/>
            </a:pPr>
            <a:r>
              <a:rPr lang="ru-RU" dirty="0" smtClean="0"/>
              <a:t>   Задача 2.</a:t>
            </a:r>
            <a:endParaRPr lang="ru-RU" dirty="0"/>
          </a:p>
          <a:p>
            <a:r>
              <a:rPr lang="ru-RU" dirty="0" smtClean="0"/>
              <a:t>Оценить правильность постановки диагноза и выбор лечебной тактики внебольничных </a:t>
            </a:r>
            <a:r>
              <a:rPr lang="ru-RU" dirty="0"/>
              <a:t>пневмоний </a:t>
            </a:r>
            <a:r>
              <a:rPr lang="ru-RU" dirty="0" smtClean="0"/>
              <a:t>у пациентов, госпитализированных в стационар.</a:t>
            </a:r>
          </a:p>
          <a:p>
            <a:pPr marL="0" indent="0">
              <a:buNone/>
            </a:pPr>
            <a:r>
              <a:rPr lang="ru-RU" dirty="0" smtClean="0"/>
              <a:t>    Задача 3.</a:t>
            </a:r>
          </a:p>
          <a:p>
            <a:r>
              <a:rPr lang="ru-RU" dirty="0" smtClean="0"/>
              <a:t>Оценить дифференциально-диагностические возможности педиатрических стационаров в районах РО в плане инфекционной и аллергической этиологии респираторной патологии.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66006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Решение задачи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i="1" dirty="0" smtClean="0"/>
              <a:t>Изучить </a:t>
            </a:r>
            <a:r>
              <a:rPr lang="ru-RU" b="1" i="1" dirty="0"/>
              <a:t>качество оказания медицинской помощи и  выявить ошибки диагностики и лечения заболеваний верхних дыхательных путей у детей городов и районов РО.</a:t>
            </a:r>
          </a:p>
          <a:p>
            <a:pPr marL="0" indent="0" algn="just">
              <a:buNone/>
            </a:pPr>
            <a:endParaRPr lang="ru-RU" dirty="0" smtClean="0"/>
          </a:p>
          <a:p>
            <a:r>
              <a:rPr lang="ru-RU" dirty="0" smtClean="0"/>
              <a:t>Проведен </a:t>
            </a:r>
            <a:r>
              <a:rPr lang="ru-RU" dirty="0" smtClean="0"/>
              <a:t>анализ 410 карт пациентов (метод случайной выборки), госпитализированных в педиатрические стационары области, из них с диагнозом:</a:t>
            </a:r>
          </a:p>
          <a:p>
            <a:r>
              <a:rPr lang="ru-RU" dirty="0" smtClean="0"/>
              <a:t>Острый </a:t>
            </a:r>
            <a:r>
              <a:rPr lang="ru-RU" dirty="0" err="1" smtClean="0"/>
              <a:t>ринофарингит</a:t>
            </a:r>
            <a:r>
              <a:rPr lang="ru-RU" dirty="0" smtClean="0"/>
              <a:t> - 52</a:t>
            </a:r>
          </a:p>
          <a:p>
            <a:r>
              <a:rPr lang="ru-RU" dirty="0" smtClean="0"/>
              <a:t>Острый ларинготрахеит без стеноза гортани - 97 пациентов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Острый ларинготрахеит со стенозом 1-2 степени – 32 ребенка</a:t>
            </a:r>
          </a:p>
          <a:p>
            <a:r>
              <a:rPr lang="ru-RU" dirty="0" smtClean="0"/>
              <a:t>Острый простой бронхит – 125</a:t>
            </a:r>
          </a:p>
          <a:p>
            <a:r>
              <a:rPr lang="ru-RU" dirty="0" smtClean="0"/>
              <a:t>Острый </a:t>
            </a:r>
            <a:r>
              <a:rPr lang="ru-RU" dirty="0" err="1" smtClean="0"/>
              <a:t>обструктивный</a:t>
            </a:r>
            <a:r>
              <a:rPr lang="ru-RU" dirty="0" smtClean="0"/>
              <a:t> бронхит ДН1-2 - 104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403363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Дефекты качества оказания медицинской помощи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/>
              <a:t>Острый </a:t>
            </a:r>
            <a:r>
              <a:rPr lang="ru-RU" b="1" dirty="0" err="1" smtClean="0"/>
              <a:t>ринофарингит</a:t>
            </a:r>
            <a:r>
              <a:rPr lang="ru-RU" b="1" dirty="0" smtClean="0"/>
              <a:t> (от </a:t>
            </a:r>
            <a:r>
              <a:rPr lang="ru-RU" b="1" dirty="0" smtClean="0"/>
              <a:t>4 </a:t>
            </a:r>
            <a:r>
              <a:rPr lang="ru-RU" b="1" dirty="0" err="1" smtClean="0"/>
              <a:t>мес</a:t>
            </a:r>
            <a:r>
              <a:rPr lang="ru-RU" b="1" dirty="0" smtClean="0"/>
              <a:t> до 11 лет)</a:t>
            </a:r>
            <a:endParaRPr lang="ru-RU" b="1" dirty="0"/>
          </a:p>
          <a:p>
            <a:r>
              <a:rPr lang="ru-RU" sz="2300" dirty="0" smtClean="0"/>
              <a:t>Необоснованная госпитализация на койку круглосуточного стационара – 98%, средняя длительность пребывания – 4,9 к/дня</a:t>
            </a:r>
          </a:p>
          <a:p>
            <a:r>
              <a:rPr lang="ru-RU" sz="2300" dirty="0" smtClean="0"/>
              <a:t>Нерациональная противовирусная терапия – </a:t>
            </a:r>
            <a:r>
              <a:rPr lang="ru-RU" sz="2300" dirty="0" smtClean="0"/>
              <a:t>89%</a:t>
            </a:r>
          </a:p>
          <a:p>
            <a:pPr lvl="0"/>
            <a:r>
              <a:rPr lang="ru-RU" sz="2300" dirty="0">
                <a:solidFill>
                  <a:prstClr val="black"/>
                </a:solidFill>
              </a:rPr>
              <a:t>Необоснованное назначение антибактериальной терапии –17 </a:t>
            </a:r>
            <a:r>
              <a:rPr lang="ru-RU" sz="2300" dirty="0" smtClean="0">
                <a:solidFill>
                  <a:prstClr val="black"/>
                </a:solidFill>
              </a:rPr>
              <a:t>%</a:t>
            </a:r>
            <a:endParaRPr lang="ru-RU" sz="2300" dirty="0" smtClean="0"/>
          </a:p>
          <a:p>
            <a:r>
              <a:rPr lang="ru-RU" sz="2300" dirty="0" smtClean="0"/>
              <a:t>Назначение </a:t>
            </a:r>
            <a:r>
              <a:rPr lang="ru-RU" sz="2300" dirty="0" smtClean="0"/>
              <a:t>без показаний антигистаминных препаратов, в том числе, 1 поколения – 42%</a:t>
            </a:r>
          </a:p>
          <a:p>
            <a:r>
              <a:rPr lang="ru-RU" sz="2300" dirty="0" smtClean="0"/>
              <a:t>Неадекватная </a:t>
            </a:r>
            <a:r>
              <a:rPr lang="ru-RU" sz="2300" dirty="0"/>
              <a:t>м</a:t>
            </a:r>
            <a:r>
              <a:rPr lang="ru-RU" sz="2300" dirty="0" smtClean="0"/>
              <a:t>естная терапия, в том числе, с использованием раствора </a:t>
            </a:r>
            <a:r>
              <a:rPr lang="ru-RU" sz="2300" dirty="0" err="1" smtClean="0"/>
              <a:t>Люголя</a:t>
            </a:r>
            <a:r>
              <a:rPr lang="ru-RU" sz="2300" dirty="0" smtClean="0"/>
              <a:t>, аминокапроновой кислоты, вливания с </a:t>
            </a:r>
            <a:r>
              <a:rPr lang="ru-RU" sz="2300" dirty="0" err="1" smtClean="0"/>
              <a:t>противоотечной</a:t>
            </a:r>
            <a:r>
              <a:rPr lang="ru-RU" sz="2300" dirty="0" smtClean="0"/>
              <a:t> целью в гортань </a:t>
            </a:r>
            <a:r>
              <a:rPr lang="ru-RU" sz="2300" dirty="0" err="1" smtClean="0"/>
              <a:t>цефотаксима</a:t>
            </a:r>
            <a:r>
              <a:rPr lang="ru-RU" sz="2300" dirty="0" smtClean="0"/>
              <a:t> + преднизолона…</a:t>
            </a:r>
          </a:p>
          <a:p>
            <a:pPr lvl="0">
              <a:buClr>
                <a:srgbClr val="0BD0D9"/>
              </a:buClr>
            </a:pPr>
            <a:r>
              <a:rPr lang="ru-RU" sz="2300" dirty="0">
                <a:solidFill>
                  <a:prstClr val="black"/>
                </a:solidFill>
              </a:rPr>
              <a:t>Проведение рентгенологического обследования органов грудной клетки – </a:t>
            </a:r>
            <a:r>
              <a:rPr lang="ru-RU" sz="2300" dirty="0" smtClean="0">
                <a:solidFill>
                  <a:prstClr val="black"/>
                </a:solidFill>
              </a:rPr>
              <a:t>15%</a:t>
            </a:r>
            <a:endParaRPr lang="ru-RU" sz="2300" dirty="0">
              <a:solidFill>
                <a:prstClr val="black"/>
              </a:solidFill>
            </a:endParaRPr>
          </a:p>
          <a:p>
            <a:pPr lvl="0">
              <a:buClr>
                <a:srgbClr val="0BD0D9"/>
              </a:buClr>
            </a:pPr>
            <a:r>
              <a:rPr lang="ru-RU" sz="2300" dirty="0" smtClean="0">
                <a:solidFill>
                  <a:prstClr val="black"/>
                </a:solidFill>
              </a:rPr>
              <a:t>ФТЛ </a:t>
            </a:r>
            <a:r>
              <a:rPr lang="ru-RU" sz="2300" dirty="0" smtClean="0">
                <a:solidFill>
                  <a:prstClr val="black"/>
                </a:solidFill>
              </a:rPr>
              <a:t>: УВЧ – 72%</a:t>
            </a:r>
            <a:endParaRPr lang="ru-RU" sz="23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1560492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Дефекты качества оказания медицинской помощи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 smtClean="0"/>
              <a:t>Острый </a:t>
            </a:r>
            <a:r>
              <a:rPr lang="ru-RU" b="1" i="1" dirty="0" smtClean="0"/>
              <a:t>ларинготрахеит без </a:t>
            </a:r>
            <a:r>
              <a:rPr lang="ru-RU" b="1" i="1" dirty="0" smtClean="0"/>
              <a:t>стеноза гортани</a:t>
            </a:r>
            <a:r>
              <a:rPr lang="ru-RU" b="1" dirty="0" smtClean="0"/>
              <a:t> (от 3 </a:t>
            </a:r>
            <a:r>
              <a:rPr lang="ru-RU" b="1" dirty="0" err="1" smtClean="0"/>
              <a:t>мес</a:t>
            </a:r>
            <a:r>
              <a:rPr lang="ru-RU" b="1" dirty="0" smtClean="0"/>
              <a:t> до 5,5 лет)</a:t>
            </a:r>
            <a:endParaRPr lang="ru-RU" b="1" dirty="0"/>
          </a:p>
          <a:p>
            <a:r>
              <a:rPr lang="ru-RU" sz="2200" dirty="0" smtClean="0"/>
              <a:t>Необоснованная госпитализация на койку круглосуточного стационара – 78%, средняя длительность пребывания – 5,7к/дня</a:t>
            </a:r>
          </a:p>
          <a:p>
            <a:r>
              <a:rPr lang="ru-RU" sz="2200" dirty="0" smtClean="0"/>
              <a:t>Нерациональная противовирусная терапия – 71%</a:t>
            </a:r>
          </a:p>
          <a:p>
            <a:pPr lvl="0"/>
            <a:r>
              <a:rPr lang="ru-RU" sz="2200" dirty="0">
                <a:solidFill>
                  <a:prstClr val="black"/>
                </a:solidFill>
              </a:rPr>
              <a:t>Необоснованное назначение антибактериальной терапии </a:t>
            </a:r>
            <a:r>
              <a:rPr lang="ru-RU" sz="2200" dirty="0" smtClean="0">
                <a:solidFill>
                  <a:prstClr val="black"/>
                </a:solidFill>
              </a:rPr>
              <a:t>–59 %, </a:t>
            </a:r>
            <a:r>
              <a:rPr lang="ru-RU" sz="2200" dirty="0" err="1" smtClean="0">
                <a:solidFill>
                  <a:prstClr val="black"/>
                </a:solidFill>
              </a:rPr>
              <a:t>в.т.ч</a:t>
            </a:r>
            <a:r>
              <a:rPr lang="ru-RU" sz="2200" dirty="0" smtClean="0">
                <a:solidFill>
                  <a:prstClr val="black"/>
                </a:solidFill>
              </a:rPr>
              <a:t>, </a:t>
            </a:r>
            <a:r>
              <a:rPr lang="ru-RU" sz="2200" dirty="0" smtClean="0">
                <a:solidFill>
                  <a:prstClr val="black"/>
                </a:solidFill>
              </a:rPr>
              <a:t>парентерально в 1/3 случаев</a:t>
            </a:r>
            <a:endParaRPr lang="ru-RU" sz="2200" dirty="0" smtClean="0"/>
          </a:p>
          <a:p>
            <a:r>
              <a:rPr lang="ru-RU" sz="2200" dirty="0" smtClean="0"/>
              <a:t>Назначение без показаний антигистаминных препаратов, в том числе, 1 поколения – 67%, в </a:t>
            </a:r>
            <a:r>
              <a:rPr lang="ru-RU" sz="2200" dirty="0" err="1" smtClean="0"/>
              <a:t>т.ч</a:t>
            </a:r>
            <a:r>
              <a:rPr lang="ru-RU" sz="2200" dirty="0" smtClean="0"/>
              <a:t>. 12% - парентерально</a:t>
            </a:r>
          </a:p>
          <a:p>
            <a:r>
              <a:rPr lang="ru-RU" sz="2200" dirty="0" smtClean="0"/>
              <a:t>Неадекватная ингаляционная терапия (</a:t>
            </a:r>
            <a:r>
              <a:rPr lang="ru-RU" sz="2200" dirty="0" err="1" smtClean="0"/>
              <a:t>беродуал</a:t>
            </a:r>
            <a:r>
              <a:rPr lang="ru-RU" sz="2200" dirty="0" smtClean="0"/>
              <a:t>) – 49%</a:t>
            </a:r>
          </a:p>
          <a:p>
            <a:r>
              <a:rPr lang="ru-RU" sz="2200" dirty="0" smtClean="0"/>
              <a:t>Системные стероиды (преднизолон в/м)  - 21%</a:t>
            </a:r>
          </a:p>
          <a:p>
            <a:r>
              <a:rPr lang="ru-RU" sz="2200" dirty="0" smtClean="0">
                <a:solidFill>
                  <a:prstClr val="black"/>
                </a:solidFill>
              </a:rPr>
              <a:t>Проведение </a:t>
            </a:r>
            <a:r>
              <a:rPr lang="ru-RU" sz="2200" dirty="0">
                <a:solidFill>
                  <a:prstClr val="black"/>
                </a:solidFill>
              </a:rPr>
              <a:t>рентгенологического обследования органов грудной клетки – </a:t>
            </a:r>
            <a:r>
              <a:rPr lang="ru-RU" sz="2200" dirty="0" smtClean="0">
                <a:solidFill>
                  <a:prstClr val="black"/>
                </a:solidFill>
              </a:rPr>
              <a:t>29</a:t>
            </a:r>
            <a:r>
              <a:rPr lang="ru-RU" sz="2200" dirty="0" smtClean="0">
                <a:solidFill>
                  <a:prstClr val="black"/>
                </a:solidFill>
              </a:rPr>
              <a:t>%</a:t>
            </a:r>
            <a:endParaRPr lang="ru-RU" sz="2200" dirty="0" smtClean="0">
              <a:solidFill>
                <a:prstClr val="black"/>
              </a:solidFill>
            </a:endParaRPr>
          </a:p>
          <a:p>
            <a:endParaRPr lang="ru-RU" sz="24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7246279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Дефекты качества оказания медицинской помощи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Острый ларинготрахеит со стенозом гортани</a:t>
            </a:r>
            <a:r>
              <a:rPr lang="ru-RU" b="1" dirty="0" smtClean="0"/>
              <a:t> 1-2 </a:t>
            </a:r>
            <a:r>
              <a:rPr lang="ru-RU" b="1" dirty="0" err="1" smtClean="0"/>
              <a:t>ст</a:t>
            </a:r>
            <a:r>
              <a:rPr lang="ru-RU" b="1" dirty="0" smtClean="0"/>
              <a:t> (от 3 </a:t>
            </a:r>
            <a:r>
              <a:rPr lang="ru-RU" b="1" dirty="0" err="1" smtClean="0"/>
              <a:t>мес</a:t>
            </a:r>
            <a:r>
              <a:rPr lang="ru-RU" b="1" dirty="0" smtClean="0"/>
              <a:t> до 3,6 лет)</a:t>
            </a:r>
            <a:endParaRPr lang="ru-RU" b="1" dirty="0"/>
          </a:p>
          <a:p>
            <a:r>
              <a:rPr lang="ru-RU" sz="2200" dirty="0" smtClean="0"/>
              <a:t>Необоснованная госпитализация на койку круглосуточного стационара – 11 %, средняя длительность пребывания – 6,2 к/дня</a:t>
            </a:r>
          </a:p>
          <a:p>
            <a:r>
              <a:rPr lang="ru-RU" sz="2200" dirty="0" smtClean="0"/>
              <a:t>Нерациональная противовирусная терапия – </a:t>
            </a:r>
            <a:r>
              <a:rPr lang="ru-RU" sz="2200" dirty="0" smtClean="0"/>
              <a:t>92</a:t>
            </a:r>
            <a:r>
              <a:rPr lang="ru-RU" sz="2200" dirty="0" smtClean="0"/>
              <a:t>%</a:t>
            </a:r>
          </a:p>
          <a:p>
            <a:pPr lvl="0"/>
            <a:r>
              <a:rPr lang="ru-RU" sz="2200" dirty="0">
                <a:solidFill>
                  <a:prstClr val="black"/>
                </a:solidFill>
              </a:rPr>
              <a:t>Необоснованное назначение антибактериальной терапии </a:t>
            </a:r>
            <a:r>
              <a:rPr lang="ru-RU" sz="2200" dirty="0" smtClean="0">
                <a:solidFill>
                  <a:prstClr val="black"/>
                </a:solidFill>
              </a:rPr>
              <a:t>–68 %, </a:t>
            </a:r>
            <a:r>
              <a:rPr lang="ru-RU" sz="2200" dirty="0" err="1" smtClean="0">
                <a:solidFill>
                  <a:prstClr val="black"/>
                </a:solidFill>
              </a:rPr>
              <a:t>в.т.ч</a:t>
            </a:r>
            <a:r>
              <a:rPr lang="ru-RU" sz="2200" dirty="0" smtClean="0">
                <a:solidFill>
                  <a:prstClr val="black"/>
                </a:solidFill>
              </a:rPr>
              <a:t> </a:t>
            </a:r>
            <a:r>
              <a:rPr lang="ru-RU" sz="2200" dirty="0" smtClean="0">
                <a:solidFill>
                  <a:prstClr val="black"/>
                </a:solidFill>
              </a:rPr>
              <a:t> </a:t>
            </a:r>
            <a:r>
              <a:rPr lang="ru-RU" sz="2200" dirty="0" smtClean="0">
                <a:solidFill>
                  <a:prstClr val="black"/>
                </a:solidFill>
              </a:rPr>
              <a:t>парентерально в 2/3</a:t>
            </a:r>
            <a:endParaRPr lang="ru-RU" sz="2200" dirty="0" smtClean="0"/>
          </a:p>
          <a:p>
            <a:r>
              <a:rPr lang="ru-RU" sz="2200" dirty="0" smtClean="0"/>
              <a:t>Назначение без показаний антигистаминных препаратов – 89%, из них - 100 % - парентерально</a:t>
            </a:r>
          </a:p>
          <a:p>
            <a:r>
              <a:rPr lang="ru-RU" sz="2200" dirty="0" smtClean="0"/>
              <a:t>Неадекватная ингаляционная терапия (</a:t>
            </a:r>
            <a:r>
              <a:rPr lang="ru-RU" sz="2200" dirty="0" err="1" smtClean="0"/>
              <a:t>беродуал</a:t>
            </a:r>
            <a:r>
              <a:rPr lang="ru-RU" sz="2200" dirty="0" smtClean="0"/>
              <a:t>) – 49%, (</a:t>
            </a:r>
            <a:r>
              <a:rPr lang="ru-RU" sz="2200" dirty="0" err="1" smtClean="0"/>
              <a:t>нафтизин</a:t>
            </a:r>
            <a:r>
              <a:rPr lang="ru-RU" sz="2200" dirty="0" smtClean="0"/>
              <a:t>) – 12%</a:t>
            </a:r>
          </a:p>
          <a:p>
            <a:r>
              <a:rPr lang="ru-RU" sz="2200" dirty="0" smtClean="0"/>
              <a:t>Системные стероиды (преднизолон в/м)  - 100%</a:t>
            </a:r>
          </a:p>
          <a:p>
            <a:r>
              <a:rPr lang="ru-RU" sz="2200" dirty="0" smtClean="0"/>
              <a:t>Струйное введение эуфиллина – 34%</a:t>
            </a:r>
          </a:p>
          <a:p>
            <a:r>
              <a:rPr lang="ru-RU" sz="2200" dirty="0" smtClean="0"/>
              <a:t>Неадекватные </a:t>
            </a:r>
            <a:r>
              <a:rPr lang="ru-RU" sz="2200" dirty="0" err="1" smtClean="0"/>
              <a:t>инфузии</a:t>
            </a:r>
            <a:r>
              <a:rPr lang="ru-RU" sz="2200" dirty="0" smtClean="0"/>
              <a:t> – 21%</a:t>
            </a:r>
          </a:p>
          <a:p>
            <a:r>
              <a:rPr lang="ru-RU" sz="2200" dirty="0" smtClean="0">
                <a:solidFill>
                  <a:prstClr val="black"/>
                </a:solidFill>
              </a:rPr>
              <a:t>Проведение </a:t>
            </a:r>
            <a:r>
              <a:rPr lang="ru-RU" sz="2200" dirty="0">
                <a:solidFill>
                  <a:prstClr val="black"/>
                </a:solidFill>
              </a:rPr>
              <a:t>рентгенологического обследования органов грудной клетки </a:t>
            </a:r>
            <a:r>
              <a:rPr lang="ru-RU" sz="2200" dirty="0" smtClean="0">
                <a:solidFill>
                  <a:prstClr val="black"/>
                </a:solidFill>
              </a:rPr>
              <a:t>– 33 %</a:t>
            </a:r>
          </a:p>
          <a:p>
            <a:endParaRPr lang="ru-RU" sz="24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33846354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Дефекты качества оказания медицинской помощи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i="1" dirty="0" smtClean="0"/>
              <a:t>Острый простой бронхит </a:t>
            </a:r>
            <a:r>
              <a:rPr lang="ru-RU" b="1" dirty="0" smtClean="0"/>
              <a:t>(от </a:t>
            </a:r>
            <a:r>
              <a:rPr lang="ru-RU" b="1" dirty="0" smtClean="0"/>
              <a:t>7 </a:t>
            </a:r>
            <a:r>
              <a:rPr lang="ru-RU" b="1" dirty="0" err="1" smtClean="0"/>
              <a:t>мес</a:t>
            </a:r>
            <a:r>
              <a:rPr lang="ru-RU" b="1" dirty="0" smtClean="0"/>
              <a:t>  до 12 лет)</a:t>
            </a:r>
            <a:endParaRPr lang="ru-RU" b="1" dirty="0"/>
          </a:p>
          <a:p>
            <a:r>
              <a:rPr lang="ru-RU" sz="2200" dirty="0" smtClean="0"/>
              <a:t>Необоснованная госпитализация на койку круглосуточного стационара – 72 %, средняя длительность пребывания – 8.1 к/дня</a:t>
            </a:r>
          </a:p>
          <a:p>
            <a:r>
              <a:rPr lang="ru-RU" sz="2200" dirty="0" smtClean="0"/>
              <a:t>Нерациональная противовирусная терапия – 82%</a:t>
            </a:r>
          </a:p>
          <a:p>
            <a:r>
              <a:rPr lang="ru-RU" sz="2200" dirty="0" smtClean="0"/>
              <a:t>Назначение антибактериальной терапии в первые сутки – 74%, стартовый антибиотик  - </a:t>
            </a:r>
            <a:r>
              <a:rPr lang="ru-RU" sz="2200" dirty="0" err="1" smtClean="0"/>
              <a:t>цефотаксим</a:t>
            </a:r>
            <a:r>
              <a:rPr lang="ru-RU" sz="2200" dirty="0" smtClean="0"/>
              <a:t> в/м в 51%</a:t>
            </a:r>
          </a:p>
          <a:p>
            <a:r>
              <a:rPr lang="ru-RU" sz="2200" dirty="0" smtClean="0"/>
              <a:t>Назначение без показаний антигистаминных препаратов – 31%</a:t>
            </a:r>
          </a:p>
          <a:p>
            <a:r>
              <a:rPr lang="ru-RU" sz="2200" dirty="0" smtClean="0"/>
              <a:t>Неадекватная ингаляционная терапия (</a:t>
            </a:r>
            <a:r>
              <a:rPr lang="ru-RU" sz="2200" dirty="0" err="1" smtClean="0"/>
              <a:t>беродуал+буденит</a:t>
            </a:r>
            <a:r>
              <a:rPr lang="ru-RU" sz="2200" dirty="0" smtClean="0"/>
              <a:t>) – 21%</a:t>
            </a:r>
          </a:p>
          <a:p>
            <a:r>
              <a:rPr lang="ru-RU" sz="2200" dirty="0" smtClean="0"/>
              <a:t>Струйное введение эуфиллина – 12%</a:t>
            </a:r>
          </a:p>
          <a:p>
            <a:r>
              <a:rPr lang="ru-RU" sz="2200" dirty="0" smtClean="0"/>
              <a:t>Назначение </a:t>
            </a:r>
            <a:r>
              <a:rPr lang="ru-RU" sz="2200" dirty="0" err="1" smtClean="0"/>
              <a:t>пробиотиков</a:t>
            </a:r>
            <a:r>
              <a:rPr lang="ru-RU" sz="2200" dirty="0" smtClean="0"/>
              <a:t> – 24%</a:t>
            </a:r>
          </a:p>
          <a:p>
            <a:r>
              <a:rPr lang="ru-RU" sz="2200" dirty="0" smtClean="0">
                <a:solidFill>
                  <a:prstClr val="black"/>
                </a:solidFill>
              </a:rPr>
              <a:t>Проведение </a:t>
            </a:r>
            <a:r>
              <a:rPr lang="ru-RU" sz="2200" dirty="0">
                <a:solidFill>
                  <a:prstClr val="black"/>
                </a:solidFill>
              </a:rPr>
              <a:t>рентгенологического обследования органов грудной клетки </a:t>
            </a:r>
            <a:r>
              <a:rPr lang="ru-RU" sz="2200" dirty="0" smtClean="0">
                <a:solidFill>
                  <a:prstClr val="black"/>
                </a:solidFill>
              </a:rPr>
              <a:t>– </a:t>
            </a:r>
            <a:r>
              <a:rPr lang="ru-RU" sz="2200" dirty="0" smtClean="0">
                <a:solidFill>
                  <a:prstClr val="black"/>
                </a:solidFill>
              </a:rPr>
              <a:t>49 </a:t>
            </a:r>
            <a:r>
              <a:rPr lang="ru-RU" sz="2200" dirty="0" smtClean="0">
                <a:solidFill>
                  <a:prstClr val="black"/>
                </a:solidFill>
              </a:rPr>
              <a:t>%</a:t>
            </a:r>
          </a:p>
          <a:p>
            <a:endParaRPr lang="ru-RU" sz="2400" dirty="0">
              <a:solidFill>
                <a:prstClr val="black"/>
              </a:solidFill>
            </a:endParaRPr>
          </a:p>
          <a:p>
            <a:endParaRPr lang="ru-RU" b="1" dirty="0" smtClean="0"/>
          </a:p>
          <a:p>
            <a:pPr marL="514350" indent="-514350" algn="ctr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4929795"/>
      </p:ext>
    </p:extLst>
  </p:cSld>
  <p:clrMapOvr>
    <a:masterClrMapping/>
  </p:clrMapOvr>
  <p:transition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3235</TotalTime>
  <Words>1667</Words>
  <Application>Microsoft Office PowerPoint</Application>
  <PresentationFormat>Экран (4:3)</PresentationFormat>
  <Paragraphs>213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ГБОУ ВПО РостГМУ Минздрава России кафедра детских болезней №1 ГБУ «ОДКБ» РО </vt:lpstr>
      <vt:lpstr>        </vt:lpstr>
      <vt:lpstr> Цель:</vt:lpstr>
      <vt:lpstr>Задачи:</vt:lpstr>
      <vt:lpstr>Решение задачи №1 </vt:lpstr>
      <vt:lpstr>Дефекты качества оказания медицинской помощи</vt:lpstr>
      <vt:lpstr>Дефекты качества оказания медицинской помощи</vt:lpstr>
      <vt:lpstr>Дефекты качества оказания медицинской помощи</vt:lpstr>
      <vt:lpstr>Дефекты качества оказания медицинской помощи</vt:lpstr>
      <vt:lpstr>Дефекты качества оказания медицинской помощи</vt:lpstr>
      <vt:lpstr>Можно ли совмещать лекарственные средства в одной ингаляции?</vt:lpstr>
      <vt:lpstr>Медицинские технологии, которые  не рекомендованы к применению  в остром периоде БОС</vt:lpstr>
      <vt:lpstr>Дефекты ведения пациентов и оформления медицинской документации</vt:lpstr>
      <vt:lpstr>Заболевания, сопровождающиеся у детей синдромом бронхиальной обструкции</vt:lpstr>
      <vt:lpstr>При рецидивирующем течении обструктивного бронхита комплекс диагностических мероприятий должен включать:</vt:lpstr>
      <vt:lpstr>Решение задачи №2 </vt:lpstr>
      <vt:lpstr>Критерии диагноза внебольничной пневмонии</vt:lpstr>
      <vt:lpstr>           Основные ошибки ведения пациентов с внебольничной пневмонией </vt:lpstr>
      <vt:lpstr>     Индикаторы качества  ведения больных госпитализированных больных с внебольничной пневмонией</vt:lpstr>
      <vt:lpstr>Современная ситуация, свидетельствующая об ошибках диагностики и ведения больных ВП, обусловлена многими причинами, и прежде всего недостаточным следованием клиническим рекомендациям (КР)</vt:lpstr>
      <vt:lpstr>Презентация PowerPoint</vt:lpstr>
      <vt:lpstr>Решение задачи №3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ВПО РостГМУ Минздрава России кафедра детских болезней №1</dc:title>
  <dc:creator>111</dc:creator>
  <cp:lastModifiedBy>User</cp:lastModifiedBy>
  <cp:revision>186</cp:revision>
  <dcterms:created xsi:type="dcterms:W3CDTF">2013-03-25T12:06:59Z</dcterms:created>
  <dcterms:modified xsi:type="dcterms:W3CDTF">2015-12-05T22:35:05Z</dcterms:modified>
</cp:coreProperties>
</file>