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42"/>
  </p:notesMasterIdLst>
  <p:sldIdLst>
    <p:sldId id="256" r:id="rId2"/>
    <p:sldId id="264" r:id="rId3"/>
    <p:sldId id="265" r:id="rId4"/>
    <p:sldId id="266" r:id="rId5"/>
    <p:sldId id="267" r:id="rId6"/>
    <p:sldId id="268" r:id="rId7"/>
    <p:sldId id="290" r:id="rId8"/>
    <p:sldId id="291" r:id="rId9"/>
    <p:sldId id="257" r:id="rId10"/>
    <p:sldId id="259" r:id="rId11"/>
    <p:sldId id="260" r:id="rId12"/>
    <p:sldId id="292" r:id="rId13"/>
    <p:sldId id="293" r:id="rId14"/>
    <p:sldId id="294" r:id="rId15"/>
    <p:sldId id="295" r:id="rId16"/>
    <p:sldId id="296" r:id="rId17"/>
    <p:sldId id="258" r:id="rId18"/>
    <p:sldId id="261" r:id="rId19"/>
    <p:sldId id="262" r:id="rId20"/>
    <p:sldId id="280" r:id="rId21"/>
    <p:sldId id="281" r:id="rId22"/>
    <p:sldId id="279" r:id="rId23"/>
    <p:sldId id="282" r:id="rId24"/>
    <p:sldId id="283" r:id="rId25"/>
    <p:sldId id="284" r:id="rId26"/>
    <p:sldId id="285" r:id="rId27"/>
    <p:sldId id="286" r:id="rId28"/>
    <p:sldId id="287" r:id="rId29"/>
    <p:sldId id="288" r:id="rId30"/>
    <p:sldId id="289" r:id="rId31"/>
    <p:sldId id="269" r:id="rId32"/>
    <p:sldId id="270" r:id="rId33"/>
    <p:sldId id="271" r:id="rId34"/>
    <p:sldId id="272" r:id="rId35"/>
    <p:sldId id="273" r:id="rId36"/>
    <p:sldId id="274" r:id="rId37"/>
    <p:sldId id="275" r:id="rId38"/>
    <p:sldId id="276" r:id="rId39"/>
    <p:sldId id="277" r:id="rId40"/>
    <p:sldId id="278"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94660"/>
  </p:normalViewPr>
  <p:slideViewPr>
    <p:cSldViewPr showGuides="1">
      <p:cViewPr varScale="1">
        <p:scale>
          <a:sx n="64" d="100"/>
          <a:sy n="64" d="100"/>
        </p:scale>
        <p:origin x="-1458"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354C51-08B5-483D-9EBF-1E86D8A5449B}" type="datetimeFigureOut">
              <a:rPr lang="ru-RU" smtClean="0"/>
              <a:t>05.12.2015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77CA94-61A7-4F82-801F-0BA2E0CDD9B8}" type="slidenum">
              <a:rPr lang="ru-RU" smtClean="0"/>
              <a:t>‹#›</a:t>
            </a:fld>
            <a:endParaRPr lang="ru-RU"/>
          </a:p>
        </p:txBody>
      </p:sp>
    </p:spTree>
    <p:extLst>
      <p:ext uri="{BB962C8B-B14F-4D97-AF65-F5344CB8AC3E}">
        <p14:creationId xmlns:p14="http://schemas.microsoft.com/office/powerpoint/2010/main" val="468895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altLang="ru-RU" smtClean="0"/>
              <a:t>В беднейших странах Африки и в Западно Европейских странах распространенность РВИ одинаковая. </a:t>
            </a:r>
          </a:p>
          <a:p>
            <a:pPr>
              <a:spcBef>
                <a:spcPct val="0"/>
              </a:spcBef>
            </a:pPr>
            <a:endParaRPr lang="ru-RU" altLang="ru-RU" smtClean="0"/>
          </a:p>
          <a:p>
            <a:pPr>
              <a:spcBef>
                <a:spcPct val="0"/>
              </a:spcBef>
            </a:pPr>
            <a:r>
              <a:rPr lang="ru-RU" altLang="ru-RU" b="1" smtClean="0">
                <a:latin typeface="Arial Narrow" pitchFamily="34" charset="0"/>
              </a:rPr>
              <a:t>Развитые страны</a:t>
            </a:r>
            <a:endParaRPr lang="ru-RU" altLang="ru-RU" smtClean="0">
              <a:latin typeface="Arial Narrow" pitchFamily="34" charset="0"/>
            </a:endParaRPr>
          </a:p>
          <a:p>
            <a:pPr>
              <a:spcBef>
                <a:spcPct val="0"/>
              </a:spcBef>
            </a:pPr>
            <a:r>
              <a:rPr lang="ru-RU" altLang="ru-RU" smtClean="0">
                <a:latin typeface="Arial Narrow" pitchFamily="34" charset="0"/>
              </a:rPr>
              <a:t>Хотя в развитых странах ротавирусная инфекция редко приводит к смерти, она по-прежнему остается самой частой причиной гастроэнтерита у детей грудного возраста, требующего госпитализации. В связи с этим в развитых странах исследования направлены в основном на оценку числа госпитализаций по поводу ротавирусной инфекции. По оценкам, в развитых странах с ротавирусной инфекцией связано 223000 случаев госпитализации детей первых 5 лет жизни в год, а в развивающихся — 1 920 000случаев</a:t>
            </a:r>
          </a:p>
          <a:p>
            <a:pPr>
              <a:spcBef>
                <a:spcPct val="0"/>
              </a:spcBef>
            </a:pPr>
            <a:r>
              <a:rPr lang="ru-RU" altLang="ru-RU" b="1" smtClean="0">
                <a:latin typeface="Arial Narrow" pitchFamily="34" charset="0"/>
              </a:rPr>
              <a:t>Различия заболеваемости в развитых и развивающихся странах</a:t>
            </a:r>
            <a:endParaRPr lang="ru-RU" altLang="ru-RU" smtClean="0">
              <a:latin typeface="Arial Narrow" pitchFamily="34" charset="0"/>
            </a:endParaRPr>
          </a:p>
          <a:p>
            <a:pPr>
              <a:spcBef>
                <a:spcPct val="0"/>
              </a:spcBef>
            </a:pPr>
            <a:r>
              <a:rPr lang="ru-RU" altLang="ru-RU" smtClean="0">
                <a:latin typeface="Arial Narrow" pitchFamily="34" charset="0"/>
              </a:rPr>
              <a:t>Круглогодичная циркуляция вируса в тропических районах по сравнению с сезонной (зимней) в развитых странах приводит к более раннему заражению ротавирусом в развивающихся странах.</a:t>
            </a:r>
          </a:p>
          <a:p>
            <a:pPr>
              <a:spcBef>
                <a:spcPct val="0"/>
              </a:spcBef>
            </a:pPr>
            <a:r>
              <a:rPr lang="ru-RU" altLang="ru-RU" smtClean="0">
                <a:latin typeface="Arial Narrow" pitchFamily="34" charset="0"/>
              </a:rPr>
              <a:t>В развитых странах дети обычно заражаются одним из нескольких широко циркулирующих серотипов ротавируса, тогда как в развивающихся странах дети нередко заражаются двумя и более серотипами, в том числе редкими.</a:t>
            </a:r>
          </a:p>
          <a:p>
            <a:pPr>
              <a:spcBef>
                <a:spcPct val="0"/>
              </a:spcBef>
            </a:pPr>
            <a:r>
              <a:rPr lang="ru-RU" altLang="ru-RU" smtClean="0">
                <a:latin typeface="Arial Narrow" pitchFamily="34" charset="0"/>
              </a:rPr>
              <a:t>Хотя заболеваемость ротавирусным гастроэнтеритом в развитых и развивающихся странах примерно одинакова, смертельные исходы наблюдаются в основном в развивающихся странах, что отчасти связано с сопутствующими кишечными инфекциями и инвазиями, недостаточностью витамина А, цинка, недостаточностью питания.</a:t>
            </a:r>
          </a:p>
        </p:txBody>
      </p:sp>
      <p:sp>
        <p:nvSpPr>
          <p:cNvPr id="20483" name="Slide Number Placeholder 3"/>
          <p:cNvSpPr>
            <a:spLocks noGrp="1"/>
          </p:cNvSpPr>
          <p:nvPr>
            <p:ph type="sldNum" sz="quarter" idx="5"/>
          </p:nvPr>
        </p:nvSpPr>
        <p:spPr bwMode="auto">
          <a:noFill/>
          <a:ln>
            <a:miter lim="800000"/>
            <a:headEnd/>
            <a:tailEnd/>
          </a:ln>
        </p:spPr>
        <p:txBody>
          <a:bodyPr wrap="square" lIns="96661" tIns="48331" rIns="96661" bIns="48331" numCol="1" anchorCtr="0" compatLnSpc="1">
            <a:prstTxWarp prst="textNoShape">
              <a:avLst/>
            </a:prstTxWarp>
          </a:bodyPr>
          <a:lstStyle/>
          <a:p>
            <a:pPr fontAlgn="base">
              <a:spcBef>
                <a:spcPct val="0"/>
              </a:spcBef>
              <a:spcAft>
                <a:spcPct val="0"/>
              </a:spcAft>
            </a:pPr>
            <a:fld id="{B1E0C760-DE17-4B27-B7A6-0B70A0D37B34}" type="slidenum">
              <a:rPr lang="ru-RU">
                <a:solidFill>
                  <a:srgbClr val="000000"/>
                </a:solidFill>
              </a:rPr>
              <a:pPr fontAlgn="base">
                <a:spcBef>
                  <a:spcPct val="0"/>
                </a:spcBef>
                <a:spcAft>
                  <a:spcPct val="0"/>
                </a:spcAft>
              </a:pPr>
              <a:t>21</a:t>
            </a:fld>
            <a:endParaRPr lang="ru-RU">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bwMode="auto">
          <a:xfrm>
            <a:off x="1139825" y="682625"/>
            <a:ext cx="4575175" cy="3430588"/>
          </a:xfrm>
          <a:noFill/>
          <a:ln>
            <a:solidFill>
              <a:srgbClr val="000000"/>
            </a:solidFill>
            <a:miter lim="800000"/>
            <a:headEnd/>
            <a:tailEnd/>
          </a:ln>
        </p:spPr>
      </p:sp>
      <p:sp>
        <p:nvSpPr>
          <p:cNvPr id="27650" name="Rectangle 3"/>
          <p:cNvSpPr>
            <a:spLocks noGrp="1" noChangeArrowheads="1"/>
          </p:cNvSpPr>
          <p:nvPr>
            <p:ph type="body" idx="1"/>
          </p:nvPr>
        </p:nvSpPr>
        <p:spPr bwMode="auto">
          <a:xfrm>
            <a:off x="696913" y="4338638"/>
            <a:ext cx="5862637" cy="4552950"/>
          </a:xfrm>
          <a:noFill/>
        </p:spPr>
        <p:txBody>
          <a:bodyPr wrap="square" numCol="1" anchor="t" anchorCtr="0" compatLnSpc="1">
            <a:prstTxWarp prst="textNoShape">
              <a:avLst/>
            </a:prstTxWarp>
          </a:bodyPr>
          <a:lstStyle/>
          <a:p>
            <a:pPr>
              <a:spcBef>
                <a:spcPct val="0"/>
              </a:spcBef>
            </a:pPr>
            <a:r>
              <a:rPr lang="ru-RU" altLang="ru-RU" smtClean="0">
                <a:latin typeface="Arial Narrow" pitchFamily="34" charset="0"/>
              </a:rPr>
              <a:t>После попадания в ЖКТ ротавирус из желудка перемещается в тонкую кишку. Первичный очаг инфицирования — тонкая кишка, где вирус проникает и размножается в дифференцированных (зрелых) всасывающих эпителиальных клетках (энтероцитах), выстилающих ворсинки тонкой кишки. Основной объект поражения ротавируса — эпителиальные клетки, расположенные на верхушках ворсинок.</a:t>
            </a:r>
          </a:p>
          <a:p>
            <a:pPr>
              <a:spcBef>
                <a:spcPct val="0"/>
              </a:spcBef>
            </a:pPr>
            <a:r>
              <a:rPr lang="ru-RU" altLang="ru-RU" smtClean="0">
                <a:latin typeface="Arial Narrow" pitchFamily="34" charset="0"/>
              </a:rPr>
              <a:t>Для успешного внедрения ротавируса в энтероциты белок его наружного капсида, VP4, должен расщепиться протеазой кишечника. После этого вирусная частица проходит сложный путь взаимодействий со всеми поверхностными белками, липидами и углеводородами и проникает в клетку хозяина.</a:t>
            </a:r>
          </a:p>
          <a:p>
            <a:pPr>
              <a:spcBef>
                <a:spcPct val="0"/>
              </a:spcBef>
            </a:pPr>
            <a:r>
              <a:rPr lang="ru-RU" altLang="ru-RU" b="1" smtClean="0">
                <a:latin typeface="Arial Narrow" pitchFamily="34" charset="0"/>
              </a:rPr>
              <a:t>Механизмы, ведущие к профузной диарее</a:t>
            </a:r>
            <a:endParaRPr lang="ru-RU" altLang="ru-RU" smtClean="0">
              <a:latin typeface="Arial Narrow" pitchFamily="34" charset="0"/>
            </a:endParaRPr>
          </a:p>
          <a:p>
            <a:pPr>
              <a:spcBef>
                <a:spcPct val="0"/>
              </a:spcBef>
            </a:pPr>
            <a:r>
              <a:rPr lang="ru-RU" altLang="ru-RU" smtClean="0">
                <a:latin typeface="Arial Narrow" pitchFamily="34" charset="0"/>
              </a:rPr>
              <a:t>Сведения о механизме развития профузной диареи достаточно скудны. Выполнено всего несколько исследований, в ходе которых исследовали биопсийные препараты тонкой кишки инфицированных детей. Тем не менее, результаты исследований вирулентного воздействия вируса на животных свидетельствуют о нескольких механизмах развития диареи при ротавирусной инфекции.</a:t>
            </a:r>
          </a:p>
          <a:p>
            <a:pPr>
              <a:spcBef>
                <a:spcPct val="0"/>
              </a:spcBef>
            </a:pPr>
            <a:r>
              <a:rPr lang="ru-RU" altLang="ru-RU" smtClean="0">
                <a:latin typeface="Arial Narrow" pitchFamily="34" charset="0"/>
              </a:rPr>
              <a:t>1. </a:t>
            </a:r>
            <a:r>
              <a:rPr lang="ru-RU" altLang="ru-RU" b="1" smtClean="0">
                <a:latin typeface="Arial Narrow" pitchFamily="34" charset="0"/>
              </a:rPr>
              <a:t>Повреждение слизистой</a:t>
            </a:r>
            <a:r>
              <a:rPr lang="ru-RU" altLang="ru-RU" smtClean="0">
                <a:latin typeface="Arial Narrow" pitchFamily="34" charset="0"/>
              </a:rPr>
              <a:t> — Ротавирусная инфекция сопровождается морфологическими изменениями эпителия кишечника. В течение 24 ч после развития инфекции форма эпителия ворсинок меняется со столбчатой (форма клетки напоминает столб) на кубовидную (форма клетки похожа на куб), ворсинки укорачиваются, их вершины притупляются. Кроме того, клетки эпителия кишечника, вакуолизируются, вершины ворсинок становятся отечными, основание ворсинок сужается, ядра располагаются беспорядочно. Эти патологические изменения приводят к разрушению эпителия кишечника и </a:t>
            </a:r>
            <a:r>
              <a:rPr lang="ru-RU" altLang="ru-RU" b="1" smtClean="0">
                <a:latin typeface="Arial Narrow" pitchFamily="34" charset="0"/>
              </a:rPr>
              <a:t>гиперплазии</a:t>
            </a:r>
            <a:r>
              <a:rPr lang="ru-RU" altLang="ru-RU" smtClean="0">
                <a:latin typeface="Arial Narrow" pitchFamily="34" charset="0"/>
              </a:rPr>
              <a:t> клеток крипт. В результате эпителиальные клетки не выполняют функцию переваривания и всасывания пищи, к тому же нарушается секреторная функция клеток крипт, что в совокупности вызывает диарею.</a:t>
            </a:r>
          </a:p>
          <a:p>
            <a:pPr>
              <a:spcBef>
                <a:spcPct val="0"/>
              </a:spcBef>
            </a:pPr>
            <a:r>
              <a:rPr lang="ru-RU" altLang="ru-RU" b="1" smtClean="0">
                <a:latin typeface="Arial Narrow" pitchFamily="34" charset="0"/>
              </a:rPr>
              <a:t>2. Энтеротоксигенный эффект белка NSP4.</a:t>
            </a:r>
            <a:r>
              <a:rPr lang="ru-RU" altLang="ru-RU" smtClean="0">
                <a:latin typeface="Arial Narrow" pitchFamily="34" charset="0"/>
              </a:rPr>
              <a:t> Исследования с инфицированными животными и изучение биопсийных препаратов кишечника у детей с легким ротавирусным гастроэнтеритом свидетельствуют от возможном участии в патогенезе ротавирусного гастроэнтерита не только повреждения эпителия кишечника, но и других факторов. Модель ротавирусной инфекции на мышах свидетельствует о том, что неструктурный белок ротавируса NSP4 или его пептид, обладает свойствами энтеротоксина, стимулируя диарею у мышей, не связанную с морфологическими изменениями эпителия кишечника.</a:t>
            </a:r>
          </a:p>
          <a:p>
            <a:pPr>
              <a:spcBef>
                <a:spcPct val="0"/>
              </a:spcBef>
            </a:pPr>
            <a:r>
              <a:rPr lang="ru-RU" altLang="ru-RU" b="1" smtClean="0">
                <a:latin typeface="Arial Narrow" pitchFamily="34" charset="0"/>
              </a:rPr>
              <a:t>3. Стимуляция нервной системы кишки.</a:t>
            </a:r>
            <a:r>
              <a:rPr lang="ru-RU" altLang="ru-RU" smtClean="0">
                <a:latin typeface="Arial Narrow" pitchFamily="34" charset="0"/>
              </a:rPr>
              <a:t> Результаты исследования на новорожденных мышах свидетельствуют об активации внутрикишечной нервной системы под влиянием ротавируса. Это вызывает диарею за счет запуска и усиления секреции воды клетками кишки.</a:t>
            </a:r>
          </a:p>
          <a:p>
            <a:pPr>
              <a:spcBef>
                <a:spcPct val="0"/>
              </a:spcBef>
            </a:pPr>
            <a:r>
              <a:rPr lang="ru-RU" altLang="ru-RU" smtClean="0">
                <a:latin typeface="Arial Narrow" pitchFamily="34" charset="0"/>
              </a:rPr>
              <a:t>Таким образом, профузная диарея при ротавирусной инфекции может быть обусловлена несколькими факторами и патогенетическими механизмами. Маловероятно, что повреждение эпителия тонкой кишки обусловлено иммунной реакцией организма хозяина, поскольку в собственной пластинке, </a:t>
            </a:r>
            <a:r>
              <a:rPr lang="ru-RU" altLang="ru-RU" b="1" smtClean="0">
                <a:latin typeface="Arial Narrow" pitchFamily="34" charset="0"/>
              </a:rPr>
              <a:t>Пейеровых бляшках</a:t>
            </a:r>
            <a:r>
              <a:rPr lang="ru-RU" altLang="ru-RU" smtClean="0">
                <a:latin typeface="Arial Narrow" pitchFamily="34" charset="0"/>
              </a:rPr>
              <a:t> и на поверхности слизистой оболочки кишки воспалительных изменений не наблюдается. </a:t>
            </a:r>
          </a:p>
          <a:p>
            <a:pPr>
              <a:spcBef>
                <a:spcPct val="20000"/>
              </a:spcBef>
            </a:pPr>
            <a:endParaRPr lang="en-US" altLang="ru-RU" smtClean="0"/>
          </a:p>
          <a:p>
            <a:pPr>
              <a:spcBef>
                <a:spcPct val="20000"/>
              </a:spcBef>
            </a:pPr>
            <a:r>
              <a:rPr lang="en-US" altLang="ru-RU" sz="1000" b="1" smtClean="0"/>
              <a:t>1.</a:t>
            </a:r>
            <a:r>
              <a:rPr lang="en-US" altLang="ru-RU" sz="1000" smtClean="0"/>
              <a:t> Ramig RF. </a:t>
            </a:r>
            <a:r>
              <a:rPr lang="en-US" altLang="ru-RU" sz="1000" i="1" smtClean="0"/>
              <a:t>Expert Rev Anti Infect Ther.</a:t>
            </a:r>
            <a:r>
              <a:rPr lang="en-US" altLang="ru-RU" sz="1000" smtClean="0"/>
              <a:t> 2007;5:591–612.</a:t>
            </a:r>
          </a:p>
          <a:p>
            <a:pPr marL="0" lvl="2">
              <a:spcBef>
                <a:spcPct val="20000"/>
              </a:spcBef>
            </a:pPr>
            <a:r>
              <a:rPr lang="en-US" altLang="ru-RU" sz="1000" b="1" smtClean="0"/>
              <a:t>2. </a:t>
            </a:r>
            <a:r>
              <a:rPr lang="en-US" altLang="ru-RU" sz="1000" smtClean="0"/>
              <a:t>Offit PA. </a:t>
            </a:r>
            <a:r>
              <a:rPr lang="en-US" altLang="ru-RU" sz="1000" i="1" smtClean="0"/>
              <a:t>J Infect Dis.</a:t>
            </a:r>
            <a:r>
              <a:rPr lang="en-US" altLang="ru-RU" sz="1000" smtClean="0"/>
              <a:t> 1996;174 (Suppl):S59–S64.</a:t>
            </a:r>
          </a:p>
          <a:p>
            <a:pPr>
              <a:spcBef>
                <a:spcPct val="20000"/>
              </a:spcBef>
            </a:pPr>
            <a:r>
              <a:rPr lang="en-US" altLang="ru-RU" sz="1000" b="1" smtClean="0"/>
              <a:t>3.</a:t>
            </a:r>
            <a:r>
              <a:rPr lang="en-US" altLang="ru-RU" sz="1000" smtClean="0"/>
              <a:t> Boshuizen JA et al.  </a:t>
            </a:r>
            <a:r>
              <a:rPr lang="en-US" altLang="ru-RU" sz="1000" i="1" smtClean="0"/>
              <a:t>J Virol</a:t>
            </a:r>
            <a:r>
              <a:rPr lang="en-US" altLang="ru-RU" sz="1000" smtClean="0"/>
              <a:t>. 2003; 77: 13005–13016.</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29698" name="Rectangle 5"/>
          <p:cNvSpPr>
            <a:spLocks noGrp="1" noChangeArrowheads="1"/>
          </p:cNvSpPr>
          <p:nvPr>
            <p:ph type="body" idx="1"/>
          </p:nvPr>
        </p:nvSpPr>
        <p:spPr bwMode="auto">
          <a:xfrm>
            <a:off x="685800" y="4340225"/>
            <a:ext cx="5489575" cy="4503738"/>
          </a:xfrm>
          <a:noFill/>
        </p:spPr>
        <p:txBody>
          <a:bodyPr wrap="square" lIns="96101" tIns="48048" rIns="96101" bIns="48048" numCol="1" anchor="t" anchorCtr="0" compatLnSpc="1">
            <a:prstTxWarp prst="textNoShape">
              <a:avLst/>
            </a:prstTxWarp>
          </a:bodyPr>
          <a:lstStyle/>
          <a:p>
            <a:pPr>
              <a:spcBef>
                <a:spcPct val="20000"/>
              </a:spcBef>
            </a:pPr>
            <a:r>
              <a:rPr lang="ru-RU" altLang="ru-RU" sz="700" b="1" smtClean="0"/>
              <a:t>Передача ротавирусной инфекции</a:t>
            </a:r>
            <a:endParaRPr lang="en-US" altLang="ru-RU" sz="700" b="1" smtClean="0"/>
          </a:p>
          <a:p>
            <a:pPr>
              <a:spcBef>
                <a:spcPct val="0"/>
              </a:spcBef>
            </a:pPr>
            <a:r>
              <a:rPr lang="ru-RU" altLang="ru-RU" smtClean="0">
                <a:latin typeface="Arial Narrow" pitchFamily="34" charset="0"/>
              </a:rPr>
              <a:t>Резервуаром ротавирусной инфекции в организме инфицированного человека служит желудочно-кишечный тракт и кал.</a:t>
            </a:r>
          </a:p>
          <a:p>
            <a:pPr>
              <a:spcBef>
                <a:spcPct val="0"/>
              </a:spcBef>
            </a:pPr>
            <a:r>
              <a:rPr lang="ru-RU" altLang="ru-RU" smtClean="0">
                <a:latin typeface="Arial Narrow" pitchFamily="34" charset="0"/>
              </a:rPr>
              <a:t>Передача осуществляется преимущественно фекально-оральным путем, но может происходить и через зараженные предметы, пищу и воду, а также воздушно-капельным путем.</a:t>
            </a:r>
          </a:p>
          <a:p>
            <a:pPr>
              <a:spcBef>
                <a:spcPct val="0"/>
              </a:spcBef>
            </a:pPr>
            <a:r>
              <a:rPr lang="ru-RU" altLang="ru-RU" b="1" smtClean="0">
                <a:latin typeface="Arial Narrow" pitchFamily="34" charset="0"/>
              </a:rPr>
              <a:t>Пути передачи</a:t>
            </a:r>
            <a:endParaRPr lang="ru-RU" altLang="ru-RU" smtClean="0">
              <a:latin typeface="Arial Narrow" pitchFamily="34" charset="0"/>
            </a:endParaRPr>
          </a:p>
          <a:p>
            <a:pPr>
              <a:spcBef>
                <a:spcPct val="0"/>
              </a:spcBef>
            </a:pPr>
            <a:r>
              <a:rPr lang="ru-RU" altLang="ru-RU" b="1" smtClean="0">
                <a:latin typeface="Arial Narrow" pitchFamily="34" charset="0"/>
              </a:rPr>
              <a:t>Контактный</a:t>
            </a:r>
            <a:endParaRPr lang="ru-RU" altLang="ru-RU" smtClean="0">
              <a:latin typeface="Arial Narrow" pitchFamily="34" charset="0"/>
            </a:endParaRPr>
          </a:p>
          <a:p>
            <a:pPr>
              <a:spcBef>
                <a:spcPct val="0"/>
              </a:spcBef>
            </a:pPr>
            <a:r>
              <a:rPr lang="ru-RU" altLang="ru-RU" smtClean="0">
                <a:latin typeface="Arial Narrow" pitchFamily="34" charset="0"/>
              </a:rPr>
              <a:t>Основной путь распространения ротавирусной инфекции — фекально-оральный. С калом выделяется огромное количество вирусных частиц (&gt; 1010 заразных частиц на грамм каловых масс), которое значительно превышает дозу, необходимую для инфицирования тонкой кишки человека (около 10 заразных частиц в 1 мл). Это способствует легкому распространению вируса. Младенцы легко инфицируются ротавирусом, поскольку массивное выделение вируса в окружающую среду происходит как до развития диареи, так и после того, как она прекратилась. Родители и лица, присматривающие за детьми с ротавирусным гастроэнтеритом, также рискуют заразиться.</a:t>
            </a:r>
          </a:p>
          <a:p>
            <a:pPr>
              <a:spcBef>
                <a:spcPct val="0"/>
              </a:spcBef>
            </a:pPr>
            <a:r>
              <a:rPr lang="ru-RU" altLang="ru-RU" smtClean="0">
                <a:latin typeface="Arial Narrow" pitchFamily="34" charset="0"/>
              </a:rPr>
              <a:t>Зимняя сезонность и повсеместное распространение инфекции в раннем детском возрасте свидетельствует также о возможном воздушно-капельном пути передачи.</a:t>
            </a:r>
          </a:p>
          <a:p>
            <a:pPr>
              <a:spcBef>
                <a:spcPct val="0"/>
              </a:spcBef>
            </a:pPr>
            <a:r>
              <a:rPr lang="ru-RU" altLang="ru-RU" b="1" smtClean="0">
                <a:latin typeface="Arial Narrow" pitchFamily="34" charset="0"/>
              </a:rPr>
              <a:t>Предметы, через которые может передаваться инфекция</a:t>
            </a:r>
            <a:endParaRPr lang="ru-RU" altLang="ru-RU" smtClean="0">
              <a:latin typeface="Arial Narrow" pitchFamily="34" charset="0"/>
            </a:endParaRPr>
          </a:p>
          <a:p>
            <a:pPr>
              <a:spcBef>
                <a:spcPct val="0"/>
              </a:spcBef>
            </a:pPr>
            <a:r>
              <a:rPr lang="ru-RU" altLang="ru-RU" smtClean="0">
                <a:latin typeface="Arial Narrow" pitchFamily="34" charset="0"/>
              </a:rPr>
              <a:t>ротавирусы длительное время способны сохранять свою жизнеспособность на гладких поверхностях; поэтому передача вируса возможна через загрязненные поверхности, которые трудно дезинфицировать.</a:t>
            </a:r>
          </a:p>
          <a:p>
            <a:pPr>
              <a:spcBef>
                <a:spcPct val="0"/>
              </a:spcBef>
            </a:pPr>
            <a:r>
              <a:rPr lang="ru-RU" altLang="ru-RU" b="1" smtClean="0">
                <a:latin typeface="Arial Narrow" pitchFamily="34" charset="0"/>
              </a:rPr>
              <a:t>Пища и вода</a:t>
            </a:r>
            <a:endParaRPr lang="ru-RU" altLang="ru-RU" smtClean="0">
              <a:latin typeface="Arial Narrow" pitchFamily="34" charset="0"/>
            </a:endParaRPr>
          </a:p>
          <a:p>
            <a:pPr>
              <a:spcBef>
                <a:spcPct val="0"/>
              </a:spcBef>
            </a:pPr>
            <a:r>
              <a:rPr lang="ru-RU" altLang="ru-RU" smtClean="0">
                <a:latin typeface="Arial Narrow" pitchFamily="34" charset="0"/>
              </a:rPr>
              <a:t>На распространение ротавируса через загрязненную воду и пищу указывают лишь несколько публикаций. Так, с фекальным загрязнением системы водоснабжения ротавирусом серогруппы В связали вспышку гастроэнтерита в Китае, а ротавирусом серогруппы А — в Колорадо. Вспышку ротавирусного гастроэнтерита, обусловленного вирусом серогруппы А, наблюдали среди студентов колледжа в Вашингтоне. Эта вспышка была связана с загрязнением пищи в столовой.</a:t>
            </a:r>
          </a:p>
          <a:p>
            <a:pPr>
              <a:spcBef>
                <a:spcPct val="0"/>
              </a:spcBef>
            </a:pPr>
            <a:endParaRPr lang="ru-RU" altLang="ru-RU" smtClean="0">
              <a:latin typeface="Arial Narrow" pitchFamily="34" charset="0"/>
            </a:endParaRPr>
          </a:p>
          <a:p>
            <a:pPr>
              <a:spcBef>
                <a:spcPct val="20000"/>
              </a:spcBef>
            </a:pPr>
            <a:r>
              <a:rPr lang="ru-RU" altLang="ru-RU" u="sng" smtClean="0"/>
              <a:t>Передача от детей взрослым</a:t>
            </a:r>
          </a:p>
          <a:p>
            <a:pPr>
              <a:spcBef>
                <a:spcPct val="0"/>
              </a:spcBef>
            </a:pPr>
            <a:r>
              <a:rPr lang="ru-RU" altLang="ru-RU" smtClean="0">
                <a:latin typeface="Arial Narrow" pitchFamily="34" charset="0"/>
              </a:rPr>
              <a:t>В группу высокого риска входят родители детей с ротавирусным гастроэнтеритом, а также ухаживающие за такими детьми лица. Развитие заболевания у взрослого несмотря на приобретенный иммунитет может объясняться большим количеством возбудителя, попадающего в организм при тесном контакте с больным ребенком.</a:t>
            </a:r>
          </a:p>
          <a:p>
            <a:pPr>
              <a:spcBef>
                <a:spcPct val="0"/>
              </a:spcBef>
            </a:pPr>
            <a:r>
              <a:rPr lang="ru-RU" altLang="ru-RU" smtClean="0">
                <a:latin typeface="Arial Narrow" pitchFamily="34" charset="0"/>
              </a:rPr>
              <a:t>В зимние месяцы симптомы ротавирусного гастроэнтерита развиваются у детских медсестер, студентов медицинских училищ и вузов, работников патронажных служб.</a:t>
            </a:r>
          </a:p>
          <a:p>
            <a:pPr>
              <a:spcBef>
                <a:spcPct val="0"/>
              </a:spcBef>
            </a:pPr>
            <a:endParaRPr lang="ru-RU" altLang="ru-RU" smtClean="0"/>
          </a:p>
          <a:p>
            <a:pPr>
              <a:spcBef>
                <a:spcPct val="20000"/>
              </a:spcBef>
            </a:pPr>
            <a:r>
              <a:rPr lang="en-US" altLang="ru-RU" sz="1000" b="1" smtClean="0"/>
              <a:t>1.</a:t>
            </a:r>
            <a:r>
              <a:rPr lang="en-US" altLang="ru-RU" sz="1000" smtClean="0"/>
              <a:t> Fischer TK et al. </a:t>
            </a:r>
            <a:r>
              <a:rPr lang="en-US" altLang="ru-RU" sz="1000" i="1" smtClean="0"/>
              <a:t>Vaccine</a:t>
            </a:r>
            <a:r>
              <a:rPr lang="en-US" altLang="ru-RU" sz="1000" smtClean="0"/>
              <a:t>. 2004;22S:S49–S54. </a:t>
            </a:r>
          </a:p>
          <a:p>
            <a:pPr>
              <a:spcBef>
                <a:spcPct val="20000"/>
              </a:spcBef>
            </a:pPr>
            <a:r>
              <a:rPr lang="en-US" altLang="ru-RU" sz="1000" b="1" smtClean="0"/>
              <a:t>2.</a:t>
            </a:r>
            <a:r>
              <a:rPr lang="en-US" altLang="ru-RU" sz="1000" smtClean="0"/>
              <a:t> Bishop RF. </a:t>
            </a:r>
            <a:r>
              <a:rPr lang="en-US" altLang="ru-RU" sz="1000" i="1" smtClean="0"/>
              <a:t>Arch Virol</a:t>
            </a:r>
            <a:r>
              <a:rPr lang="en-US" altLang="ru-RU" sz="1000" smtClean="0"/>
              <a:t>. 1996;12(Suppl):119–128. </a:t>
            </a:r>
          </a:p>
          <a:p>
            <a:pPr>
              <a:spcBef>
                <a:spcPct val="20000"/>
              </a:spcBef>
            </a:pPr>
            <a:r>
              <a:rPr lang="en-US" altLang="ru-RU" sz="1000" b="1" smtClean="0"/>
              <a:t>3.</a:t>
            </a:r>
            <a:r>
              <a:rPr lang="en-US" altLang="ru-RU" sz="1000" smtClean="0"/>
              <a:t> Dormitzer PR. Rotaviruses. In: Mandell GL et al. </a:t>
            </a:r>
            <a:r>
              <a:rPr lang="en-US" altLang="ru-RU" sz="1000" i="1" smtClean="0"/>
              <a:t>Mandell, Douglas, and Bennett’s Principles and Practice of Infectious Diseases</a:t>
            </a:r>
            <a:r>
              <a:rPr lang="en-US" altLang="ru-RU" sz="1000" smtClean="0"/>
              <a:t>. 6th ed. Churchill Livingstone; 2004:1902–1913. </a:t>
            </a:r>
          </a:p>
          <a:p>
            <a:pPr>
              <a:spcBef>
                <a:spcPct val="20000"/>
              </a:spcBef>
            </a:pPr>
            <a:r>
              <a:rPr lang="en-US" altLang="ru-RU" sz="1000" b="1" smtClean="0"/>
              <a:t>4.</a:t>
            </a:r>
            <a:r>
              <a:rPr lang="en-US" altLang="ru-RU" sz="1000" smtClean="0"/>
              <a:t> Paul MO et al. </a:t>
            </a:r>
            <a:r>
              <a:rPr lang="en-US" altLang="ru-RU" sz="1000" i="1" smtClean="0"/>
              <a:t>J Clin Microbiol</a:t>
            </a:r>
            <a:r>
              <a:rPr lang="en-US" altLang="ru-RU" sz="1000" smtClean="0"/>
              <a:t>. 1982;15:212–215.</a:t>
            </a:r>
          </a:p>
          <a:p>
            <a:pPr>
              <a:spcBef>
                <a:spcPct val="20000"/>
              </a:spcBef>
            </a:pPr>
            <a:r>
              <a:rPr lang="en-US" altLang="ru-RU" sz="1000" b="1" smtClean="0"/>
              <a:t>5.</a:t>
            </a:r>
            <a:r>
              <a:rPr lang="en-US" altLang="ru-RU" sz="1000" smtClean="0"/>
              <a:t> Raebel MA et al. </a:t>
            </a:r>
            <a:r>
              <a:rPr lang="en-US" altLang="ru-RU" sz="1000" i="1" smtClean="0"/>
              <a:t>Pharmacotherapy</a:t>
            </a:r>
            <a:r>
              <a:rPr lang="en-US" altLang="ru-RU" sz="1000" smtClean="0"/>
              <a:t>. 1999;19:1279–1295. </a:t>
            </a:r>
          </a:p>
          <a:p>
            <a:pPr>
              <a:spcBef>
                <a:spcPct val="20000"/>
              </a:spcBef>
            </a:pPr>
            <a:r>
              <a:rPr lang="en-US" altLang="ru-RU" sz="1000" b="1" smtClean="0"/>
              <a:t>6. </a:t>
            </a:r>
            <a:r>
              <a:rPr lang="en-GB" altLang="ru-RU" sz="1000" smtClean="0"/>
              <a:t>Centers for Disease Control and Prevention (CDC).</a:t>
            </a:r>
            <a:r>
              <a:rPr lang="en-US" altLang="ru-RU" sz="1000" smtClean="0"/>
              <a:t> </a:t>
            </a:r>
            <a:r>
              <a:rPr lang="en-US" altLang="ru-RU" sz="1000" i="1" smtClean="0"/>
              <a:t>Epidemiology and Prevention of Vaccine-Preventable Diseases</a:t>
            </a:r>
            <a:r>
              <a:rPr lang="en-US" altLang="ru-RU" sz="1000" smtClean="0"/>
              <a:t>. 12th ed. Public Health Foundation; 2011:263–274.</a:t>
            </a:r>
          </a:p>
          <a:p>
            <a:pPr>
              <a:spcBef>
                <a:spcPct val="20000"/>
              </a:spcBef>
            </a:pPr>
            <a:r>
              <a:rPr lang="en-US" altLang="ru-RU" sz="1000" b="1" smtClean="0"/>
              <a:t>7. </a:t>
            </a:r>
            <a:r>
              <a:rPr lang="en-US" altLang="ru-RU" sz="1000" smtClean="0"/>
              <a:t>Richardson S et al. </a:t>
            </a:r>
            <a:r>
              <a:rPr lang="en-US" altLang="ru-RU" sz="1000" i="1" smtClean="0"/>
              <a:t>Lancet.</a:t>
            </a:r>
            <a:r>
              <a:rPr lang="en-US" altLang="ru-RU" sz="1000" smtClean="0"/>
              <a:t> 1998;351:1844–1888.</a:t>
            </a:r>
          </a:p>
          <a:p>
            <a:pPr>
              <a:spcBef>
                <a:spcPct val="20000"/>
              </a:spcBef>
            </a:pPr>
            <a:endParaRPr lang="en-US" altLang="ru-RU" sz="1000" smtClean="0">
              <a:solidFill>
                <a:srgbClr val="FF33CC"/>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6" name="Rectangle 3"/>
          <p:cNvSpPr>
            <a:spLocks noGrp="1" noChangeArrowheads="1"/>
          </p:cNvSpPr>
          <p:nvPr>
            <p:ph type="body" idx="1"/>
          </p:nvPr>
        </p:nvSpPr>
        <p:spPr bwMode="auto">
          <a:xfrm>
            <a:off x="696913" y="4364038"/>
            <a:ext cx="5457825" cy="4237037"/>
          </a:xfrm>
          <a:noFill/>
        </p:spPr>
        <p:txBody>
          <a:bodyPr wrap="square" lIns="97752" tIns="48873" rIns="97752" bIns="48873" numCol="1" anchor="t" anchorCtr="0" compatLnSpc="1">
            <a:prstTxWarp prst="textNoShape">
              <a:avLst/>
            </a:prstTxWarp>
          </a:bodyPr>
          <a:lstStyle/>
          <a:p>
            <a:pPr>
              <a:spcBef>
                <a:spcPct val="0"/>
              </a:spcBef>
            </a:pPr>
            <a:r>
              <a:rPr lang="ru-RU" altLang="ru-RU" b="1" smtClean="0"/>
              <a:t>Естественное течение ротавирусной инфекции</a:t>
            </a:r>
            <a:r>
              <a:rPr lang="en-US" altLang="ru-RU" b="1" smtClean="0"/>
              <a:t>: </a:t>
            </a:r>
            <a:r>
              <a:rPr lang="ru-RU" altLang="ru-RU" b="1" smtClean="0"/>
              <a:t> суммарная вероятность к 24 месяцам жизни</a:t>
            </a:r>
          </a:p>
          <a:p>
            <a:pPr>
              <a:spcBef>
                <a:spcPct val="0"/>
              </a:spcBef>
            </a:pPr>
            <a:r>
              <a:rPr lang="ru-RU" altLang="ru-RU" smtClean="0"/>
              <a:t>В этом проспективном исследовании почти все дети (96%) перенесли хотя бы один эпизод РВИ к двум годам. Более двух третей всех детей (69%) перенесли 2 инфекции. более 40% перенесли 3 инфекции, некоторые перенесли 4 и 5 инфекций к двум годам жизни. </a:t>
            </a:r>
          </a:p>
          <a:p>
            <a:pPr>
              <a:spcBef>
                <a:spcPct val="0"/>
              </a:spcBef>
            </a:pPr>
            <a:endParaRPr lang="ru-RU" altLang="ru-RU" smtClean="0"/>
          </a:p>
          <a:p>
            <a:pPr>
              <a:spcBef>
                <a:spcPct val="0"/>
              </a:spcBef>
            </a:pPr>
            <a:r>
              <a:rPr lang="ru-RU" altLang="ru-RU" smtClean="0"/>
              <a:t>Первая из перенесенных инфекция была как правило тяжелой степени тяжести. </a:t>
            </a:r>
          </a:p>
          <a:p>
            <a:pPr>
              <a:spcBef>
                <a:spcPct val="0"/>
              </a:spcBef>
            </a:pPr>
            <a:r>
              <a:rPr lang="ru-RU" altLang="ru-RU" smtClean="0"/>
              <a:t>Это исследование показало, что одна перенесенная инфекция не обеспечивает полной защиты от повторного инфицирования.</a:t>
            </a:r>
          </a:p>
          <a:p>
            <a:pPr>
              <a:spcBef>
                <a:spcPct val="0"/>
              </a:spcBef>
            </a:pPr>
            <a:r>
              <a:rPr lang="ru-RU" altLang="ru-RU" smtClean="0"/>
              <a:t>Таким образом, многие дети переносили повторные инфекции</a:t>
            </a:r>
            <a:endParaRPr lang="en-US" altLang="ru-RU" smtClean="0"/>
          </a:p>
          <a:p>
            <a:pPr>
              <a:spcBef>
                <a:spcPct val="0"/>
              </a:spcBef>
            </a:pPr>
            <a:endParaRPr lang="en-US" altLang="ru-RU" sz="1000" b="1" smtClean="0"/>
          </a:p>
          <a:p>
            <a:pPr>
              <a:spcBef>
                <a:spcPct val="0"/>
              </a:spcBef>
            </a:pPr>
            <a:r>
              <a:rPr lang="en-US" altLang="ru-RU" sz="1000" b="1" smtClean="0"/>
              <a:t>1</a:t>
            </a:r>
            <a:r>
              <a:rPr lang="en-US" altLang="ru-RU" sz="1000" smtClean="0"/>
              <a:t>. Velázquez FR et al. </a:t>
            </a:r>
            <a:r>
              <a:rPr lang="en-US" altLang="ru-RU" sz="1000" i="1" smtClean="0"/>
              <a:t>N Engl J Med</a:t>
            </a:r>
            <a:r>
              <a:rPr lang="en-US" altLang="ru-RU" sz="1000" smtClean="0"/>
              <a:t>. 1996;335:1022–1028</a:t>
            </a:r>
            <a:r>
              <a:rPr lang="sv-SE" altLang="ru-RU" sz="1000" smtClean="0"/>
              <a:t>.</a:t>
            </a:r>
            <a:endParaRPr lang="en-US" altLang="ru-RU" sz="10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bwMode="auto">
          <a:xfrm>
            <a:off x="1144588" y="685800"/>
            <a:ext cx="4575175" cy="3430588"/>
          </a:xfrm>
          <a:noFill/>
          <a:ln>
            <a:solidFill>
              <a:srgbClr val="000000"/>
            </a:solidFill>
            <a:miter lim="800000"/>
            <a:headEnd/>
            <a:tailEnd/>
          </a:ln>
        </p:spPr>
      </p:sp>
      <p:sp>
        <p:nvSpPr>
          <p:cNvPr id="35842" name="Rectangle 3"/>
          <p:cNvSpPr>
            <a:spLocks noGrp="1" noChangeArrowheads="1"/>
          </p:cNvSpPr>
          <p:nvPr>
            <p:ph type="body" idx="1"/>
          </p:nvPr>
        </p:nvSpPr>
        <p:spPr bwMode="auto">
          <a:xfrm>
            <a:off x="698500" y="4364038"/>
            <a:ext cx="5481638" cy="4508500"/>
          </a:xfrm>
          <a:noFill/>
        </p:spPr>
        <p:txBody>
          <a:bodyPr wrap="square" lIns="96101" tIns="48048" rIns="96101" bIns="48048" numCol="1" anchor="t" anchorCtr="0" compatLnSpc="1">
            <a:prstTxWarp prst="textNoShape">
              <a:avLst/>
            </a:prstTxWarp>
          </a:bodyPr>
          <a:lstStyle/>
          <a:p>
            <a:pPr>
              <a:spcBef>
                <a:spcPct val="0"/>
              </a:spcBef>
            </a:pPr>
            <a:r>
              <a:rPr lang="ru-RU" altLang="ru-RU" b="1" smtClean="0">
                <a:latin typeface="Arial Narrow" pitchFamily="34" charset="0"/>
              </a:rPr>
              <a:t>Род</a:t>
            </a:r>
            <a:r>
              <a:rPr lang="ru-RU" altLang="ru-RU" smtClean="0">
                <a:latin typeface="Arial Narrow" pitchFamily="34" charset="0"/>
              </a:rPr>
              <a:t> ротавирусы относится к семейству </a:t>
            </a:r>
            <a:r>
              <a:rPr lang="en-US" altLang="ru-RU" i="1" smtClean="0">
                <a:latin typeface="Arial Narrow" pitchFamily="34" charset="0"/>
              </a:rPr>
              <a:t>Reoviridae</a:t>
            </a:r>
            <a:r>
              <a:rPr lang="ru-RU" altLang="ru-RU" smtClean="0">
                <a:latin typeface="Arial Narrow" pitchFamily="34" charset="0"/>
              </a:rPr>
              <a:t>, </a:t>
            </a:r>
            <a:r>
              <a:rPr lang="ru-RU" altLang="ru-RU" b="1" smtClean="0">
                <a:latin typeface="Arial Narrow" pitchFamily="34" charset="0"/>
              </a:rPr>
              <a:t>безоболочечных икосаэдрических</a:t>
            </a:r>
            <a:r>
              <a:rPr lang="ru-RU" altLang="ru-RU" smtClean="0">
                <a:latin typeface="Arial Narrow" pitchFamily="34" charset="0"/>
              </a:rPr>
              <a:t> вирусов, вызывающих гастроэнтерит у разных видов млекопитающих и птиц, в том числе домашних. Название вируса происходит от латинского слова «</a:t>
            </a:r>
            <a:r>
              <a:rPr lang="en-US" altLang="ru-RU" smtClean="0">
                <a:latin typeface="Arial Narrow" pitchFamily="34" charset="0"/>
              </a:rPr>
              <a:t>rota</a:t>
            </a:r>
            <a:r>
              <a:rPr lang="ru-RU" altLang="ru-RU" smtClean="0">
                <a:latin typeface="Arial Narrow" pitchFamily="34" charset="0"/>
              </a:rPr>
              <a:t>» — колесо, что связано с его характерной формой </a:t>
            </a:r>
          </a:p>
          <a:p>
            <a:pPr>
              <a:spcBef>
                <a:spcPct val="0"/>
              </a:spcBef>
            </a:pPr>
            <a:r>
              <a:rPr lang="ru-RU" altLang="ru-RU" smtClean="0">
                <a:latin typeface="Arial Narrow" pitchFamily="34" charset="0"/>
              </a:rPr>
              <a:t>Вирус был открыт в 1973 г. Рут Бишоп и ее коллегами из Королевской детской больницы в Мельбурне, Австралия. При электронной микроскопии биоптатов двенадатиперстной кишки, полученных у детей с острым гастроэнтеритом, был обнаружен вирус, внешне схожий с ротавирусами, вызывающими инфекционную диарею у мышей и коров.</a:t>
            </a:r>
          </a:p>
          <a:p>
            <a:pPr>
              <a:spcBef>
                <a:spcPct val="0"/>
              </a:spcBef>
            </a:pPr>
            <a:endParaRPr lang="ru-RU" altLang="ru-RU" smtClean="0">
              <a:latin typeface="Arial Narrow" pitchFamily="34" charset="0"/>
            </a:endParaRPr>
          </a:p>
          <a:p>
            <a:pPr>
              <a:spcBef>
                <a:spcPct val="0"/>
              </a:spcBef>
            </a:pPr>
            <a:r>
              <a:rPr lang="ru-RU" altLang="ru-RU" smtClean="0">
                <a:latin typeface="Arial Narrow" pitchFamily="34" charset="0"/>
              </a:rPr>
              <a:t>Ротавирус имеет трехслойную структуру. Эти слои (внешний </a:t>
            </a:r>
            <a:r>
              <a:rPr lang="ru-RU" altLang="ru-RU" b="1" smtClean="0">
                <a:latin typeface="Arial Narrow" pitchFamily="34" charset="0"/>
              </a:rPr>
              <a:t>капсид</a:t>
            </a:r>
            <a:r>
              <a:rPr lang="ru-RU" altLang="ru-RU" smtClean="0">
                <a:latin typeface="Arial Narrow" pitchFamily="34" charset="0"/>
              </a:rPr>
              <a:t>, внутренний капсид, ядро) окружают двухцепочечную РНК, состоящую из 11 сегментов. В целом, каждый из этих сегментов генома кодирует один вирусный белок. Полноценная вирусная частица, способная вызывать инфекцию, имеет все 3 слоя , ее диаметр по данным электронной микроскопии составляет около 100 нм. Неполноценная, или дефектная, вирусная частица имеет 2 слоя, составляет в диаметре около 70 нм, и не способна вызвать инфекцию .</a:t>
            </a:r>
          </a:p>
          <a:p>
            <a:pPr>
              <a:spcBef>
                <a:spcPct val="0"/>
              </a:spcBef>
            </a:pPr>
            <a:r>
              <a:rPr lang="ru-RU" altLang="ru-RU" smtClean="0">
                <a:latin typeface="Arial Narrow" pitchFamily="34" charset="0"/>
              </a:rPr>
              <a:t>Ротавирус состоит из 6 </a:t>
            </a:r>
            <a:r>
              <a:rPr lang="ru-RU" altLang="ru-RU" b="1" smtClean="0">
                <a:latin typeface="Arial Narrow" pitchFamily="34" charset="0"/>
              </a:rPr>
              <a:t>структурных белков  </a:t>
            </a:r>
            <a:r>
              <a:rPr lang="ru-RU" altLang="ru-RU" smtClean="0">
                <a:latin typeface="Arial Narrow" pitchFamily="34" charset="0"/>
              </a:rPr>
              <a:t>(</a:t>
            </a:r>
            <a:r>
              <a:rPr lang="en-US" altLang="ru-RU" smtClean="0">
                <a:latin typeface="Arial Narrow" pitchFamily="34" charset="0"/>
              </a:rPr>
              <a:t>VP</a:t>
            </a:r>
            <a:r>
              <a:rPr lang="ru-RU" altLang="ru-RU" smtClean="0">
                <a:latin typeface="Arial Narrow" pitchFamily="34" charset="0"/>
              </a:rPr>
              <a:t>1–</a:t>
            </a:r>
            <a:r>
              <a:rPr lang="en-US" altLang="ru-RU" smtClean="0">
                <a:latin typeface="Arial Narrow" pitchFamily="34" charset="0"/>
              </a:rPr>
              <a:t>VP</a:t>
            </a:r>
            <a:r>
              <a:rPr lang="ru-RU" altLang="ru-RU" smtClean="0">
                <a:latin typeface="Arial Narrow" pitchFamily="34" charset="0"/>
              </a:rPr>
              <a:t>4, </a:t>
            </a:r>
            <a:r>
              <a:rPr lang="en-US" altLang="ru-RU" smtClean="0">
                <a:latin typeface="Arial Narrow" pitchFamily="34" charset="0"/>
              </a:rPr>
              <a:t>VP</a:t>
            </a:r>
            <a:r>
              <a:rPr lang="ru-RU" altLang="ru-RU" smtClean="0">
                <a:latin typeface="Arial Narrow" pitchFamily="34" charset="0"/>
              </a:rPr>
              <a:t>6, </a:t>
            </a:r>
            <a:r>
              <a:rPr lang="en-US" altLang="ru-RU" smtClean="0">
                <a:latin typeface="Arial Narrow" pitchFamily="34" charset="0"/>
              </a:rPr>
              <a:t>VP</a:t>
            </a:r>
            <a:r>
              <a:rPr lang="ru-RU" altLang="ru-RU" smtClean="0">
                <a:latin typeface="Arial Narrow" pitchFamily="34" charset="0"/>
              </a:rPr>
              <a:t>7) и 6 </a:t>
            </a:r>
            <a:r>
              <a:rPr lang="ru-RU" altLang="ru-RU" b="1" smtClean="0">
                <a:latin typeface="Arial Narrow" pitchFamily="34" charset="0"/>
              </a:rPr>
              <a:t>неструктурных белков - </a:t>
            </a:r>
            <a:r>
              <a:rPr lang="en-US" altLang="ru-RU" b="1" smtClean="0">
                <a:latin typeface="Arial Narrow" pitchFamily="34" charset="0"/>
              </a:rPr>
              <a:t>Non Structural Proteins </a:t>
            </a:r>
            <a:r>
              <a:rPr lang="ru-RU" altLang="ru-RU" smtClean="0">
                <a:latin typeface="Arial Narrow" pitchFamily="34" charset="0"/>
              </a:rPr>
              <a:t>(</a:t>
            </a:r>
            <a:r>
              <a:rPr lang="en-US" altLang="ru-RU" smtClean="0">
                <a:latin typeface="Arial Narrow" pitchFamily="34" charset="0"/>
              </a:rPr>
              <a:t>NSP</a:t>
            </a:r>
            <a:r>
              <a:rPr lang="ru-RU" altLang="ru-RU" smtClean="0">
                <a:latin typeface="Arial Narrow" pitchFamily="34" charset="0"/>
              </a:rPr>
              <a:t>1–</a:t>
            </a:r>
            <a:r>
              <a:rPr lang="en-US" altLang="ru-RU" smtClean="0">
                <a:latin typeface="Arial Narrow" pitchFamily="34" charset="0"/>
              </a:rPr>
              <a:t>NSP</a:t>
            </a:r>
            <a:r>
              <a:rPr lang="ru-RU" altLang="ru-RU" smtClean="0">
                <a:latin typeface="Arial Narrow" pitchFamily="34" charset="0"/>
              </a:rPr>
              <a:t>6). Биологическое значение 5 структурных и неструктурных белков описано ниже. </a:t>
            </a:r>
          </a:p>
          <a:p>
            <a:pPr>
              <a:spcBef>
                <a:spcPct val="0"/>
              </a:spcBef>
            </a:pPr>
            <a:r>
              <a:rPr lang="ru-RU" altLang="ru-RU" smtClean="0">
                <a:latin typeface="Arial Narrow" pitchFamily="34" charset="0"/>
              </a:rPr>
              <a:t>Два вирусных белка (</a:t>
            </a:r>
            <a:r>
              <a:rPr lang="en-US" altLang="ru-RU" smtClean="0">
                <a:latin typeface="Arial Narrow" pitchFamily="34" charset="0"/>
              </a:rPr>
              <a:t>VP</a:t>
            </a:r>
            <a:r>
              <a:rPr lang="ru-RU" altLang="ru-RU" smtClean="0">
                <a:latin typeface="Arial Narrow" pitchFamily="34" charset="0"/>
              </a:rPr>
              <a:t>=</a:t>
            </a:r>
            <a:r>
              <a:rPr lang="en-US" altLang="ru-RU" smtClean="0">
                <a:latin typeface="Arial Narrow" pitchFamily="34" charset="0"/>
              </a:rPr>
              <a:t>viral protein</a:t>
            </a:r>
            <a:r>
              <a:rPr lang="ru-RU" altLang="ru-RU" smtClean="0">
                <a:latin typeface="Arial Narrow" pitchFamily="34" charset="0"/>
              </a:rPr>
              <a:t>), </a:t>
            </a:r>
            <a:r>
              <a:rPr lang="en-US" altLang="ru-RU" b="1" smtClean="0">
                <a:latin typeface="Arial Narrow" pitchFamily="34" charset="0"/>
              </a:rPr>
              <a:t>VP</a:t>
            </a:r>
            <a:r>
              <a:rPr lang="ru-RU" altLang="ru-RU" b="1" smtClean="0">
                <a:latin typeface="Arial Narrow" pitchFamily="34" charset="0"/>
              </a:rPr>
              <a:t>4 </a:t>
            </a:r>
            <a:r>
              <a:rPr lang="ru-RU" altLang="ru-RU" smtClean="0">
                <a:latin typeface="Arial Narrow" pitchFamily="34" charset="0"/>
              </a:rPr>
              <a:t>и </a:t>
            </a:r>
            <a:r>
              <a:rPr lang="en-US" altLang="ru-RU" b="1" smtClean="0">
                <a:latin typeface="Arial Narrow" pitchFamily="34" charset="0"/>
              </a:rPr>
              <a:t>VP</a:t>
            </a:r>
            <a:r>
              <a:rPr lang="ru-RU" altLang="ru-RU" b="1" smtClean="0">
                <a:latin typeface="Arial Narrow" pitchFamily="34" charset="0"/>
              </a:rPr>
              <a:t>7</a:t>
            </a:r>
            <a:r>
              <a:rPr lang="ru-RU" altLang="ru-RU" smtClean="0">
                <a:latin typeface="Arial Narrow" pitchFamily="34" charset="0"/>
              </a:rPr>
              <a:t>, образуют внешнюю оболочку. К каждому из них образуются </a:t>
            </a:r>
            <a:r>
              <a:rPr lang="ru-RU" altLang="ru-RU" b="1" smtClean="0">
                <a:latin typeface="Arial Narrow" pitchFamily="34" charset="0"/>
              </a:rPr>
              <a:t>нейтрализующие антитела, </a:t>
            </a:r>
            <a:r>
              <a:rPr lang="ru-RU" altLang="ru-RU" smtClean="0">
                <a:latin typeface="Arial Narrow" pitchFamily="34" charset="0"/>
              </a:rPr>
              <a:t>специфичные по</a:t>
            </a:r>
            <a:r>
              <a:rPr lang="ru-RU" altLang="ru-RU" b="1" smtClean="0">
                <a:latin typeface="Arial Narrow" pitchFamily="34" charset="0"/>
              </a:rPr>
              <a:t> серотипу. </a:t>
            </a:r>
            <a:r>
              <a:rPr lang="en-US" altLang="ru-RU" smtClean="0">
                <a:latin typeface="Arial Narrow" pitchFamily="34" charset="0"/>
              </a:rPr>
              <a:t>VP</a:t>
            </a:r>
            <a:r>
              <a:rPr lang="ru-RU" altLang="ru-RU" smtClean="0">
                <a:latin typeface="Arial Narrow" pitchFamily="34" charset="0"/>
              </a:rPr>
              <a:t>4 — основной белок, который обеспечивает прикрепление вируса к клетке-хозяину </a:t>
            </a:r>
          </a:p>
          <a:p>
            <a:pPr>
              <a:spcBef>
                <a:spcPct val="0"/>
              </a:spcBef>
            </a:pPr>
            <a:r>
              <a:rPr lang="en-US" altLang="ru-RU" b="1" smtClean="0">
                <a:latin typeface="Arial Narrow" pitchFamily="34" charset="0"/>
              </a:rPr>
              <a:t>VP</a:t>
            </a:r>
            <a:r>
              <a:rPr lang="ru-RU" altLang="ru-RU" b="1" smtClean="0">
                <a:latin typeface="Arial Narrow" pitchFamily="34" charset="0"/>
              </a:rPr>
              <a:t>6</a:t>
            </a:r>
            <a:r>
              <a:rPr lang="ru-RU" altLang="ru-RU" smtClean="0">
                <a:latin typeface="Arial Narrow" pitchFamily="34" charset="0"/>
              </a:rPr>
              <a:t>, расположенный во внутреннем капсиде, и </a:t>
            </a:r>
            <a:r>
              <a:rPr lang="en-US" altLang="ru-RU" b="1" smtClean="0">
                <a:latin typeface="Arial Narrow" pitchFamily="34" charset="0"/>
              </a:rPr>
              <a:t>VP</a:t>
            </a:r>
            <a:r>
              <a:rPr lang="ru-RU" altLang="ru-RU" b="1" smtClean="0">
                <a:latin typeface="Arial Narrow" pitchFamily="34" charset="0"/>
              </a:rPr>
              <a:t>2 </a:t>
            </a:r>
            <a:r>
              <a:rPr lang="ru-RU" altLang="ru-RU" smtClean="0">
                <a:latin typeface="Arial Narrow" pitchFamily="34" charset="0"/>
              </a:rPr>
              <a:t>в</a:t>
            </a:r>
            <a:r>
              <a:rPr lang="ru-RU" altLang="ru-RU" b="1" smtClean="0">
                <a:latin typeface="Arial Narrow" pitchFamily="34" charset="0"/>
              </a:rPr>
              <a:t> </a:t>
            </a:r>
            <a:r>
              <a:rPr lang="ru-RU" altLang="ru-RU" smtClean="0">
                <a:latin typeface="Arial Narrow" pitchFamily="34" charset="0"/>
              </a:rPr>
              <a:t>ядре являются антигенными детерминантами для 7 (</a:t>
            </a:r>
            <a:r>
              <a:rPr lang="en-US" altLang="ru-RU" smtClean="0">
                <a:latin typeface="Arial Narrow" pitchFamily="34" charset="0"/>
              </a:rPr>
              <a:t>A</a:t>
            </a:r>
            <a:r>
              <a:rPr lang="ru-RU" altLang="ru-RU" smtClean="0">
                <a:latin typeface="Arial Narrow" pitchFamily="34" charset="0"/>
              </a:rPr>
              <a:t>-</a:t>
            </a:r>
            <a:r>
              <a:rPr lang="en-US" altLang="ru-RU" smtClean="0">
                <a:latin typeface="Arial Narrow" pitchFamily="34" charset="0"/>
              </a:rPr>
              <a:t>G</a:t>
            </a:r>
            <a:r>
              <a:rPr lang="ru-RU" altLang="ru-RU" smtClean="0">
                <a:latin typeface="Arial Narrow" pitchFamily="34" charset="0"/>
              </a:rPr>
              <a:t>) серогрупп ротавируса. Белок </a:t>
            </a:r>
            <a:r>
              <a:rPr lang="en-US" altLang="ru-RU" b="1" smtClean="0">
                <a:latin typeface="Arial Narrow" pitchFamily="34" charset="0"/>
              </a:rPr>
              <a:t>VP</a:t>
            </a:r>
            <a:r>
              <a:rPr lang="ru-RU" altLang="ru-RU" b="1" smtClean="0">
                <a:latin typeface="Arial Narrow" pitchFamily="34" charset="0"/>
              </a:rPr>
              <a:t>6 — </a:t>
            </a:r>
            <a:r>
              <a:rPr lang="ru-RU" altLang="ru-RU" smtClean="0">
                <a:latin typeface="Arial Narrow" pitchFamily="34" charset="0"/>
              </a:rPr>
              <a:t>антиген-мишень для имеющейся в продаже тест-системы для диагностики ротавирусной инфекции.</a:t>
            </a:r>
          </a:p>
          <a:p>
            <a:pPr>
              <a:spcBef>
                <a:spcPct val="0"/>
              </a:spcBef>
            </a:pPr>
            <a:r>
              <a:rPr lang="en-US" altLang="ru-RU" b="1" smtClean="0">
                <a:latin typeface="Arial Narrow" pitchFamily="34" charset="0"/>
              </a:rPr>
              <a:t>NSP</a:t>
            </a:r>
            <a:r>
              <a:rPr lang="ru-RU" altLang="ru-RU" b="1" smtClean="0">
                <a:latin typeface="Arial Narrow" pitchFamily="34" charset="0"/>
              </a:rPr>
              <a:t>4 </a:t>
            </a:r>
            <a:r>
              <a:rPr lang="ru-RU" altLang="ru-RU" smtClean="0">
                <a:latin typeface="Arial Narrow" pitchFamily="34" charset="0"/>
              </a:rPr>
              <a:t>обладает активностью</a:t>
            </a:r>
            <a:r>
              <a:rPr lang="ru-RU" altLang="ru-RU" b="1" smtClean="0">
                <a:latin typeface="Arial Narrow" pitchFamily="34" charset="0"/>
              </a:rPr>
              <a:t> энтеротоксина </a:t>
            </a:r>
            <a:r>
              <a:rPr lang="ru-RU" altLang="ru-RU" smtClean="0">
                <a:latin typeface="Arial Narrow" pitchFamily="34" charset="0"/>
              </a:rPr>
              <a:t>(не показан на рисунке) </a:t>
            </a:r>
          </a:p>
          <a:p>
            <a:pPr>
              <a:spcBef>
                <a:spcPct val="0"/>
              </a:spcBef>
            </a:pPr>
            <a:endParaRPr lang="ru-RU" altLang="ru-RU" smtClean="0">
              <a:latin typeface="Arial Narrow" pitchFamily="34" charset="0"/>
            </a:endParaRPr>
          </a:p>
          <a:p>
            <a:pPr>
              <a:spcBef>
                <a:spcPct val="0"/>
              </a:spcBef>
            </a:pPr>
            <a:endParaRPr lang="ru-RU" altLang="ru-RU" b="1" smtClean="0"/>
          </a:p>
          <a:p>
            <a:pPr>
              <a:spcBef>
                <a:spcPct val="0"/>
              </a:spcBef>
            </a:pPr>
            <a:endParaRPr lang="ru-RU" altLang="ru-RU" b="1" smtClean="0"/>
          </a:p>
          <a:p>
            <a:pPr>
              <a:spcBef>
                <a:spcPct val="0"/>
              </a:spcBef>
            </a:pPr>
            <a:endParaRPr lang="ru-RU" altLang="ru-RU" b="1" smtClean="0"/>
          </a:p>
          <a:p>
            <a:pPr>
              <a:spcBef>
                <a:spcPct val="0"/>
              </a:spcBef>
            </a:pPr>
            <a:endParaRPr lang="en-US" altLang="ru-RU" sz="1000" smtClean="0"/>
          </a:p>
          <a:p>
            <a:pPr>
              <a:lnSpc>
                <a:spcPct val="80000"/>
              </a:lnSpc>
              <a:spcBef>
                <a:spcPct val="0"/>
              </a:spcBef>
            </a:pPr>
            <a:r>
              <a:rPr lang="en-US" altLang="ru-RU" sz="1000" b="1" smtClean="0"/>
              <a:t>1. </a:t>
            </a:r>
            <a:r>
              <a:rPr lang="en-US" altLang="ru-RU" sz="1000" smtClean="0"/>
              <a:t>Parashar UD et al. </a:t>
            </a:r>
            <a:r>
              <a:rPr lang="en-US" altLang="ru-RU" sz="1000" i="1" smtClean="0"/>
              <a:t>Emerg Infect Dis.</a:t>
            </a:r>
            <a:r>
              <a:rPr lang="en-US" altLang="ru-RU" sz="1000" smtClean="0"/>
              <a:t> 1998;4:561–570.</a:t>
            </a:r>
          </a:p>
          <a:p>
            <a:pPr>
              <a:lnSpc>
                <a:spcPct val="80000"/>
              </a:lnSpc>
              <a:spcBef>
                <a:spcPct val="0"/>
              </a:spcBef>
            </a:pPr>
            <a:r>
              <a:rPr lang="en-US" altLang="ru-RU" sz="1000" b="1" smtClean="0"/>
              <a:t>2</a:t>
            </a:r>
            <a:r>
              <a:rPr lang="en-US" altLang="ru-RU" sz="1000" smtClean="0"/>
              <a:t>. Clark HF et al. In: Plotkin SA, Orenstein WA, eds. </a:t>
            </a:r>
            <a:r>
              <a:rPr lang="en-US" altLang="ru-RU" sz="1000" i="1" smtClean="0"/>
              <a:t>Vaccines</a:t>
            </a:r>
            <a:r>
              <a:rPr lang="en-US" altLang="ru-RU" sz="1000" smtClean="0"/>
              <a:t>. 4th ed. Saunders; 2004:1327–1345.</a:t>
            </a:r>
          </a:p>
          <a:p>
            <a:pPr>
              <a:lnSpc>
                <a:spcPct val="80000"/>
              </a:lnSpc>
              <a:spcBef>
                <a:spcPct val="0"/>
              </a:spcBef>
            </a:pPr>
            <a:r>
              <a:rPr lang="en-US" altLang="ru-RU" sz="1000" b="1" smtClean="0"/>
              <a:t>3. </a:t>
            </a:r>
            <a:r>
              <a:rPr lang="en-US" altLang="ru-RU" sz="1000" smtClean="0"/>
              <a:t>Hoshino Y, Kapikian AZ. </a:t>
            </a:r>
            <a:r>
              <a:rPr lang="en-US" altLang="ru-RU" sz="1000" i="1" smtClean="0"/>
              <a:t>J Health Popul Nutr.</a:t>
            </a:r>
            <a:r>
              <a:rPr lang="en-US" altLang="ru-RU" sz="1000" smtClean="0"/>
              <a:t> 2000;18:5–14.</a:t>
            </a:r>
          </a:p>
          <a:p>
            <a:pPr>
              <a:lnSpc>
                <a:spcPct val="80000"/>
              </a:lnSpc>
              <a:spcBef>
                <a:spcPct val="0"/>
              </a:spcBef>
            </a:pPr>
            <a:r>
              <a:rPr lang="en-US" altLang="ru-RU" sz="1000" b="1" smtClean="0"/>
              <a:t>4.</a:t>
            </a:r>
            <a:r>
              <a:rPr lang="en-US" altLang="ru-RU" sz="1000" smtClean="0"/>
              <a:t> Arvin AM, Greenberg HB. </a:t>
            </a:r>
            <a:r>
              <a:rPr lang="en-US" altLang="ru-RU" sz="1000" i="1" smtClean="0"/>
              <a:t>Virology</a:t>
            </a:r>
            <a:r>
              <a:rPr lang="en-US" altLang="ru-RU" sz="1000" smtClean="0"/>
              <a:t>. 2006;344:240–249. </a:t>
            </a:r>
            <a:endParaRPr lang="en-US" altLang="ru-RU" sz="9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4" name="Rectangle 3"/>
          <p:cNvSpPr>
            <a:spLocks noGrp="1" noChangeArrowheads="1"/>
          </p:cNvSpPr>
          <p:nvPr>
            <p:ph type="body" idx="1"/>
          </p:nvPr>
        </p:nvSpPr>
        <p:spPr/>
        <p:txBody>
          <a:bodyPr lIns="96108" tIns="48051" rIns="96108" bIns="48051"/>
          <a:lstStyle/>
          <a:p>
            <a:pPr marL="53975" indent="1588" fontAlgn="auto">
              <a:spcBef>
                <a:spcPts val="0"/>
              </a:spcBef>
              <a:spcAft>
                <a:spcPts val="0"/>
              </a:spcAft>
              <a:defRPr/>
            </a:pPr>
            <a:r>
              <a:rPr lang="ru-RU" b="1" dirty="0" smtClean="0"/>
              <a:t>Серотип </a:t>
            </a:r>
            <a:r>
              <a:rPr lang="en-US" b="1" dirty="0" smtClean="0"/>
              <a:t>G2: </a:t>
            </a:r>
            <a:r>
              <a:rPr lang="ru-RU" b="1" dirty="0" err="1" smtClean="0"/>
              <a:t>генические</a:t>
            </a:r>
            <a:r>
              <a:rPr lang="ru-RU" b="1" dirty="0" smtClean="0"/>
              <a:t> отличия</a:t>
            </a:r>
          </a:p>
          <a:p>
            <a:pPr marL="53975" indent="1588" fontAlgn="auto">
              <a:spcBef>
                <a:spcPts val="0"/>
              </a:spcBef>
              <a:spcAft>
                <a:spcPts val="0"/>
              </a:spcAft>
              <a:defRPr/>
            </a:pPr>
            <a:r>
              <a:rPr lang="ru-RU" dirty="0" smtClean="0"/>
              <a:t>Как известно, 5 самых распространенных серотипов относятся к двум разнородным </a:t>
            </a:r>
            <a:r>
              <a:rPr lang="ru-RU" dirty="0" err="1" smtClean="0"/>
              <a:t>геногруппам</a:t>
            </a:r>
            <a:r>
              <a:rPr lang="ru-RU" dirty="0" smtClean="0"/>
              <a:t>:</a:t>
            </a:r>
            <a:r>
              <a:rPr lang="en-US" baseline="30000" dirty="0" smtClean="0"/>
              <a:t>1</a:t>
            </a:r>
            <a:r>
              <a:rPr lang="en-US" dirty="0" smtClean="0"/>
              <a:t>: </a:t>
            </a:r>
          </a:p>
          <a:p>
            <a:pPr marL="238125" lvl="1" indent="1588" fontAlgn="auto">
              <a:spcBef>
                <a:spcPts val="0"/>
              </a:spcBef>
              <a:spcAft>
                <a:spcPts val="0"/>
              </a:spcAft>
              <a:defRPr/>
            </a:pPr>
            <a:r>
              <a:rPr lang="en-US" dirty="0" smtClean="0"/>
              <a:t>- </a:t>
            </a:r>
            <a:r>
              <a:rPr lang="en-US" dirty="0" err="1" smtClean="0"/>
              <a:t>Wa</a:t>
            </a:r>
            <a:r>
              <a:rPr lang="en-US" dirty="0" smtClean="0"/>
              <a:t> </a:t>
            </a:r>
            <a:r>
              <a:rPr lang="ru-RU" dirty="0" err="1" smtClean="0"/>
              <a:t>геногруппа</a:t>
            </a:r>
            <a:r>
              <a:rPr lang="en-US" dirty="0" smtClean="0"/>
              <a:t>: G1P[8], G3P[8], G4P[8], G9P[8]</a:t>
            </a:r>
          </a:p>
          <a:p>
            <a:pPr marL="238125" lvl="1" indent="1588" fontAlgn="auto">
              <a:spcBef>
                <a:spcPts val="0"/>
              </a:spcBef>
              <a:spcAft>
                <a:spcPts val="0"/>
              </a:spcAft>
              <a:defRPr/>
            </a:pPr>
            <a:r>
              <a:rPr lang="en-US" dirty="0" smtClean="0"/>
              <a:t>- DS-1 </a:t>
            </a:r>
            <a:r>
              <a:rPr lang="ru-RU" dirty="0" err="1" smtClean="0"/>
              <a:t>геногруппа</a:t>
            </a:r>
            <a:r>
              <a:rPr lang="en-US" dirty="0" smtClean="0"/>
              <a:t>: G2P[4]</a:t>
            </a:r>
            <a:endParaRPr lang="en-US" baseline="30000" dirty="0" smtClean="0"/>
          </a:p>
          <a:p>
            <a:pPr fontAlgn="auto">
              <a:spcBef>
                <a:spcPct val="0"/>
              </a:spcBef>
              <a:spcAft>
                <a:spcPts val="0"/>
              </a:spcAft>
              <a:defRPr/>
            </a:pPr>
            <a:r>
              <a:rPr lang="ru-RU" dirty="0" smtClean="0">
                <a:latin typeface="Arial Narrow" pitchFamily="34" charset="0"/>
              </a:rPr>
              <a:t>К поверхностным белкам </a:t>
            </a:r>
            <a:r>
              <a:rPr lang="en-US" dirty="0" smtClean="0">
                <a:latin typeface="Arial Narrow" pitchFamily="34" charset="0"/>
              </a:rPr>
              <a:t>G </a:t>
            </a:r>
            <a:r>
              <a:rPr lang="ru-RU" dirty="0" smtClean="0">
                <a:latin typeface="Arial Narrow" pitchFamily="34" charset="0"/>
              </a:rPr>
              <a:t>и </a:t>
            </a:r>
            <a:r>
              <a:rPr lang="en-US" dirty="0" smtClean="0">
                <a:latin typeface="Arial Narrow" pitchFamily="34" charset="0"/>
              </a:rPr>
              <a:t>P</a:t>
            </a:r>
            <a:r>
              <a:rPr lang="ru-RU" dirty="0" smtClean="0">
                <a:latin typeface="Arial Narrow" pitchFamily="34" charset="0"/>
              </a:rPr>
              <a:t> образуются нейтрализующие антитела, что и определяет </a:t>
            </a:r>
            <a:r>
              <a:rPr lang="en-US" dirty="0" smtClean="0">
                <a:latin typeface="Arial Narrow" pitchFamily="34" charset="0"/>
              </a:rPr>
              <a:t>G – P</a:t>
            </a:r>
            <a:r>
              <a:rPr lang="ru-RU" dirty="0" smtClean="0">
                <a:latin typeface="Arial Narrow" pitchFamily="34" charset="0"/>
              </a:rPr>
              <a:t> специфичные серотипы.</a:t>
            </a:r>
          </a:p>
          <a:p>
            <a:pPr fontAlgn="auto">
              <a:spcBef>
                <a:spcPct val="0"/>
              </a:spcBef>
              <a:spcAft>
                <a:spcPts val="0"/>
              </a:spcAft>
              <a:defRPr/>
            </a:pPr>
            <a:r>
              <a:rPr lang="ru-RU" dirty="0" smtClean="0">
                <a:latin typeface="Arial Narrow" pitchFamily="34" charset="0"/>
              </a:rPr>
              <a:t>Четыре из  пяти наиболее распространенных </a:t>
            </a:r>
            <a:r>
              <a:rPr lang="en-US" dirty="0" smtClean="0">
                <a:latin typeface="Arial Narrow" pitchFamily="34" charset="0"/>
              </a:rPr>
              <a:t>G </a:t>
            </a:r>
            <a:r>
              <a:rPr lang="ru-RU" dirty="0" smtClean="0">
                <a:latin typeface="Arial Narrow" pitchFamily="34" charset="0"/>
              </a:rPr>
              <a:t> серотипов </a:t>
            </a:r>
            <a:r>
              <a:rPr lang="en-US" dirty="0" smtClean="0">
                <a:latin typeface="Arial Narrow" pitchFamily="34" charset="0"/>
              </a:rPr>
              <a:t>G1, G3,  G4, G9 </a:t>
            </a:r>
            <a:r>
              <a:rPr lang="ru-RU" dirty="0" smtClean="0">
                <a:latin typeface="Arial Narrow" pitchFamily="34" charset="0"/>
              </a:rPr>
              <a:t>в большинстве случаев ассоциированы с серотипом </a:t>
            </a:r>
            <a:r>
              <a:rPr lang="en-US" dirty="0" smtClean="0">
                <a:latin typeface="Arial Narrow" pitchFamily="34" charset="0"/>
              </a:rPr>
              <a:t>P[8]</a:t>
            </a:r>
            <a:r>
              <a:rPr lang="ru-RU" dirty="0" smtClean="0">
                <a:latin typeface="Arial Narrow" pitchFamily="34" charset="0"/>
              </a:rPr>
              <a:t>, в то время как </a:t>
            </a:r>
            <a:r>
              <a:rPr lang="en-US" dirty="0" smtClean="0">
                <a:latin typeface="Arial Narrow" pitchFamily="34" charset="0"/>
              </a:rPr>
              <a:t>G2 </a:t>
            </a:r>
            <a:r>
              <a:rPr lang="ru-RU" dirty="0" smtClean="0">
                <a:latin typeface="Arial Narrow" pitchFamily="34" charset="0"/>
              </a:rPr>
              <a:t>ассоциирован с серотипом </a:t>
            </a:r>
            <a:r>
              <a:rPr lang="en-US" dirty="0" smtClean="0">
                <a:latin typeface="Arial Narrow" pitchFamily="34" charset="0"/>
              </a:rPr>
              <a:t> P[4]</a:t>
            </a:r>
            <a:r>
              <a:rPr lang="ru-RU" dirty="0" smtClean="0">
                <a:latin typeface="Arial Narrow" pitchFamily="34" charset="0"/>
              </a:rPr>
              <a:t>.</a:t>
            </a:r>
          </a:p>
          <a:p>
            <a:pPr fontAlgn="auto">
              <a:spcBef>
                <a:spcPct val="0"/>
              </a:spcBef>
              <a:spcAft>
                <a:spcPts val="0"/>
              </a:spcAft>
              <a:defRPr/>
            </a:pPr>
            <a:r>
              <a:rPr lang="en-US" dirty="0" smtClean="0">
                <a:latin typeface="Arial Narrow" pitchFamily="34" charset="0"/>
              </a:rPr>
              <a:t>G2 </a:t>
            </a:r>
            <a:r>
              <a:rPr lang="ru-RU" dirty="0" smtClean="0">
                <a:latin typeface="Arial Narrow" pitchFamily="34" charset="0"/>
              </a:rPr>
              <a:t>имеет мало сходства с другими серотипами. </a:t>
            </a:r>
            <a:r>
              <a:rPr lang="en-US" dirty="0" smtClean="0"/>
              <a:t>G2</a:t>
            </a:r>
            <a:r>
              <a:rPr lang="ru-RU" dirty="0" smtClean="0"/>
              <a:t>-штаммы, как правило, не имеют общих с другими распространенными </a:t>
            </a:r>
            <a:r>
              <a:rPr lang="en-US" dirty="0" smtClean="0"/>
              <a:t>G-</a:t>
            </a:r>
            <a:r>
              <a:rPr lang="ru-RU" dirty="0" smtClean="0"/>
              <a:t>серотипами  поверхностных </a:t>
            </a:r>
            <a:r>
              <a:rPr lang="en-US" dirty="0" smtClean="0"/>
              <a:t>G</a:t>
            </a:r>
            <a:r>
              <a:rPr lang="ru-RU" dirty="0" smtClean="0"/>
              <a:t>-</a:t>
            </a:r>
            <a:r>
              <a:rPr lang="en-US" dirty="0" smtClean="0"/>
              <a:t> </a:t>
            </a:r>
            <a:r>
              <a:rPr lang="ru-RU" dirty="0" smtClean="0"/>
              <a:t>или</a:t>
            </a:r>
            <a:r>
              <a:rPr lang="en-US" dirty="0" smtClean="0"/>
              <a:t> P</a:t>
            </a:r>
            <a:r>
              <a:rPr lang="ru-RU" dirty="0" smtClean="0"/>
              <a:t>-белков</a:t>
            </a:r>
            <a:endParaRPr lang="ru-RU" b="1" dirty="0" smtClean="0"/>
          </a:p>
          <a:p>
            <a:pPr marL="53975" indent="1588" fontAlgn="auto">
              <a:spcBef>
                <a:spcPts val="0"/>
              </a:spcBef>
              <a:spcAft>
                <a:spcPts val="0"/>
              </a:spcAft>
              <a:defRPr/>
            </a:pPr>
            <a:endParaRPr lang="en-US" dirty="0" smtClean="0"/>
          </a:p>
          <a:p>
            <a:pPr marL="53975" indent="1588" fontAlgn="auto">
              <a:spcBef>
                <a:spcPts val="0"/>
              </a:spcBef>
              <a:spcAft>
                <a:spcPts val="0"/>
              </a:spcAft>
              <a:defRPr/>
            </a:pPr>
            <a:r>
              <a:rPr lang="en-US" sz="1000" b="1" dirty="0" smtClean="0"/>
              <a:t>1.</a:t>
            </a:r>
            <a:r>
              <a:rPr lang="en-US" sz="1000" dirty="0" smtClean="0"/>
              <a:t> </a:t>
            </a:r>
            <a:r>
              <a:rPr lang="en-US" sz="1000" dirty="0" err="1" smtClean="0"/>
              <a:t>Gentsch</a:t>
            </a:r>
            <a:r>
              <a:rPr lang="en-US" sz="1000" dirty="0" smtClean="0"/>
              <a:t> JR et al. </a:t>
            </a:r>
            <a:r>
              <a:rPr lang="en-US" sz="1000" i="1" dirty="0" smtClean="0"/>
              <a:t>J Infect Dis.</a:t>
            </a:r>
            <a:r>
              <a:rPr lang="en-US" sz="1000" dirty="0" smtClean="0"/>
              <a:t> 2005:192(</a:t>
            </a:r>
            <a:r>
              <a:rPr lang="en-US" sz="1000" dirty="0" err="1" smtClean="0"/>
              <a:t>Suppl</a:t>
            </a:r>
            <a:r>
              <a:rPr lang="en-US" sz="1000" dirty="0" smtClean="0"/>
              <a:t> 1):S146–S159.</a:t>
            </a:r>
          </a:p>
          <a:p>
            <a:pPr marL="53975" indent="1588" fontAlgn="auto">
              <a:spcBef>
                <a:spcPts val="0"/>
              </a:spcBef>
              <a:spcAft>
                <a:spcPts val="0"/>
              </a:spcAft>
              <a:defRPr/>
            </a:pPr>
            <a:r>
              <a:rPr lang="en-US" sz="1000" b="1" dirty="0" smtClean="0"/>
              <a:t>2.</a:t>
            </a:r>
            <a:r>
              <a:rPr lang="en-US" sz="1000" dirty="0" smtClean="0"/>
              <a:t> Franco MA et al. </a:t>
            </a:r>
            <a:r>
              <a:rPr lang="en-US" sz="1000" i="1" dirty="0" smtClean="0"/>
              <a:t>Vaccine</a:t>
            </a:r>
            <a:r>
              <a:rPr lang="en-US" sz="1000" dirty="0" smtClean="0"/>
              <a:t>. 2006;24:2718–2731.</a:t>
            </a:r>
          </a:p>
          <a:p>
            <a:pPr marL="53975" indent="1588" fontAlgn="auto">
              <a:spcBef>
                <a:spcPts val="0"/>
              </a:spcBef>
              <a:spcAft>
                <a:spcPts val="0"/>
              </a:spcAft>
              <a:defRPr/>
            </a:pPr>
            <a:endParaRPr lang="en-US" sz="11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p:cNvSpPr>
            <a:spLocks noGrp="1" noRot="1" noChangeAspect="1" noChangeArrowheads="1" noTextEdit="1"/>
          </p:cNvSpPr>
          <p:nvPr>
            <p:ph type="sldImg"/>
          </p:nvPr>
        </p:nvSpPr>
        <p:spPr bwMode="auto">
          <a:noFill/>
          <a:ln>
            <a:solidFill>
              <a:srgbClr val="000000"/>
            </a:solidFill>
            <a:miter lim="800000"/>
            <a:headEnd/>
            <a:tailEnd/>
          </a:ln>
        </p:spPr>
      </p:sp>
      <p:sp>
        <p:nvSpPr>
          <p:cNvPr id="44034" name="Rectangle 7"/>
          <p:cNvSpPr>
            <a:spLocks noGrp="1" noChangeArrowheads="1"/>
          </p:cNvSpPr>
          <p:nvPr>
            <p:ph type="body" idx="1"/>
          </p:nvPr>
        </p:nvSpPr>
        <p:spPr bwMode="auto">
          <a:xfrm>
            <a:off x="685800" y="4340225"/>
            <a:ext cx="5838825" cy="4722813"/>
          </a:xfrm>
          <a:noFill/>
        </p:spPr>
        <p:txBody>
          <a:bodyPr wrap="square" numCol="1" anchor="t" anchorCtr="0" compatLnSpc="1">
            <a:prstTxWarp prst="textNoShape">
              <a:avLst/>
            </a:prstTxWarp>
          </a:bodyPr>
          <a:lstStyle/>
          <a:p>
            <a:pPr>
              <a:spcBef>
                <a:spcPct val="20000"/>
              </a:spcBef>
            </a:pPr>
            <a:r>
              <a:rPr lang="ru-RU" altLang="ru-RU" b="1" smtClean="0"/>
              <a:t>Разнообразие циркулирующих серотипов</a:t>
            </a:r>
            <a:endParaRPr lang="en-US" altLang="ru-RU" b="1" smtClean="0"/>
          </a:p>
          <a:p>
            <a:pPr>
              <a:spcBef>
                <a:spcPct val="20000"/>
              </a:spcBef>
            </a:pPr>
            <a:r>
              <a:rPr lang="ru-RU" altLang="ru-RU" smtClean="0"/>
              <a:t>В более чем 21 тысячи образцов от детей с ОКИ из 35 стран было обнаружено более 50 реассортантов </a:t>
            </a:r>
            <a:r>
              <a:rPr lang="en-US" altLang="ru-RU" smtClean="0"/>
              <a:t>G </a:t>
            </a:r>
            <a:r>
              <a:rPr lang="ru-RU" altLang="ru-RU" smtClean="0"/>
              <a:t>и </a:t>
            </a:r>
            <a:r>
              <a:rPr lang="en-US" altLang="ru-RU" smtClean="0"/>
              <a:t>P </a:t>
            </a:r>
            <a:r>
              <a:rPr lang="ru-RU" altLang="ru-RU" smtClean="0"/>
              <a:t>серотипов.</a:t>
            </a:r>
          </a:p>
          <a:p>
            <a:pPr>
              <a:spcBef>
                <a:spcPct val="20000"/>
              </a:spcBef>
            </a:pPr>
            <a:r>
              <a:rPr lang="ru-RU" altLang="ru-RU" smtClean="0"/>
              <a:t>Современные молекулярные метода (ПЦР , секвенирование) улучшило наше понимание разнообразия ротавирусов и качество надзорные исследований. </a:t>
            </a:r>
          </a:p>
          <a:p>
            <a:pPr>
              <a:spcBef>
                <a:spcPct val="20000"/>
              </a:spcBef>
            </a:pPr>
            <a:r>
              <a:rPr lang="ru-RU" altLang="ru-RU" smtClean="0"/>
              <a:t>Некоторые эпидемиологически важные штаммы образовались в результате реассортации между ротавирусами человека и животнных.</a:t>
            </a:r>
          </a:p>
          <a:p>
            <a:pPr>
              <a:spcBef>
                <a:spcPct val="20000"/>
              </a:spcBef>
            </a:pPr>
            <a:r>
              <a:rPr lang="ru-RU" altLang="ru-RU" smtClean="0"/>
              <a:t>В одном и тоже регионе в разные года могут доминировать различные серотипы. В один и тот же сезон, но в разных регионах также доминируют различные серотипы</a:t>
            </a:r>
          </a:p>
          <a:p>
            <a:pPr>
              <a:spcBef>
                <a:spcPct val="20000"/>
              </a:spcBef>
            </a:pPr>
            <a:endParaRPr lang="ru-RU" altLang="ru-RU" sz="1000" b="1" smtClean="0"/>
          </a:p>
          <a:p>
            <a:pPr>
              <a:spcBef>
                <a:spcPct val="20000"/>
              </a:spcBef>
            </a:pPr>
            <a:r>
              <a:rPr lang="en-US" altLang="ru-RU" sz="1000" b="1" smtClean="0"/>
              <a:t>1. </a:t>
            </a:r>
            <a:r>
              <a:rPr lang="en-US" altLang="ru-RU" sz="1000" smtClean="0"/>
              <a:t>Santos N et al. </a:t>
            </a:r>
            <a:r>
              <a:rPr lang="en-US" altLang="ru-RU" sz="1000" i="1" smtClean="0"/>
              <a:t>Rev Med Virol</a:t>
            </a:r>
            <a:r>
              <a:rPr lang="en-US" altLang="ru-RU" sz="1000" smtClean="0"/>
              <a:t>. 2005;15:29–56.  </a:t>
            </a:r>
            <a:r>
              <a:rPr lang="en-US" altLang="ru-RU" sz="1000" b="1" smtClean="0"/>
              <a:t>2. </a:t>
            </a:r>
            <a:r>
              <a:rPr lang="en-US" altLang="ru-RU" sz="1000" smtClean="0"/>
              <a:t>Gentsch JR et al. </a:t>
            </a:r>
            <a:r>
              <a:rPr lang="en-US" altLang="ru-RU" sz="1000" i="1" smtClean="0"/>
              <a:t>J Infect Dis</a:t>
            </a:r>
            <a:r>
              <a:rPr lang="en-US" altLang="ru-RU" sz="1000" smtClean="0"/>
              <a:t>. 2005;192:S146–S159. </a:t>
            </a:r>
            <a:r>
              <a:rPr lang="en-US" altLang="ru-RU" sz="1000" b="1" smtClean="0">
                <a:cs typeface="Arial" charset="0"/>
              </a:rPr>
              <a:t>3. </a:t>
            </a:r>
            <a:r>
              <a:rPr lang="en-US" altLang="ru-RU" sz="1000" smtClean="0">
                <a:cs typeface="Arial" charset="0"/>
              </a:rPr>
              <a:t>De Leener K et al. </a:t>
            </a:r>
            <a:r>
              <a:rPr lang="en-US" altLang="ru-RU" sz="1000" i="1" smtClean="0">
                <a:cs typeface="Arial" charset="0"/>
              </a:rPr>
              <a:t>Virology. </a:t>
            </a:r>
            <a:r>
              <a:rPr lang="en-US" altLang="ru-RU" sz="1000" smtClean="0">
                <a:cs typeface="Arial" charset="0"/>
              </a:rPr>
              <a:t>2004;325:11–17. </a:t>
            </a:r>
            <a:r>
              <a:rPr lang="en-US" altLang="ru-RU" sz="1000" b="1" smtClean="0">
                <a:cs typeface="Arial" charset="0"/>
              </a:rPr>
              <a:t>4.</a:t>
            </a:r>
            <a:r>
              <a:rPr lang="en-US" altLang="ru-RU" sz="1000" smtClean="0">
                <a:cs typeface="Arial" charset="0"/>
              </a:rPr>
              <a:t> Hong S-K et al. </a:t>
            </a:r>
            <a:r>
              <a:rPr lang="en-US" altLang="ru-RU" sz="1000" i="1" smtClean="0">
                <a:cs typeface="Arial" charset="0"/>
              </a:rPr>
              <a:t>J Clin Microbiol. </a:t>
            </a:r>
            <a:r>
              <a:rPr lang="en-US" altLang="ru-RU" sz="1000" smtClean="0">
                <a:cs typeface="Arial" charset="0"/>
              </a:rPr>
              <a:t>2007;45:3759–3761.  </a:t>
            </a:r>
            <a:r>
              <a:rPr lang="en-US" altLang="ru-RU" sz="1000" b="1" smtClean="0">
                <a:cs typeface="Arial" charset="0"/>
              </a:rPr>
              <a:t>5.</a:t>
            </a:r>
            <a:r>
              <a:rPr lang="en-US" altLang="ru-RU" sz="1000" smtClean="0">
                <a:cs typeface="Arial" charset="0"/>
              </a:rPr>
              <a:t> Rahman M et al. </a:t>
            </a:r>
            <a:r>
              <a:rPr lang="en-US" altLang="ru-RU" sz="1000" i="1" smtClean="0">
                <a:cs typeface="Arial" charset="0"/>
              </a:rPr>
              <a:t>J Clin Microbiol.</a:t>
            </a:r>
            <a:r>
              <a:rPr lang="en-US" altLang="ru-RU" sz="1000" smtClean="0">
                <a:cs typeface="Arial" charset="0"/>
              </a:rPr>
              <a:t> 2005;43:3208–3212.  </a:t>
            </a:r>
            <a:r>
              <a:rPr lang="en-US" altLang="ru-RU" sz="1000" b="1" smtClean="0">
                <a:cs typeface="Arial" charset="0"/>
              </a:rPr>
              <a:t>6.</a:t>
            </a:r>
            <a:r>
              <a:rPr lang="en-US" altLang="ru-RU" sz="1000" smtClean="0">
                <a:cs typeface="Arial" charset="0"/>
              </a:rPr>
              <a:t> Rahman M et al. </a:t>
            </a:r>
            <a:r>
              <a:rPr lang="en-US" altLang="ru-RU" sz="1000" i="1" smtClean="0">
                <a:cs typeface="Arial" charset="0"/>
              </a:rPr>
              <a:t>J Virol.</a:t>
            </a:r>
            <a:r>
              <a:rPr lang="en-US" altLang="ru-RU" sz="1000" smtClean="0">
                <a:cs typeface="Arial" charset="0"/>
              </a:rPr>
              <a:t> 2007;81:2382–2390. </a:t>
            </a:r>
            <a:r>
              <a:rPr lang="en-US" altLang="ru-RU" sz="1000" b="1" smtClean="0">
                <a:cs typeface="Arial" charset="0"/>
              </a:rPr>
              <a:t>7. </a:t>
            </a:r>
            <a:r>
              <a:rPr lang="en-US" altLang="ru-RU" sz="1000" smtClean="0">
                <a:cs typeface="Arial" charset="0"/>
              </a:rPr>
              <a:t>Velázquez FR et al. </a:t>
            </a:r>
            <a:r>
              <a:rPr lang="en-US" altLang="ru-RU" sz="1000" i="1" smtClean="0">
                <a:cs typeface="Arial" charset="0"/>
              </a:rPr>
              <a:t>N Engl J Med</a:t>
            </a:r>
            <a:r>
              <a:rPr lang="en-US" altLang="ru-RU" sz="1000" smtClean="0">
                <a:cs typeface="Arial" charset="0"/>
              </a:rPr>
              <a:t>. 1996;355:1022–1028. </a:t>
            </a:r>
            <a:endParaRPr lang="en-US" altLang="ru-RU" sz="600" b="1"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xfrm>
            <a:off x="696913" y="4338638"/>
            <a:ext cx="6038850" cy="4740275"/>
          </a:xfrm>
          <a:noFill/>
        </p:spPr>
        <p:txBody>
          <a:bodyPr wrap="square" numCol="1" anchor="t" anchorCtr="0" compatLnSpc="1">
            <a:prstTxWarp prst="textNoShape">
              <a:avLst/>
            </a:prstTxWarp>
          </a:bodyPr>
          <a:lstStyle/>
          <a:p>
            <a:pPr>
              <a:spcBef>
                <a:spcPct val="0"/>
              </a:spcBef>
            </a:pPr>
            <a:endParaRPr lang="en-US" altLang="ru-RU" sz="1000" smtClean="0"/>
          </a:p>
        </p:txBody>
      </p:sp>
      <p:sp>
        <p:nvSpPr>
          <p:cNvPr id="50179" name="Rectangle 7"/>
          <p:cNvSpPr>
            <a:spLocks noChangeArrowheads="1"/>
          </p:cNvSpPr>
          <p:nvPr/>
        </p:nvSpPr>
        <p:spPr bwMode="auto">
          <a:xfrm>
            <a:off x="706438" y="4291013"/>
            <a:ext cx="6008687" cy="3636962"/>
          </a:xfrm>
          <a:prstGeom prst="rect">
            <a:avLst/>
          </a:prstGeom>
          <a:noFill/>
          <a:ln w="4670" algn="in">
            <a:solidFill>
              <a:srgbClr val="FF33CC"/>
            </a:solidFill>
            <a:round/>
            <a:headEnd/>
            <a:tailEnd/>
          </a:ln>
        </p:spPr>
        <p:txBody>
          <a:bodyPr rot="10800000" wrap="none" lIns="0" tIns="0" rIns="0" bIns="0" anchor="ctr"/>
          <a:lstStyle/>
          <a:p>
            <a:endParaRPr lang="ru-RU" altLang="ru-RU" sz="1600">
              <a:solidFill>
                <a:srgbClr val="000000"/>
              </a:solidFill>
              <a:latin typeface="Calibri" pitchFamily="34" charset="0"/>
              <a:cs typeface="Arial" charset="0"/>
            </a:endParaRPr>
          </a:p>
        </p:txBody>
      </p:sp>
      <p:sp>
        <p:nvSpPr>
          <p:cNvPr id="50180" name="TextBox 8"/>
          <p:cNvSpPr txBox="1">
            <a:spLocks noChangeArrowheads="1"/>
          </p:cNvSpPr>
          <p:nvPr/>
        </p:nvSpPr>
        <p:spPr bwMode="auto">
          <a:xfrm>
            <a:off x="3517900" y="8275638"/>
            <a:ext cx="3340100" cy="339725"/>
          </a:xfrm>
          <a:prstGeom prst="rect">
            <a:avLst/>
          </a:prstGeom>
          <a:noFill/>
          <a:ln w="9525">
            <a:noFill/>
            <a:miter lim="800000"/>
            <a:headEnd/>
            <a:tailEnd/>
          </a:ln>
        </p:spPr>
        <p:txBody>
          <a:bodyPr lIns="91427" tIns="45714" rIns="91427" bIns="45714">
            <a:spAutoFit/>
          </a:bodyPr>
          <a:lstStyle/>
          <a:p>
            <a:r>
              <a:rPr lang="en-US" altLang="ru-RU" sz="1600" b="1">
                <a:solidFill>
                  <a:srgbClr val="FF33CC"/>
                </a:solidFill>
                <a:latin typeface="Calibri" pitchFamily="34" charset="0"/>
                <a:cs typeface="Arial" charset="0"/>
              </a:rPr>
              <a:t>Replace with local label, if available.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3E24200-C55A-4511-8EA9-517BBC5414C4}" type="datetimeFigureOut">
              <a:rPr lang="ru-RU" smtClean="0"/>
              <a:t>05.12.2015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251DF7-7734-42C5-B5D4-26F167D8DCC9}" type="slidenum">
              <a:rPr lang="ru-RU" smtClean="0"/>
              <a:t>‹#›</a:t>
            </a:fld>
            <a:endParaRPr lang="ru-RU"/>
          </a:p>
        </p:txBody>
      </p:sp>
    </p:spTree>
    <p:extLst>
      <p:ext uri="{BB962C8B-B14F-4D97-AF65-F5344CB8AC3E}">
        <p14:creationId xmlns:p14="http://schemas.microsoft.com/office/powerpoint/2010/main" val="525095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3E24200-C55A-4511-8EA9-517BBC5414C4}" type="datetimeFigureOut">
              <a:rPr lang="ru-RU" smtClean="0"/>
              <a:t>05.12.2015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251DF7-7734-42C5-B5D4-26F167D8DCC9}" type="slidenum">
              <a:rPr lang="ru-RU" smtClean="0"/>
              <a:t>‹#›</a:t>
            </a:fld>
            <a:endParaRPr lang="ru-RU"/>
          </a:p>
        </p:txBody>
      </p:sp>
    </p:spTree>
    <p:extLst>
      <p:ext uri="{BB962C8B-B14F-4D97-AF65-F5344CB8AC3E}">
        <p14:creationId xmlns:p14="http://schemas.microsoft.com/office/powerpoint/2010/main" val="968839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3E24200-C55A-4511-8EA9-517BBC5414C4}" type="datetimeFigureOut">
              <a:rPr lang="ru-RU" smtClean="0"/>
              <a:t>05.12.2015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251DF7-7734-42C5-B5D4-26F167D8DCC9}" type="slidenum">
              <a:rPr lang="ru-RU" smtClean="0"/>
              <a:t>‹#›</a:t>
            </a:fld>
            <a:endParaRPr lang="ru-RU"/>
          </a:p>
        </p:txBody>
      </p:sp>
    </p:spTree>
    <p:extLst>
      <p:ext uri="{BB962C8B-B14F-4D97-AF65-F5344CB8AC3E}">
        <p14:creationId xmlns:p14="http://schemas.microsoft.com/office/powerpoint/2010/main" val="2393028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endParaRPr lang="ru-RU"/>
          </a:p>
        </p:txBody>
      </p:sp>
      <p:sp>
        <p:nvSpPr>
          <p:cNvPr id="4" name="Дата 3"/>
          <p:cNvSpPr>
            <a:spLocks noGrp="1"/>
          </p:cNvSpPr>
          <p:nvPr>
            <p:ph type="dt" sz="half" idx="10"/>
          </p:nvPr>
        </p:nvSpPr>
        <p:spPr>
          <a:xfrm>
            <a:off x="457200" y="6356350"/>
            <a:ext cx="2133600" cy="365125"/>
          </a:xfrm>
        </p:spPr>
        <p:txBody>
          <a:bodyPr/>
          <a:lstStyle>
            <a:lvl1pPr>
              <a:defRPr/>
            </a:lvl1pPr>
          </a:lstStyle>
          <a:p>
            <a:pPr>
              <a:defRPr/>
            </a:pPr>
            <a:fld id="{733AF7F6-D3EC-417F-9C2E-996771E59202}" type="datetimeFigureOut">
              <a:rPr lang="ru-RU"/>
              <a:pPr>
                <a:defRPr/>
              </a:pPr>
              <a:t>05.12.2015</a:t>
            </a:fld>
            <a:endParaRPr lang="ru-RU"/>
          </a:p>
        </p:txBody>
      </p:sp>
      <p:sp>
        <p:nvSpPr>
          <p:cNvPr id="5" name="Нижний колонтитул 4"/>
          <p:cNvSpPr>
            <a:spLocks noGrp="1"/>
          </p:cNvSpPr>
          <p:nvPr>
            <p:ph type="ftr" sz="quarter" idx="11"/>
          </p:nvPr>
        </p:nvSpPr>
        <p:spPr>
          <a:xfrm>
            <a:off x="3124200" y="6356350"/>
            <a:ext cx="2895600" cy="365125"/>
          </a:xfr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p:spPr>
        <p:txBody>
          <a:bodyPr/>
          <a:lstStyle>
            <a:lvl1pPr>
              <a:defRPr/>
            </a:lvl1pPr>
          </a:lstStyle>
          <a:p>
            <a:pPr>
              <a:defRPr/>
            </a:pPr>
            <a:fld id="{DF1D1220-335D-48AB-BA6D-FC7E2C5DB320}" type="slidenum">
              <a:rPr lang="ru-RU"/>
              <a:pPr>
                <a:defRPr/>
              </a:pPr>
              <a:t>‹#›</a:t>
            </a:fld>
            <a:endParaRPr lang="ru-RU"/>
          </a:p>
        </p:txBody>
      </p:sp>
    </p:spTree>
    <p:extLst>
      <p:ext uri="{BB962C8B-B14F-4D97-AF65-F5344CB8AC3E}">
        <p14:creationId xmlns:p14="http://schemas.microsoft.com/office/powerpoint/2010/main" val="1327104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pPr>
              <a:defRPr/>
            </a:pPr>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pPr>
              <a:defRPr/>
            </a:pPr>
            <a:fld id="{2966F2D7-4D71-47CE-AF59-F8212369E079}" type="slidenum">
              <a:rPr lang="ru-RU"/>
              <a:pPr>
                <a:defRPr/>
              </a:pPr>
              <a:t>‹#›</a:t>
            </a:fld>
            <a:endParaRPr lang="ru-RU"/>
          </a:p>
        </p:txBody>
      </p:sp>
    </p:spTree>
    <p:extLst>
      <p:ext uri="{BB962C8B-B14F-4D97-AF65-F5344CB8AC3E}">
        <p14:creationId xmlns:p14="http://schemas.microsoft.com/office/powerpoint/2010/main" val="4197512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1244600"/>
            <a:ext cx="8255000" cy="264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1"/>
          </p:nvPr>
        </p:nvSpPr>
        <p:spPr>
          <a:xfrm>
            <a:off x="469900" y="4000500"/>
            <a:ext cx="8242300" cy="256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2636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3E24200-C55A-4511-8EA9-517BBC5414C4}" type="datetimeFigureOut">
              <a:rPr lang="ru-RU" smtClean="0"/>
              <a:t>05.12.2015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251DF7-7734-42C5-B5D4-26F167D8DCC9}" type="slidenum">
              <a:rPr lang="ru-RU" smtClean="0"/>
              <a:t>‹#›</a:t>
            </a:fld>
            <a:endParaRPr lang="ru-RU"/>
          </a:p>
        </p:txBody>
      </p:sp>
    </p:spTree>
    <p:extLst>
      <p:ext uri="{BB962C8B-B14F-4D97-AF65-F5344CB8AC3E}">
        <p14:creationId xmlns:p14="http://schemas.microsoft.com/office/powerpoint/2010/main" val="2935733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3E24200-C55A-4511-8EA9-517BBC5414C4}" type="datetimeFigureOut">
              <a:rPr lang="ru-RU" smtClean="0"/>
              <a:t>05.12.2015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251DF7-7734-42C5-B5D4-26F167D8DCC9}" type="slidenum">
              <a:rPr lang="ru-RU" smtClean="0"/>
              <a:t>‹#›</a:t>
            </a:fld>
            <a:endParaRPr lang="ru-RU"/>
          </a:p>
        </p:txBody>
      </p:sp>
    </p:spTree>
    <p:extLst>
      <p:ext uri="{BB962C8B-B14F-4D97-AF65-F5344CB8AC3E}">
        <p14:creationId xmlns:p14="http://schemas.microsoft.com/office/powerpoint/2010/main" val="1820506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3E24200-C55A-4511-8EA9-517BBC5414C4}" type="datetimeFigureOut">
              <a:rPr lang="ru-RU" smtClean="0"/>
              <a:t>05.12.2015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251DF7-7734-42C5-B5D4-26F167D8DCC9}" type="slidenum">
              <a:rPr lang="ru-RU" smtClean="0"/>
              <a:t>‹#›</a:t>
            </a:fld>
            <a:endParaRPr lang="ru-RU"/>
          </a:p>
        </p:txBody>
      </p:sp>
    </p:spTree>
    <p:extLst>
      <p:ext uri="{BB962C8B-B14F-4D97-AF65-F5344CB8AC3E}">
        <p14:creationId xmlns:p14="http://schemas.microsoft.com/office/powerpoint/2010/main" val="3030847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3E24200-C55A-4511-8EA9-517BBC5414C4}" type="datetimeFigureOut">
              <a:rPr lang="ru-RU" smtClean="0"/>
              <a:t>05.12.2015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2251DF7-7734-42C5-B5D4-26F167D8DCC9}" type="slidenum">
              <a:rPr lang="ru-RU" smtClean="0"/>
              <a:t>‹#›</a:t>
            </a:fld>
            <a:endParaRPr lang="ru-RU"/>
          </a:p>
        </p:txBody>
      </p:sp>
    </p:spTree>
    <p:extLst>
      <p:ext uri="{BB962C8B-B14F-4D97-AF65-F5344CB8AC3E}">
        <p14:creationId xmlns:p14="http://schemas.microsoft.com/office/powerpoint/2010/main" val="1810082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3E24200-C55A-4511-8EA9-517BBC5414C4}" type="datetimeFigureOut">
              <a:rPr lang="ru-RU" smtClean="0"/>
              <a:t>05.12.2015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2251DF7-7734-42C5-B5D4-26F167D8DCC9}" type="slidenum">
              <a:rPr lang="ru-RU" smtClean="0"/>
              <a:t>‹#›</a:t>
            </a:fld>
            <a:endParaRPr lang="ru-RU"/>
          </a:p>
        </p:txBody>
      </p:sp>
    </p:spTree>
    <p:extLst>
      <p:ext uri="{BB962C8B-B14F-4D97-AF65-F5344CB8AC3E}">
        <p14:creationId xmlns:p14="http://schemas.microsoft.com/office/powerpoint/2010/main" val="414519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3E24200-C55A-4511-8EA9-517BBC5414C4}" type="datetimeFigureOut">
              <a:rPr lang="ru-RU" smtClean="0"/>
              <a:t>05.12.2015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2251DF7-7734-42C5-B5D4-26F167D8DCC9}" type="slidenum">
              <a:rPr lang="ru-RU" smtClean="0"/>
              <a:t>‹#›</a:t>
            </a:fld>
            <a:endParaRPr lang="ru-RU"/>
          </a:p>
        </p:txBody>
      </p:sp>
    </p:spTree>
    <p:extLst>
      <p:ext uri="{BB962C8B-B14F-4D97-AF65-F5344CB8AC3E}">
        <p14:creationId xmlns:p14="http://schemas.microsoft.com/office/powerpoint/2010/main" val="2614413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3E24200-C55A-4511-8EA9-517BBC5414C4}" type="datetimeFigureOut">
              <a:rPr lang="ru-RU" smtClean="0"/>
              <a:t>05.12.2015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251DF7-7734-42C5-B5D4-26F167D8DCC9}" type="slidenum">
              <a:rPr lang="ru-RU" smtClean="0"/>
              <a:t>‹#›</a:t>
            </a:fld>
            <a:endParaRPr lang="ru-RU"/>
          </a:p>
        </p:txBody>
      </p:sp>
    </p:spTree>
    <p:extLst>
      <p:ext uri="{BB962C8B-B14F-4D97-AF65-F5344CB8AC3E}">
        <p14:creationId xmlns:p14="http://schemas.microsoft.com/office/powerpoint/2010/main" val="3643565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3E24200-C55A-4511-8EA9-517BBC5414C4}" type="datetimeFigureOut">
              <a:rPr lang="ru-RU" smtClean="0"/>
              <a:t>05.12.2015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251DF7-7734-42C5-B5D4-26F167D8DCC9}" type="slidenum">
              <a:rPr lang="ru-RU" smtClean="0"/>
              <a:t>‹#›</a:t>
            </a:fld>
            <a:endParaRPr lang="ru-RU"/>
          </a:p>
        </p:txBody>
      </p:sp>
    </p:spTree>
    <p:extLst>
      <p:ext uri="{BB962C8B-B14F-4D97-AF65-F5344CB8AC3E}">
        <p14:creationId xmlns:p14="http://schemas.microsoft.com/office/powerpoint/2010/main" val="669735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E24200-C55A-4511-8EA9-517BBC5414C4}" type="datetimeFigureOut">
              <a:rPr lang="ru-RU" smtClean="0"/>
              <a:t>05.12.2015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51DF7-7734-42C5-B5D4-26F167D8DCC9}" type="slidenum">
              <a:rPr lang="ru-RU" smtClean="0"/>
              <a:t>‹#›</a:t>
            </a:fld>
            <a:endParaRPr lang="ru-RU"/>
          </a:p>
        </p:txBody>
      </p:sp>
    </p:spTree>
    <p:extLst>
      <p:ext uri="{BB962C8B-B14F-4D97-AF65-F5344CB8AC3E}">
        <p14:creationId xmlns:p14="http://schemas.microsoft.com/office/powerpoint/2010/main" val="65894613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b="1" dirty="0" smtClean="0"/>
              <a:t>Рвота, диарея, гастроэнтерит</a:t>
            </a:r>
            <a:br>
              <a:rPr lang="ru-RU" b="1" dirty="0" smtClean="0"/>
            </a:br>
            <a:r>
              <a:rPr lang="ru-RU" b="1" dirty="0" smtClean="0"/>
              <a:t> у детей</a:t>
            </a:r>
            <a:endParaRPr lang="ru-RU" b="1" dirty="0"/>
          </a:p>
        </p:txBody>
      </p:sp>
      <p:sp>
        <p:nvSpPr>
          <p:cNvPr id="3" name="Подзаголовок 2"/>
          <p:cNvSpPr>
            <a:spLocks noGrp="1"/>
          </p:cNvSpPr>
          <p:nvPr>
            <p:ph type="subTitle" idx="1"/>
          </p:nvPr>
        </p:nvSpPr>
        <p:spPr/>
        <p:txBody>
          <a:bodyPr>
            <a:normAutofit/>
          </a:bodyPr>
          <a:lstStyle/>
          <a:p>
            <a:r>
              <a:rPr lang="ru-RU" b="1" dirty="0" smtClean="0">
                <a:solidFill>
                  <a:schemeClr val="tx2"/>
                </a:solidFill>
              </a:rPr>
              <a:t>Ростов-на-Дону,</a:t>
            </a:r>
          </a:p>
          <a:p>
            <a:r>
              <a:rPr lang="ru-RU" b="1" dirty="0">
                <a:solidFill>
                  <a:schemeClr val="tx2"/>
                </a:solidFill>
              </a:rPr>
              <a:t>д</a:t>
            </a:r>
            <a:r>
              <a:rPr lang="ru-RU" b="1" dirty="0" smtClean="0">
                <a:solidFill>
                  <a:schemeClr val="tx2"/>
                </a:solidFill>
              </a:rPr>
              <a:t>екабрь 2015</a:t>
            </a:r>
            <a:endParaRPr lang="ru-RU" b="1" dirty="0">
              <a:solidFill>
                <a:schemeClr val="tx2"/>
              </a:solidFill>
            </a:endParaRPr>
          </a:p>
        </p:txBody>
      </p:sp>
    </p:spTree>
    <p:extLst>
      <p:ext uri="{BB962C8B-B14F-4D97-AF65-F5344CB8AC3E}">
        <p14:creationId xmlns:p14="http://schemas.microsoft.com/office/powerpoint/2010/main" val="1072306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tx2"/>
                </a:solidFill>
              </a:rPr>
              <a:t>Рвота у детей (1)</a:t>
            </a:r>
            <a:endParaRPr lang="ru-RU" b="1" dirty="0">
              <a:solidFill>
                <a:schemeClr val="tx2"/>
              </a:solidFill>
            </a:endParaRPr>
          </a:p>
        </p:txBody>
      </p:sp>
      <p:sp>
        <p:nvSpPr>
          <p:cNvPr id="3" name="Объект 2"/>
          <p:cNvSpPr>
            <a:spLocks noGrp="1"/>
          </p:cNvSpPr>
          <p:nvPr>
            <p:ph idx="1"/>
          </p:nvPr>
        </p:nvSpPr>
        <p:spPr/>
        <p:txBody>
          <a:bodyPr>
            <a:normAutofit fontScale="77500" lnSpcReduction="20000"/>
          </a:bodyPr>
          <a:lstStyle/>
          <a:p>
            <a:pPr>
              <a:spcAft>
                <a:spcPts val="1000"/>
              </a:spcAft>
            </a:pPr>
            <a:r>
              <a:rPr lang="ru-RU" dirty="0" smtClean="0"/>
              <a:t>Наиболее частая причина (</a:t>
            </a:r>
            <a:r>
              <a:rPr lang="ru-RU" dirty="0" smtClean="0">
                <a:sym typeface="Symbol"/>
              </a:rPr>
              <a:t> диарея) симптом острого инфекционного гастроэнтерита у ребенка</a:t>
            </a:r>
          </a:p>
          <a:p>
            <a:pPr>
              <a:spcAft>
                <a:spcPts val="1000"/>
              </a:spcAft>
            </a:pPr>
            <a:r>
              <a:rPr lang="ru-RU" dirty="0" smtClean="0">
                <a:sym typeface="Symbol"/>
              </a:rPr>
              <a:t>У детей 2-6 недель – необходимо исключить пилоростеноз (УЗИ !!!)</a:t>
            </a:r>
          </a:p>
          <a:p>
            <a:pPr>
              <a:spcAft>
                <a:spcPts val="1000"/>
              </a:spcAft>
            </a:pPr>
            <a:r>
              <a:rPr lang="ru-RU" dirty="0" smtClean="0">
                <a:sym typeface="Symbol"/>
              </a:rPr>
              <a:t>Рвота желчью – очень редко у детей раннего возраста. Всегда исключать кишечную непроходимость !!!</a:t>
            </a:r>
          </a:p>
          <a:p>
            <a:pPr>
              <a:spcAft>
                <a:spcPts val="1000"/>
              </a:spcAft>
            </a:pPr>
            <a:r>
              <a:rPr lang="ru-RU" dirty="0" smtClean="0"/>
              <a:t>Рвота + постоянная / интенсивная / локализованная боль в животе (абдоминальный синдром) = исключать перитонит</a:t>
            </a:r>
          </a:p>
          <a:p>
            <a:pPr>
              <a:spcAft>
                <a:spcPts val="1000"/>
              </a:spcAft>
            </a:pPr>
            <a:r>
              <a:rPr lang="ru-RU" dirty="0" smtClean="0"/>
              <a:t>Рвота + бледность + беспокойство = может быть при тонкокишечной инвагинации</a:t>
            </a:r>
          </a:p>
        </p:txBody>
      </p:sp>
    </p:spTree>
    <p:extLst>
      <p:ext uri="{BB962C8B-B14F-4D97-AF65-F5344CB8AC3E}">
        <p14:creationId xmlns:p14="http://schemas.microsoft.com/office/powerpoint/2010/main" val="32575612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tx2"/>
                </a:solidFill>
              </a:rPr>
              <a:t>Рвота у детей (2)</a:t>
            </a:r>
            <a:endParaRPr lang="ru-RU" b="1" dirty="0">
              <a:solidFill>
                <a:schemeClr val="tx2"/>
              </a:solidFill>
            </a:endParaRPr>
          </a:p>
        </p:txBody>
      </p:sp>
      <p:sp>
        <p:nvSpPr>
          <p:cNvPr id="3" name="Объект 2"/>
          <p:cNvSpPr>
            <a:spLocks noGrp="1"/>
          </p:cNvSpPr>
          <p:nvPr>
            <p:ph idx="1"/>
          </p:nvPr>
        </p:nvSpPr>
        <p:spPr/>
        <p:txBody>
          <a:bodyPr>
            <a:normAutofit fontScale="85000" lnSpcReduction="20000"/>
          </a:bodyPr>
          <a:lstStyle/>
          <a:p>
            <a:r>
              <a:rPr lang="ru-RU" dirty="0"/>
              <a:t>Рвота + головная боль = предположить внутричерепную </a:t>
            </a:r>
            <a:r>
              <a:rPr lang="ru-RU" dirty="0" smtClean="0"/>
              <a:t>гипертензию</a:t>
            </a:r>
          </a:p>
          <a:p>
            <a:r>
              <a:rPr lang="ru-RU" dirty="0" smtClean="0"/>
              <a:t>Рвота + нарушение ментального статуса = исключать </a:t>
            </a:r>
            <a:r>
              <a:rPr lang="ru-RU" dirty="0" err="1" smtClean="0"/>
              <a:t>нейроинфекцию</a:t>
            </a:r>
            <a:r>
              <a:rPr lang="ru-RU" dirty="0" smtClean="0"/>
              <a:t>, тяжелую внутричерепную гипертензию</a:t>
            </a:r>
          </a:p>
          <a:p>
            <a:r>
              <a:rPr lang="ru-RU" dirty="0" smtClean="0"/>
              <a:t>Рвота + фебрильная лихорадка = исключать </a:t>
            </a:r>
            <a:r>
              <a:rPr lang="ru-RU" dirty="0" err="1" smtClean="0"/>
              <a:t>нейроинфекцию</a:t>
            </a:r>
            <a:r>
              <a:rPr lang="ru-RU" dirty="0" smtClean="0"/>
              <a:t>, другую тяжелую бактериальную инфекцию</a:t>
            </a:r>
          </a:p>
          <a:p>
            <a:r>
              <a:rPr lang="ru-RU" dirty="0" smtClean="0"/>
              <a:t>Рвота + нарушение ментального статуса = часто при метаболических болезнях (ферментопатии, </a:t>
            </a:r>
            <a:r>
              <a:rPr lang="ru-RU" dirty="0" err="1" smtClean="0"/>
              <a:t>аминоацидурии</a:t>
            </a:r>
            <a:r>
              <a:rPr lang="ru-RU" dirty="0" smtClean="0"/>
              <a:t>, </a:t>
            </a:r>
            <a:r>
              <a:rPr lang="ru-RU" dirty="0" err="1" smtClean="0"/>
              <a:t>кетоацидоз</a:t>
            </a:r>
            <a:r>
              <a:rPr lang="ru-RU" dirty="0" smtClean="0"/>
              <a:t>, уремия, </a:t>
            </a:r>
            <a:r>
              <a:rPr lang="ru-RU" dirty="0" err="1" smtClean="0"/>
              <a:t>гипо</a:t>
            </a:r>
            <a:r>
              <a:rPr lang="ru-RU" dirty="0" smtClean="0"/>
              <a:t>- и </a:t>
            </a:r>
            <a:r>
              <a:rPr lang="ru-RU" dirty="0" err="1" smtClean="0"/>
              <a:t>гипернатриемия</a:t>
            </a:r>
            <a:r>
              <a:rPr lang="ru-RU" dirty="0" smtClean="0"/>
              <a:t>)</a:t>
            </a:r>
            <a:endParaRPr lang="ru-RU" dirty="0"/>
          </a:p>
          <a:p>
            <a:endParaRPr lang="ru-RU" dirty="0"/>
          </a:p>
        </p:txBody>
      </p:sp>
    </p:spTree>
    <p:extLst>
      <p:ext uri="{BB962C8B-B14F-4D97-AF65-F5344CB8AC3E}">
        <p14:creationId xmlns:p14="http://schemas.microsoft.com/office/powerpoint/2010/main" val="150238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r>
              <a:rPr lang="ru-RU" b="1" dirty="0" smtClean="0">
                <a:solidFill>
                  <a:schemeClr val="tx2"/>
                </a:solidFill>
              </a:rPr>
              <a:t>Синдром циклической рвоты</a:t>
            </a:r>
            <a:endParaRPr lang="ru-RU" b="1" dirty="0">
              <a:solidFill>
                <a:schemeClr val="tx2"/>
              </a:solidFill>
            </a:endParaRPr>
          </a:p>
        </p:txBody>
      </p:sp>
      <p:sp>
        <p:nvSpPr>
          <p:cNvPr id="3" name="Объект 2"/>
          <p:cNvSpPr>
            <a:spLocks noGrp="1"/>
          </p:cNvSpPr>
          <p:nvPr>
            <p:ph idx="1"/>
          </p:nvPr>
        </p:nvSpPr>
        <p:spPr>
          <a:xfrm>
            <a:off x="323528" y="1412776"/>
            <a:ext cx="8568952" cy="4713387"/>
          </a:xfrm>
        </p:spPr>
        <p:txBody>
          <a:bodyPr>
            <a:normAutofit fontScale="92500" lnSpcReduction="20000"/>
          </a:bodyPr>
          <a:lstStyle/>
          <a:p>
            <a:r>
              <a:rPr lang="ru-RU" dirty="0" smtClean="0"/>
              <a:t>Описан </a:t>
            </a:r>
            <a:r>
              <a:rPr lang="en-US" dirty="0" smtClean="0"/>
              <a:t>Samuel Gee</a:t>
            </a:r>
            <a:r>
              <a:rPr lang="ru-RU" dirty="0" smtClean="0"/>
              <a:t> в 1882 г. как пароксизмы повторной рвоты</a:t>
            </a:r>
          </a:p>
          <a:p>
            <a:r>
              <a:rPr lang="ru-RU" dirty="0" smtClean="0"/>
              <a:t>Частота 3,15 на 100 000 чел.</a:t>
            </a:r>
          </a:p>
          <a:p>
            <a:r>
              <a:rPr lang="ru-RU" dirty="0" smtClean="0"/>
              <a:t>Этиология не известна, вероятные причины:</a:t>
            </a:r>
          </a:p>
          <a:p>
            <a:pPr lvl="1"/>
            <a:r>
              <a:rPr lang="ru-RU" dirty="0" smtClean="0"/>
              <a:t>Строгая генетическая предрасположенность (у 82% родственники с мигренью </a:t>
            </a:r>
            <a:r>
              <a:rPr lang="en-US" dirty="0" smtClean="0"/>
              <a:t>vs</a:t>
            </a:r>
            <a:r>
              <a:rPr lang="ru-RU" dirty="0" smtClean="0"/>
              <a:t> 14% в контроле, у 28% после прекращения рвоты – мигрень, 80% отвечает на </a:t>
            </a:r>
            <a:r>
              <a:rPr lang="ru-RU" dirty="0" err="1" smtClean="0"/>
              <a:t>антимигренозную</a:t>
            </a:r>
            <a:r>
              <a:rPr lang="ru-RU" dirty="0" smtClean="0"/>
              <a:t> терапию), мутации в </a:t>
            </a:r>
            <a:r>
              <a:rPr lang="ru-RU" dirty="0" err="1" smtClean="0"/>
              <a:t>митохондриальных</a:t>
            </a:r>
            <a:r>
              <a:rPr lang="ru-RU" dirty="0" smtClean="0"/>
              <a:t> ДНК</a:t>
            </a:r>
          </a:p>
          <a:p>
            <a:pPr lvl="1"/>
            <a:r>
              <a:rPr lang="ru-RU" dirty="0" smtClean="0"/>
              <a:t>Дисфункция вегетативной нервной системы</a:t>
            </a:r>
          </a:p>
          <a:p>
            <a:pPr lvl="1"/>
            <a:r>
              <a:rPr lang="ru-RU" dirty="0" smtClean="0"/>
              <a:t>Диэнцефальная дисфункция, влияние кортикотропин-</a:t>
            </a:r>
            <a:r>
              <a:rPr lang="ru-RU" dirty="0" err="1" smtClean="0"/>
              <a:t>релизинг</a:t>
            </a:r>
            <a:r>
              <a:rPr lang="ru-RU" dirty="0" smtClean="0"/>
              <a:t> фактора при стрессах</a:t>
            </a:r>
            <a:endParaRPr lang="ru-RU" dirty="0"/>
          </a:p>
        </p:txBody>
      </p:sp>
    </p:spTree>
    <p:extLst>
      <p:ext uri="{BB962C8B-B14F-4D97-AF65-F5344CB8AC3E}">
        <p14:creationId xmlns:p14="http://schemas.microsoft.com/office/powerpoint/2010/main" val="642431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r>
              <a:rPr lang="ru-RU" b="1" dirty="0" smtClean="0">
                <a:solidFill>
                  <a:schemeClr val="tx2"/>
                </a:solidFill>
              </a:rPr>
              <a:t>Критерии диагноза </a:t>
            </a:r>
            <a:r>
              <a:rPr lang="en-US" b="1" dirty="0" smtClean="0">
                <a:solidFill>
                  <a:schemeClr val="tx2"/>
                </a:solidFill>
              </a:rPr>
              <a:t>(Rome, III)</a:t>
            </a:r>
            <a:endParaRPr lang="ru-RU" b="1" dirty="0">
              <a:solidFill>
                <a:schemeClr val="tx2"/>
              </a:solidFill>
            </a:endParaRPr>
          </a:p>
        </p:txBody>
      </p:sp>
      <p:sp>
        <p:nvSpPr>
          <p:cNvPr id="3" name="Объект 2"/>
          <p:cNvSpPr>
            <a:spLocks noGrp="1"/>
          </p:cNvSpPr>
          <p:nvPr>
            <p:ph idx="1"/>
          </p:nvPr>
        </p:nvSpPr>
        <p:spPr>
          <a:xfrm>
            <a:off x="323528" y="1600200"/>
            <a:ext cx="8496944" cy="4525963"/>
          </a:xfrm>
        </p:spPr>
        <p:txBody>
          <a:bodyPr/>
          <a:lstStyle/>
          <a:p>
            <a:pPr marL="514350" indent="-514350">
              <a:buFont typeface="+mj-lt"/>
              <a:buAutoNum type="arabicPeriod"/>
            </a:pPr>
            <a:r>
              <a:rPr lang="ru-RU" dirty="0" smtClean="0"/>
              <a:t>Не менее 2х эпизодов интенсивной тошноты или рвоты / позывов к рвоте, продолжающихся несколько часов – несколько дней</a:t>
            </a:r>
          </a:p>
          <a:p>
            <a:pPr marL="514350" indent="-514350">
              <a:buFont typeface="+mj-lt"/>
              <a:buAutoNum type="arabicPeriod"/>
            </a:pPr>
            <a:r>
              <a:rPr lang="ru-RU" dirty="0" smtClean="0"/>
              <a:t>Полное восстановление благополучия после эпизода рвоты на несколько </a:t>
            </a:r>
            <a:r>
              <a:rPr lang="ru-RU" dirty="0" err="1" smtClean="0"/>
              <a:t>нед</a:t>
            </a:r>
            <a:r>
              <a:rPr lang="ru-RU" dirty="0" smtClean="0"/>
              <a:t> / </a:t>
            </a:r>
            <a:r>
              <a:rPr lang="ru-RU" dirty="0" err="1" smtClean="0"/>
              <a:t>мес</a:t>
            </a:r>
            <a:r>
              <a:rPr lang="ru-RU" dirty="0" smtClean="0"/>
              <a:t> (патогномоничный признак)</a:t>
            </a:r>
            <a:endParaRPr lang="ru-RU" dirty="0"/>
          </a:p>
        </p:txBody>
      </p:sp>
    </p:spTree>
    <p:extLst>
      <p:ext uri="{BB962C8B-B14F-4D97-AF65-F5344CB8AC3E}">
        <p14:creationId xmlns:p14="http://schemas.microsoft.com/office/powerpoint/2010/main" val="2729438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fontScale="90000"/>
          </a:bodyPr>
          <a:lstStyle/>
          <a:p>
            <a:r>
              <a:rPr lang="ru-RU" b="1" dirty="0" smtClean="0">
                <a:solidFill>
                  <a:schemeClr val="tx2"/>
                </a:solidFill>
              </a:rPr>
              <a:t>Другие симптомы синдрома циклической рвоты</a:t>
            </a:r>
            <a:endParaRPr lang="ru-RU" b="1" dirty="0">
              <a:solidFill>
                <a:schemeClr val="tx2"/>
              </a:solidFill>
            </a:endParaRPr>
          </a:p>
        </p:txBody>
      </p:sp>
      <p:sp>
        <p:nvSpPr>
          <p:cNvPr id="3" name="Объект 2"/>
          <p:cNvSpPr>
            <a:spLocks noGrp="1"/>
          </p:cNvSpPr>
          <p:nvPr>
            <p:ph idx="1"/>
          </p:nvPr>
        </p:nvSpPr>
        <p:spPr/>
        <p:txBody>
          <a:bodyPr>
            <a:normAutofit fontScale="92500" lnSpcReduction="20000"/>
          </a:bodyPr>
          <a:lstStyle/>
          <a:p>
            <a:r>
              <a:rPr lang="ru-RU" dirty="0" smtClean="0"/>
              <a:t>Боли в животе – 80%</a:t>
            </a:r>
          </a:p>
          <a:p>
            <a:r>
              <a:rPr lang="ru-RU" dirty="0" smtClean="0"/>
              <a:t>Лихорадка, диарея – 30%</a:t>
            </a:r>
          </a:p>
          <a:p>
            <a:r>
              <a:rPr lang="ru-RU" dirty="0" smtClean="0"/>
              <a:t>Сонливость, оглушение – 93%</a:t>
            </a:r>
          </a:p>
          <a:p>
            <a:r>
              <a:rPr lang="ru-RU" dirty="0" smtClean="0"/>
              <a:t>Бледность – 91%</a:t>
            </a:r>
          </a:p>
          <a:p>
            <a:r>
              <a:rPr lang="ru-RU" dirty="0" err="1" smtClean="0"/>
              <a:t>Гиперсаливация</a:t>
            </a:r>
            <a:r>
              <a:rPr lang="ru-RU" dirty="0" smtClean="0"/>
              <a:t> – 27%</a:t>
            </a:r>
          </a:p>
          <a:p>
            <a:r>
              <a:rPr lang="ru-RU" dirty="0" smtClean="0"/>
              <a:t>Головная боль – 42%</a:t>
            </a:r>
          </a:p>
          <a:p>
            <a:r>
              <a:rPr lang="ru-RU" dirty="0" smtClean="0"/>
              <a:t>Фотофобия – 38%</a:t>
            </a:r>
          </a:p>
          <a:p>
            <a:r>
              <a:rPr lang="ru-RU" dirty="0" err="1" smtClean="0"/>
              <a:t>Фонофобия</a:t>
            </a:r>
            <a:r>
              <a:rPr lang="ru-RU" dirty="0" smtClean="0"/>
              <a:t> – 30%</a:t>
            </a:r>
          </a:p>
          <a:p>
            <a:r>
              <a:rPr lang="ru-RU" dirty="0" smtClean="0"/>
              <a:t>Вздутие живота – 26%</a:t>
            </a:r>
            <a:endParaRPr lang="ru-RU" dirty="0"/>
          </a:p>
        </p:txBody>
      </p:sp>
    </p:spTree>
    <p:extLst>
      <p:ext uri="{BB962C8B-B14F-4D97-AF65-F5344CB8AC3E}">
        <p14:creationId xmlns:p14="http://schemas.microsoft.com/office/powerpoint/2010/main" val="2476099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778098"/>
          </a:xfrm>
        </p:spPr>
        <p:txBody>
          <a:bodyPr>
            <a:normAutofit/>
          </a:bodyPr>
          <a:lstStyle/>
          <a:p>
            <a:r>
              <a:rPr lang="ru-RU" b="1" dirty="0" smtClean="0">
                <a:solidFill>
                  <a:schemeClr val="tx2"/>
                </a:solidFill>
              </a:rPr>
              <a:t>Диагностика</a:t>
            </a:r>
            <a:endParaRPr lang="ru-RU" b="1" dirty="0">
              <a:solidFill>
                <a:schemeClr val="tx2"/>
              </a:solidFill>
            </a:endParaRPr>
          </a:p>
        </p:txBody>
      </p:sp>
      <p:sp>
        <p:nvSpPr>
          <p:cNvPr id="6" name="Текст 5"/>
          <p:cNvSpPr>
            <a:spLocks noGrp="1"/>
          </p:cNvSpPr>
          <p:nvPr>
            <p:ph type="body" idx="1"/>
          </p:nvPr>
        </p:nvSpPr>
        <p:spPr>
          <a:xfrm>
            <a:off x="511947" y="1052736"/>
            <a:ext cx="4040188" cy="639762"/>
          </a:xfrm>
        </p:spPr>
        <p:txBody>
          <a:bodyPr/>
          <a:lstStyle/>
          <a:p>
            <a:r>
              <a:rPr lang="ru-RU" dirty="0" smtClean="0"/>
              <a:t>Лабораторная</a:t>
            </a:r>
            <a:endParaRPr lang="ru-RU" dirty="0"/>
          </a:p>
        </p:txBody>
      </p:sp>
      <p:sp>
        <p:nvSpPr>
          <p:cNvPr id="7" name="Объект 6"/>
          <p:cNvSpPr>
            <a:spLocks noGrp="1"/>
          </p:cNvSpPr>
          <p:nvPr>
            <p:ph sz="half" idx="2"/>
          </p:nvPr>
        </p:nvSpPr>
        <p:spPr>
          <a:xfrm>
            <a:off x="179512" y="1772816"/>
            <a:ext cx="4824536" cy="4896544"/>
          </a:xfrm>
        </p:spPr>
        <p:txBody>
          <a:bodyPr>
            <a:normAutofit lnSpcReduction="10000"/>
          </a:bodyPr>
          <a:lstStyle/>
          <a:p>
            <a:r>
              <a:rPr lang="ru-RU" dirty="0" smtClean="0"/>
              <a:t>ОАК</a:t>
            </a:r>
          </a:p>
          <a:p>
            <a:r>
              <a:rPr lang="ru-RU" dirty="0" smtClean="0"/>
              <a:t>Биохимия крови (</a:t>
            </a:r>
            <a:r>
              <a:rPr lang="ru-RU" dirty="0" err="1" smtClean="0"/>
              <a:t>трансаминазы</a:t>
            </a:r>
            <a:r>
              <a:rPr lang="ru-RU" dirty="0" smtClean="0"/>
              <a:t>, панкреатическая амилаза, липаза, </a:t>
            </a:r>
            <a:r>
              <a:rPr lang="ru-RU" dirty="0" err="1" smtClean="0"/>
              <a:t>креатинин</a:t>
            </a:r>
            <a:r>
              <a:rPr lang="ru-RU" dirty="0" smtClean="0"/>
              <a:t>, мочевина, электролиты, сахар)</a:t>
            </a:r>
          </a:p>
          <a:p>
            <a:r>
              <a:rPr lang="ru-RU" dirty="0" smtClean="0"/>
              <a:t>КЩС (метаболический ацидоз, респираторный алкалоз, </a:t>
            </a:r>
            <a:r>
              <a:rPr lang="ru-RU" dirty="0" err="1" smtClean="0"/>
              <a:t>лактат</a:t>
            </a:r>
            <a:r>
              <a:rPr lang="ru-RU" dirty="0" smtClean="0"/>
              <a:t>-ацидоз)</a:t>
            </a:r>
          </a:p>
          <a:p>
            <a:r>
              <a:rPr lang="ru-RU" dirty="0" smtClean="0"/>
              <a:t>Аммиак (</a:t>
            </a:r>
            <a:r>
              <a:rPr lang="ru-RU" dirty="0" err="1" smtClean="0"/>
              <a:t>гипераммониемия</a:t>
            </a:r>
            <a:r>
              <a:rPr lang="ru-RU" dirty="0" smtClean="0"/>
              <a:t>)</a:t>
            </a:r>
          </a:p>
          <a:p>
            <a:r>
              <a:rPr lang="ru-RU" dirty="0" smtClean="0"/>
              <a:t>ОАМ (белок, кетоны)</a:t>
            </a:r>
          </a:p>
          <a:p>
            <a:r>
              <a:rPr lang="ru-RU" dirty="0" smtClean="0"/>
              <a:t>Гормоны в сыворотке: АКТГ, АДГ</a:t>
            </a:r>
          </a:p>
          <a:p>
            <a:r>
              <a:rPr lang="ru-RU" dirty="0" smtClean="0"/>
              <a:t>Аминокислоты в моче, в крови</a:t>
            </a:r>
          </a:p>
        </p:txBody>
      </p:sp>
      <p:sp>
        <p:nvSpPr>
          <p:cNvPr id="8" name="Текст 7"/>
          <p:cNvSpPr>
            <a:spLocks noGrp="1"/>
          </p:cNvSpPr>
          <p:nvPr>
            <p:ph type="body" sz="quarter" idx="3"/>
          </p:nvPr>
        </p:nvSpPr>
        <p:spPr>
          <a:xfrm>
            <a:off x="5642793" y="1052736"/>
            <a:ext cx="4041775" cy="639762"/>
          </a:xfrm>
        </p:spPr>
        <p:txBody>
          <a:bodyPr/>
          <a:lstStyle/>
          <a:p>
            <a:r>
              <a:rPr lang="ru-RU" dirty="0" smtClean="0"/>
              <a:t>Инструментальная</a:t>
            </a:r>
            <a:endParaRPr lang="ru-RU" dirty="0"/>
          </a:p>
        </p:txBody>
      </p:sp>
      <p:sp>
        <p:nvSpPr>
          <p:cNvPr id="9" name="Объект 8"/>
          <p:cNvSpPr>
            <a:spLocks noGrp="1"/>
          </p:cNvSpPr>
          <p:nvPr>
            <p:ph sz="quarter" idx="4"/>
          </p:nvPr>
        </p:nvSpPr>
        <p:spPr>
          <a:xfrm>
            <a:off x="5292080" y="1700808"/>
            <a:ext cx="3672408" cy="4425355"/>
          </a:xfrm>
        </p:spPr>
        <p:txBody>
          <a:bodyPr/>
          <a:lstStyle/>
          <a:p>
            <a:r>
              <a:rPr lang="ru-RU" dirty="0" smtClean="0"/>
              <a:t>УЗИ</a:t>
            </a:r>
          </a:p>
          <a:p>
            <a:r>
              <a:rPr lang="ru-RU" dirty="0" smtClean="0"/>
              <a:t>Рентгенография</a:t>
            </a:r>
          </a:p>
          <a:p>
            <a:r>
              <a:rPr lang="ru-RU" dirty="0" smtClean="0"/>
              <a:t>ЭГДС</a:t>
            </a:r>
          </a:p>
          <a:p>
            <a:r>
              <a:rPr lang="ru-RU" dirty="0" smtClean="0"/>
              <a:t>МРТ</a:t>
            </a:r>
            <a:endParaRPr lang="ru-RU" dirty="0"/>
          </a:p>
        </p:txBody>
      </p:sp>
    </p:spTree>
    <p:extLst>
      <p:ext uri="{BB962C8B-B14F-4D97-AF65-F5344CB8AC3E}">
        <p14:creationId xmlns:p14="http://schemas.microsoft.com/office/powerpoint/2010/main" val="1092100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fontScale="90000"/>
          </a:bodyPr>
          <a:lstStyle/>
          <a:p>
            <a:r>
              <a:rPr lang="ru-RU" b="1" dirty="0" smtClean="0">
                <a:solidFill>
                  <a:schemeClr val="tx2"/>
                </a:solidFill>
              </a:rPr>
              <a:t>Лечение </a:t>
            </a:r>
            <a:br>
              <a:rPr lang="ru-RU" b="1" dirty="0" smtClean="0">
                <a:solidFill>
                  <a:schemeClr val="tx2"/>
                </a:solidFill>
              </a:rPr>
            </a:br>
            <a:r>
              <a:rPr lang="ru-RU" b="1" dirty="0" smtClean="0">
                <a:solidFill>
                  <a:schemeClr val="tx2"/>
                </a:solidFill>
              </a:rPr>
              <a:t>синдрома циклической рвоты</a:t>
            </a:r>
            <a:endParaRPr lang="ru-RU" b="1" dirty="0">
              <a:solidFill>
                <a:schemeClr val="tx2"/>
              </a:solidFill>
            </a:endParaRPr>
          </a:p>
        </p:txBody>
      </p:sp>
      <p:sp>
        <p:nvSpPr>
          <p:cNvPr id="7" name="Объект 6"/>
          <p:cNvSpPr>
            <a:spLocks noGrp="1"/>
          </p:cNvSpPr>
          <p:nvPr>
            <p:ph idx="1"/>
          </p:nvPr>
        </p:nvSpPr>
        <p:spPr/>
        <p:txBody>
          <a:bodyPr/>
          <a:lstStyle/>
          <a:p>
            <a:r>
              <a:rPr lang="ru-RU" dirty="0" smtClean="0"/>
              <a:t>Диета (исключить шоколад, сыр, </a:t>
            </a:r>
            <a:r>
              <a:rPr lang="ru-RU" dirty="0" err="1" smtClean="0"/>
              <a:t>глутамат</a:t>
            </a:r>
            <a:r>
              <a:rPr lang="ru-RU" dirty="0" smtClean="0"/>
              <a:t> натрия)</a:t>
            </a:r>
          </a:p>
          <a:p>
            <a:r>
              <a:rPr lang="ru-RU" dirty="0" err="1" smtClean="0"/>
              <a:t>Бензодиазепины</a:t>
            </a:r>
            <a:endParaRPr lang="ru-RU" dirty="0" smtClean="0"/>
          </a:p>
          <a:p>
            <a:r>
              <a:rPr lang="ru-RU" dirty="0" smtClean="0"/>
              <a:t>Коррекция нарушений сна</a:t>
            </a:r>
          </a:p>
          <a:p>
            <a:r>
              <a:rPr lang="ru-RU" dirty="0" smtClean="0"/>
              <a:t>Антиконвульсанты</a:t>
            </a:r>
          </a:p>
          <a:p>
            <a:r>
              <a:rPr lang="ru-RU" u="sng" dirty="0" smtClean="0"/>
              <a:t>В остром состоянии</a:t>
            </a:r>
            <a:r>
              <a:rPr lang="ru-RU" dirty="0" smtClean="0"/>
              <a:t>: </a:t>
            </a:r>
            <a:r>
              <a:rPr lang="ru-RU" dirty="0" err="1" smtClean="0"/>
              <a:t>ондансетрон</a:t>
            </a:r>
            <a:r>
              <a:rPr lang="ru-RU" dirty="0" smtClean="0"/>
              <a:t>, </a:t>
            </a:r>
            <a:r>
              <a:rPr lang="ru-RU" dirty="0" err="1" smtClean="0"/>
              <a:t>прометазин</a:t>
            </a:r>
            <a:r>
              <a:rPr lang="ru-RU" dirty="0" smtClean="0"/>
              <a:t>, </a:t>
            </a:r>
            <a:r>
              <a:rPr lang="ru-RU" dirty="0" err="1" smtClean="0"/>
              <a:t>триптаны</a:t>
            </a:r>
            <a:endParaRPr lang="ru-RU" dirty="0"/>
          </a:p>
        </p:txBody>
      </p:sp>
    </p:spTree>
    <p:extLst>
      <p:ext uri="{BB962C8B-B14F-4D97-AF65-F5344CB8AC3E}">
        <p14:creationId xmlns:p14="http://schemas.microsoft.com/office/powerpoint/2010/main" val="3127621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smtClean="0">
                <a:solidFill>
                  <a:schemeClr val="tx2"/>
                </a:solidFill>
              </a:rPr>
              <a:t>Жизнеугрожающие</a:t>
            </a:r>
            <a:r>
              <a:rPr lang="ru-RU" b="1" dirty="0" smtClean="0">
                <a:solidFill>
                  <a:schemeClr val="tx2"/>
                </a:solidFill>
              </a:rPr>
              <a:t> причины диареи</a:t>
            </a:r>
            <a:endParaRPr lang="ru-RU" b="1" dirty="0">
              <a:solidFill>
                <a:schemeClr val="tx2"/>
              </a:solidFill>
            </a:endParaRPr>
          </a:p>
        </p:txBody>
      </p:sp>
      <p:sp>
        <p:nvSpPr>
          <p:cNvPr id="3" name="Объект 2"/>
          <p:cNvSpPr>
            <a:spLocks noGrp="1"/>
          </p:cNvSpPr>
          <p:nvPr>
            <p:ph idx="1"/>
          </p:nvPr>
        </p:nvSpPr>
        <p:spPr/>
        <p:txBody>
          <a:bodyPr/>
          <a:lstStyle/>
          <a:p>
            <a:pPr>
              <a:spcAft>
                <a:spcPts val="1000"/>
              </a:spcAft>
            </a:pPr>
            <a:r>
              <a:rPr lang="ru-RU" dirty="0" smtClean="0"/>
              <a:t>Токсический мегаколон (болезнь </a:t>
            </a:r>
            <a:r>
              <a:rPr lang="ru-RU" dirty="0" err="1" smtClean="0"/>
              <a:t>Гиршпрунга</a:t>
            </a:r>
            <a:r>
              <a:rPr lang="ru-RU" dirty="0" smtClean="0"/>
              <a:t>, язвенный колит)</a:t>
            </a:r>
          </a:p>
          <a:p>
            <a:pPr>
              <a:spcAft>
                <a:spcPts val="1000"/>
              </a:spcAft>
            </a:pPr>
            <a:r>
              <a:rPr lang="ru-RU" dirty="0" smtClean="0"/>
              <a:t>Инфекция </a:t>
            </a:r>
            <a:r>
              <a:rPr lang="en-US" dirty="0" smtClean="0"/>
              <a:t>E.coli O157</a:t>
            </a:r>
            <a:r>
              <a:rPr lang="ru-RU" dirty="0" smtClean="0"/>
              <a:t> (с развитием </a:t>
            </a:r>
            <a:r>
              <a:rPr lang="ru-RU" dirty="0" err="1" smtClean="0"/>
              <a:t>гемолитико</a:t>
            </a:r>
            <a:r>
              <a:rPr lang="ru-RU" dirty="0" smtClean="0"/>
              <a:t>-уремического синдрома)</a:t>
            </a:r>
          </a:p>
          <a:p>
            <a:pPr>
              <a:spcAft>
                <a:spcPts val="1000"/>
              </a:spcAft>
            </a:pPr>
            <a:r>
              <a:rPr lang="ru-RU" dirty="0" smtClean="0"/>
              <a:t>Псевдомембранозный энтероколит (антибиотик-ассоциированная диарея)</a:t>
            </a:r>
            <a:endParaRPr lang="ru-RU" dirty="0"/>
          </a:p>
        </p:txBody>
      </p:sp>
    </p:spTree>
    <p:extLst>
      <p:ext uri="{BB962C8B-B14F-4D97-AF65-F5344CB8AC3E}">
        <p14:creationId xmlns:p14="http://schemas.microsoft.com/office/powerpoint/2010/main" val="2913840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tx2"/>
                </a:solidFill>
              </a:rPr>
              <a:t>Диарея у детей (1)</a:t>
            </a:r>
            <a:endParaRPr lang="ru-RU" b="1" dirty="0">
              <a:solidFill>
                <a:schemeClr val="tx2"/>
              </a:solidFill>
            </a:endParaRPr>
          </a:p>
        </p:txBody>
      </p:sp>
      <p:sp>
        <p:nvSpPr>
          <p:cNvPr id="3" name="Объект 2"/>
          <p:cNvSpPr>
            <a:spLocks noGrp="1"/>
          </p:cNvSpPr>
          <p:nvPr>
            <p:ph idx="1"/>
          </p:nvPr>
        </p:nvSpPr>
        <p:spPr>
          <a:xfrm>
            <a:off x="457200" y="1600200"/>
            <a:ext cx="8229600" cy="4997152"/>
          </a:xfrm>
        </p:spPr>
        <p:txBody>
          <a:bodyPr>
            <a:normAutofit fontScale="77500" lnSpcReduction="20000"/>
          </a:bodyPr>
          <a:lstStyle/>
          <a:p>
            <a:r>
              <a:rPr lang="ru-RU" dirty="0" smtClean="0">
                <a:latin typeface="Arial" panose="020B0604020202020204" pitchFamily="34" charset="0"/>
                <a:cs typeface="Arial" panose="020B0604020202020204" pitchFamily="34" charset="0"/>
              </a:rPr>
              <a:t>Активный, жизнерадостный ребенок с рвотой/диареей вряд ли имеет </a:t>
            </a:r>
            <a:r>
              <a:rPr lang="ru-RU" dirty="0" err="1" smtClean="0">
                <a:latin typeface="Arial" panose="020B0604020202020204" pitchFamily="34" charset="0"/>
                <a:cs typeface="Arial" panose="020B0604020202020204" pitchFamily="34" charset="0"/>
              </a:rPr>
              <a:t>жизнеугрожающие</a:t>
            </a:r>
            <a:r>
              <a:rPr lang="ru-RU" dirty="0" smtClean="0">
                <a:latin typeface="Arial" panose="020B0604020202020204" pitchFamily="34" charset="0"/>
                <a:cs typeface="Arial" panose="020B0604020202020204" pitchFamily="34" charset="0"/>
              </a:rPr>
              <a:t> проблемы</a:t>
            </a:r>
          </a:p>
          <a:p>
            <a:r>
              <a:rPr lang="ru-RU" dirty="0" smtClean="0">
                <a:latin typeface="Arial" panose="020B0604020202020204" pitchFamily="34" charset="0"/>
                <a:cs typeface="Arial" panose="020B0604020202020204" pitchFamily="34" charset="0"/>
              </a:rPr>
              <a:t>Длительная диарея = исключать воспалительное заболевание кишечника, антибиотик-ассоциированную диарею, </a:t>
            </a:r>
            <a:r>
              <a:rPr lang="ru-RU" dirty="0" err="1" smtClean="0">
                <a:latin typeface="Arial" panose="020B0604020202020204" pitchFamily="34" charset="0"/>
                <a:cs typeface="Arial" panose="020B0604020202020204" pitchFamily="34" charset="0"/>
              </a:rPr>
              <a:t>мальабсорбцию</a:t>
            </a:r>
            <a:endParaRPr lang="ru-RU" dirty="0" smtClean="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Помнить о возможности </a:t>
            </a:r>
            <a:r>
              <a:rPr lang="ru-RU" dirty="0" err="1" smtClean="0">
                <a:latin typeface="Arial" panose="020B0604020202020204" pitchFamily="34" charset="0"/>
                <a:cs typeface="Arial" panose="020B0604020202020204" pitchFamily="34" charset="0"/>
              </a:rPr>
              <a:t>целиакии</a:t>
            </a:r>
            <a:r>
              <a:rPr lang="ru-RU" dirty="0" smtClean="0">
                <a:latin typeface="Arial" panose="020B0604020202020204" pitchFamily="34" charset="0"/>
                <a:cs typeface="Arial" panose="020B0604020202020204" pitchFamily="34" charset="0"/>
              </a:rPr>
              <a:t> (как при </a:t>
            </a:r>
            <a:r>
              <a:rPr lang="ru-RU" dirty="0" err="1" smtClean="0">
                <a:latin typeface="Arial" panose="020B0604020202020204" pitchFamily="34" charset="0"/>
                <a:cs typeface="Arial" panose="020B0604020202020204" pitchFamily="34" charset="0"/>
              </a:rPr>
              <a:t>мальабсорбции</a:t>
            </a:r>
            <a:r>
              <a:rPr lang="ru-RU" dirty="0" smtClean="0">
                <a:latin typeface="Arial" panose="020B0604020202020204" pitchFamily="34" charset="0"/>
                <a:cs typeface="Arial" panose="020B0604020202020204" pitchFamily="34" charset="0"/>
              </a:rPr>
              <a:t>, так и при запорах!)</a:t>
            </a:r>
          </a:p>
          <a:p>
            <a:r>
              <a:rPr lang="ru-RU" dirty="0" smtClean="0">
                <a:latin typeface="Arial" panose="020B0604020202020204" pitchFamily="34" charset="0"/>
                <a:cs typeface="Arial" panose="020B0604020202020204" pitchFamily="34" charset="0"/>
              </a:rPr>
              <a:t>Диарея + нарушение ментального статуса = исключать токсический мегаколон, болезнь </a:t>
            </a:r>
            <a:r>
              <a:rPr lang="ru-RU" dirty="0" err="1" smtClean="0">
                <a:latin typeface="Arial" panose="020B0604020202020204" pitchFamily="34" charset="0"/>
                <a:cs typeface="Arial" panose="020B0604020202020204" pitchFamily="34" charset="0"/>
              </a:rPr>
              <a:t>Гиршпрунга</a:t>
            </a:r>
            <a:endParaRPr lang="ru-RU" dirty="0" smtClean="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Профузная диарея + нарушение ментального статуса = исключать нарушения электролитного обмена, шок !!</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2477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143000"/>
          </a:xfrm>
        </p:spPr>
        <p:txBody>
          <a:bodyPr/>
          <a:lstStyle/>
          <a:p>
            <a:r>
              <a:rPr lang="ru-RU" b="1" dirty="0" smtClean="0">
                <a:solidFill>
                  <a:schemeClr val="tx2"/>
                </a:solidFill>
              </a:rPr>
              <a:t>Диарея у детей (2)</a:t>
            </a:r>
            <a:endParaRPr lang="ru-RU" b="1" dirty="0">
              <a:solidFill>
                <a:schemeClr val="tx2"/>
              </a:solidFill>
            </a:endParaRPr>
          </a:p>
        </p:txBody>
      </p:sp>
      <p:sp>
        <p:nvSpPr>
          <p:cNvPr id="3" name="Объект 2"/>
          <p:cNvSpPr>
            <a:spLocks noGrp="1"/>
          </p:cNvSpPr>
          <p:nvPr>
            <p:ph idx="1"/>
          </p:nvPr>
        </p:nvSpPr>
        <p:spPr/>
        <p:txBody>
          <a:bodyPr>
            <a:normAutofit lnSpcReduction="10000"/>
          </a:bodyPr>
          <a:lstStyle/>
          <a:p>
            <a:r>
              <a:rPr lang="ru-RU" dirty="0" err="1" smtClean="0"/>
              <a:t>Шигеллезы</a:t>
            </a:r>
            <a:r>
              <a:rPr lang="ru-RU" dirty="0" smtClean="0"/>
              <a:t> с диареей могут приводить к резкому нарушению активности, тяжелой интоксикации</a:t>
            </a:r>
          </a:p>
          <a:p>
            <a:endParaRPr lang="ru-RU" dirty="0" smtClean="0"/>
          </a:p>
          <a:p>
            <a:r>
              <a:rPr lang="ru-RU" dirty="0" smtClean="0"/>
              <a:t>Кровянистая диарея может ассоциироваться с инфекцией </a:t>
            </a:r>
            <a:r>
              <a:rPr lang="en-US" dirty="0" smtClean="0"/>
              <a:t>E.coli</a:t>
            </a:r>
            <a:r>
              <a:rPr lang="ru-RU" dirty="0" smtClean="0"/>
              <a:t> О157, 10% при этом развивают ГУС. Лечение этой инфекции антибиотиками может вызвать ГУС (вероятно)</a:t>
            </a:r>
            <a:endParaRPr lang="ru-RU" dirty="0"/>
          </a:p>
        </p:txBody>
      </p:sp>
    </p:spTree>
    <p:extLst>
      <p:ext uri="{BB962C8B-B14F-4D97-AF65-F5344CB8AC3E}">
        <p14:creationId xmlns:p14="http://schemas.microsoft.com/office/powerpoint/2010/main" val="3168979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735360"/>
          </a:xfrm>
        </p:spPr>
        <p:txBody>
          <a:bodyPr>
            <a:normAutofit/>
          </a:bodyPr>
          <a:lstStyle/>
          <a:p>
            <a:r>
              <a:rPr lang="ru-RU" sz="3200" b="1" dirty="0" smtClean="0">
                <a:solidFill>
                  <a:schemeClr val="tx2"/>
                </a:solidFill>
              </a:rPr>
              <a:t>Дифференциальная диагностика</a:t>
            </a:r>
            <a:endParaRPr lang="ru-RU" sz="3200" b="1" dirty="0">
              <a:solidFill>
                <a:schemeClr val="tx2"/>
              </a:solidFill>
            </a:endParaRPr>
          </a:p>
        </p:txBody>
      </p:sp>
      <p:sp>
        <p:nvSpPr>
          <p:cNvPr id="3" name="Объект 2"/>
          <p:cNvSpPr>
            <a:spLocks noGrp="1"/>
          </p:cNvSpPr>
          <p:nvPr>
            <p:ph sz="half" idx="1"/>
          </p:nvPr>
        </p:nvSpPr>
        <p:spPr>
          <a:xfrm>
            <a:off x="0" y="836712"/>
            <a:ext cx="4495800" cy="5184576"/>
          </a:xfrm>
        </p:spPr>
        <p:txBody>
          <a:bodyPr>
            <a:noAutofit/>
          </a:bodyPr>
          <a:lstStyle/>
          <a:p>
            <a:r>
              <a:rPr lang="ru-RU" sz="2000" b="1" u="sng" dirty="0"/>
              <a:t>ЦНС-обусловленная рвота:</a:t>
            </a:r>
          </a:p>
          <a:p>
            <a:pPr lvl="1"/>
            <a:r>
              <a:rPr lang="ru-RU" sz="2000" dirty="0"/>
              <a:t>Инфекции (менингит, энцефалит)</a:t>
            </a:r>
          </a:p>
          <a:p>
            <a:pPr lvl="1"/>
            <a:r>
              <a:rPr lang="ru-RU" sz="2000" dirty="0"/>
              <a:t>Повышенное внутричерепное давление</a:t>
            </a:r>
          </a:p>
          <a:p>
            <a:pPr lvl="1"/>
            <a:r>
              <a:rPr lang="ru-RU" sz="2000" dirty="0"/>
              <a:t>Психогенная рвота (у старших детей и подростков</a:t>
            </a:r>
            <a:r>
              <a:rPr lang="ru-RU" sz="2000" dirty="0" smtClean="0"/>
              <a:t>)</a:t>
            </a:r>
          </a:p>
          <a:p>
            <a:r>
              <a:rPr lang="ru-RU" sz="2000" b="1" u="sng" dirty="0" smtClean="0"/>
              <a:t>Эндокринные </a:t>
            </a:r>
            <a:r>
              <a:rPr lang="ru-RU" sz="2000" b="1" u="sng" dirty="0"/>
              <a:t>причины </a:t>
            </a:r>
            <a:r>
              <a:rPr lang="ru-RU" sz="2000" b="1" u="sng" dirty="0" smtClean="0"/>
              <a:t>рвоты:</a:t>
            </a:r>
          </a:p>
          <a:p>
            <a:pPr lvl="1"/>
            <a:r>
              <a:rPr lang="ru-RU" sz="2000" dirty="0" smtClean="0"/>
              <a:t>Диабетический </a:t>
            </a:r>
            <a:r>
              <a:rPr lang="ru-RU" sz="2000" dirty="0" err="1"/>
              <a:t>кетоацидоз</a:t>
            </a:r>
            <a:endParaRPr lang="ru-RU" sz="2000" dirty="0"/>
          </a:p>
          <a:p>
            <a:pPr lvl="1"/>
            <a:r>
              <a:rPr lang="ru-RU" sz="2000" dirty="0"/>
              <a:t>Врожденная гипоплазия коры надпочечников</a:t>
            </a:r>
          </a:p>
          <a:p>
            <a:pPr lvl="1"/>
            <a:r>
              <a:rPr lang="ru-RU" sz="2000" dirty="0"/>
              <a:t>Криз при болезни </a:t>
            </a:r>
            <a:r>
              <a:rPr lang="ru-RU" sz="2000" dirty="0" err="1"/>
              <a:t>Аддисона</a:t>
            </a:r>
            <a:endParaRPr lang="ru-RU" sz="2000" dirty="0"/>
          </a:p>
          <a:p>
            <a:r>
              <a:rPr lang="ru-RU" sz="2000" b="1" u="sng" dirty="0"/>
              <a:t>Рвота, обусловленная болезнями почек:</a:t>
            </a:r>
          </a:p>
          <a:p>
            <a:pPr lvl="1"/>
            <a:r>
              <a:rPr lang="ru-RU" sz="2000" dirty="0"/>
              <a:t>Инфекции (пиелонефрит)</a:t>
            </a:r>
          </a:p>
          <a:p>
            <a:pPr lvl="1"/>
            <a:r>
              <a:rPr lang="ru-RU" sz="2000" dirty="0"/>
              <a:t>Почечная недостаточность</a:t>
            </a:r>
          </a:p>
          <a:p>
            <a:pPr lvl="1"/>
            <a:r>
              <a:rPr lang="ru-RU" sz="2000" dirty="0"/>
              <a:t>Ренальный тубулярный ацидоз</a:t>
            </a:r>
          </a:p>
          <a:p>
            <a:endParaRPr lang="ru-RU" sz="2000" dirty="0"/>
          </a:p>
          <a:p>
            <a:endParaRPr lang="ru-RU" sz="2000" dirty="0"/>
          </a:p>
        </p:txBody>
      </p:sp>
      <p:sp>
        <p:nvSpPr>
          <p:cNvPr id="4" name="Объект 3"/>
          <p:cNvSpPr>
            <a:spLocks noGrp="1"/>
          </p:cNvSpPr>
          <p:nvPr>
            <p:ph sz="half" idx="2"/>
          </p:nvPr>
        </p:nvSpPr>
        <p:spPr>
          <a:xfrm>
            <a:off x="4648200" y="836712"/>
            <a:ext cx="4038600" cy="4718304"/>
          </a:xfrm>
        </p:spPr>
        <p:txBody>
          <a:bodyPr>
            <a:noAutofit/>
          </a:bodyPr>
          <a:lstStyle/>
          <a:p>
            <a:r>
              <a:rPr lang="ru-RU" sz="2000" b="1" u="sng" dirty="0"/>
              <a:t>ЖКТ-обусловленная рвота:</a:t>
            </a:r>
          </a:p>
          <a:p>
            <a:pPr lvl="1"/>
            <a:r>
              <a:rPr lang="ru-RU" sz="2000" dirty="0"/>
              <a:t>Гастроэнтерит</a:t>
            </a:r>
          </a:p>
          <a:p>
            <a:pPr lvl="1"/>
            <a:r>
              <a:rPr lang="ru-RU" sz="2000" dirty="0"/>
              <a:t>Кишечная непроходимость</a:t>
            </a:r>
          </a:p>
          <a:p>
            <a:pPr lvl="1"/>
            <a:r>
              <a:rPr lang="ru-RU" sz="2000" dirty="0"/>
              <a:t>Гепатит</a:t>
            </a:r>
          </a:p>
          <a:p>
            <a:pPr lvl="1"/>
            <a:r>
              <a:rPr lang="ru-RU" sz="2000" dirty="0"/>
              <a:t>Печеночная недостаточность</a:t>
            </a:r>
          </a:p>
          <a:p>
            <a:pPr lvl="1"/>
            <a:r>
              <a:rPr lang="ru-RU" sz="2000" dirty="0"/>
              <a:t>Аппендицит</a:t>
            </a:r>
          </a:p>
          <a:p>
            <a:pPr lvl="1"/>
            <a:r>
              <a:rPr lang="ru-RU" sz="2000" dirty="0"/>
              <a:t>Перитонит</a:t>
            </a:r>
          </a:p>
          <a:p>
            <a:pPr lvl="1"/>
            <a:r>
              <a:rPr lang="ru-RU" sz="2000" dirty="0"/>
              <a:t>Инвагинация</a:t>
            </a:r>
          </a:p>
          <a:p>
            <a:pPr lvl="1"/>
            <a:r>
              <a:rPr lang="ru-RU" sz="2000" dirty="0" err="1"/>
              <a:t>Пилостеноз</a:t>
            </a:r>
            <a:endParaRPr lang="ru-RU" sz="2000" dirty="0"/>
          </a:p>
          <a:p>
            <a:pPr lvl="1"/>
            <a:r>
              <a:rPr lang="ru-RU" sz="2000" dirty="0"/>
              <a:t>Пороки развития (диафрагмальная грыжа, </a:t>
            </a:r>
            <a:r>
              <a:rPr lang="ru-RU" sz="2000" dirty="0" err="1"/>
              <a:t>мальротация</a:t>
            </a:r>
            <a:r>
              <a:rPr lang="ru-RU" sz="2000" dirty="0"/>
              <a:t> кишечника)</a:t>
            </a:r>
          </a:p>
          <a:p>
            <a:pPr lvl="1"/>
            <a:r>
              <a:rPr lang="ru-RU" sz="2000" dirty="0"/>
              <a:t>Отравление и интоксикация</a:t>
            </a:r>
          </a:p>
          <a:p>
            <a:endParaRPr lang="ru-RU" sz="2000" dirty="0"/>
          </a:p>
        </p:txBody>
      </p:sp>
    </p:spTree>
    <p:extLst>
      <p:ext uri="{BB962C8B-B14F-4D97-AF65-F5344CB8AC3E}">
        <p14:creationId xmlns:p14="http://schemas.microsoft.com/office/powerpoint/2010/main" val="2508742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noGrp="1" noChangeArrowheads="1"/>
          </p:cNvSpPr>
          <p:nvPr>
            <p:ph type="title"/>
          </p:nvPr>
        </p:nvSpPr>
        <p:spPr>
          <a:xfrm>
            <a:off x="107950" y="-26988"/>
            <a:ext cx="8937625" cy="855663"/>
          </a:xfrm>
        </p:spPr>
        <p:txBody>
          <a:bodyPr/>
          <a:lstStyle/>
          <a:p>
            <a:r>
              <a:rPr lang="ru-RU" altLang="ru-RU" b="1" smtClean="0">
                <a:solidFill>
                  <a:schemeClr val="tx2"/>
                </a:solidFill>
              </a:rPr>
              <a:t>Ротавирусный гастроэнтерит (РВГЭ)</a:t>
            </a:r>
          </a:p>
        </p:txBody>
      </p:sp>
      <p:sp>
        <p:nvSpPr>
          <p:cNvPr id="17410" name="Rectangle 5"/>
          <p:cNvSpPr>
            <a:spLocks noGrp="1" noChangeArrowheads="1"/>
          </p:cNvSpPr>
          <p:nvPr>
            <p:ph type="body" sz="half" idx="1"/>
          </p:nvPr>
        </p:nvSpPr>
        <p:spPr>
          <a:xfrm>
            <a:off x="179388" y="1052513"/>
            <a:ext cx="8856662" cy="5472112"/>
          </a:xfrm>
        </p:spPr>
        <p:txBody>
          <a:bodyPr/>
          <a:lstStyle/>
          <a:p>
            <a:pPr>
              <a:buFontTx/>
              <a:buBlip>
                <a:blip r:embed="rId2"/>
              </a:buBlip>
            </a:pPr>
            <a:r>
              <a:rPr lang="ru-RU" altLang="ru-RU" sz="2800" b="1" u="sng" smtClean="0">
                <a:solidFill>
                  <a:srgbClr val="002060"/>
                </a:solidFill>
              </a:rPr>
              <a:t>Самая частая</a:t>
            </a:r>
            <a:r>
              <a:rPr lang="ru-RU" altLang="ru-RU" sz="2800" smtClean="0">
                <a:solidFill>
                  <a:srgbClr val="002060"/>
                </a:solidFill>
              </a:rPr>
              <a:t> причина тяжелой диареи у детей</a:t>
            </a:r>
          </a:p>
          <a:p>
            <a:pPr>
              <a:buFontTx/>
              <a:buBlip>
                <a:blip r:embed="rId2"/>
              </a:buBlip>
            </a:pPr>
            <a:r>
              <a:rPr lang="ru-RU" altLang="ru-RU" sz="2800" smtClean="0">
                <a:solidFill>
                  <a:srgbClr val="002060"/>
                </a:solidFill>
              </a:rPr>
              <a:t>Отличается высокой </a:t>
            </a:r>
            <a:r>
              <a:rPr lang="ru-RU" altLang="ru-RU" sz="2800" b="1" u="sng" smtClean="0">
                <a:solidFill>
                  <a:srgbClr val="002060"/>
                </a:solidFill>
              </a:rPr>
              <a:t>контагиозностью</a:t>
            </a:r>
          </a:p>
          <a:p>
            <a:pPr>
              <a:buFontTx/>
              <a:buBlip>
                <a:blip r:embed="rId2"/>
              </a:buBlip>
            </a:pPr>
            <a:r>
              <a:rPr lang="ru-RU" altLang="ru-RU" sz="2800" smtClean="0">
                <a:solidFill>
                  <a:srgbClr val="002060"/>
                </a:solidFill>
              </a:rPr>
              <a:t>Практически </a:t>
            </a:r>
            <a:r>
              <a:rPr lang="ru-RU" altLang="ru-RU" sz="2800" b="1" u="sng" smtClean="0">
                <a:solidFill>
                  <a:srgbClr val="002060"/>
                </a:solidFill>
              </a:rPr>
              <a:t>каждый</a:t>
            </a:r>
            <a:r>
              <a:rPr lang="ru-RU" altLang="ru-RU" sz="2800" smtClean="0">
                <a:solidFill>
                  <a:srgbClr val="002060"/>
                </a:solidFill>
              </a:rPr>
              <a:t> ребенок переносит хотя бы однажды в возрасте до 5 лет</a:t>
            </a:r>
          </a:p>
          <a:p>
            <a:pPr>
              <a:buFontTx/>
              <a:buBlip>
                <a:blip r:embed="rId2"/>
              </a:buBlip>
            </a:pPr>
            <a:r>
              <a:rPr lang="ru-RU" altLang="ru-RU" sz="2800" smtClean="0">
                <a:solidFill>
                  <a:srgbClr val="002060"/>
                </a:solidFill>
              </a:rPr>
              <a:t>Наиболее тяжело протекает у детей в возрасте </a:t>
            </a:r>
            <a:r>
              <a:rPr lang="ru-RU" altLang="ru-RU" sz="2800" b="1" u="sng" smtClean="0">
                <a:solidFill>
                  <a:srgbClr val="002060"/>
                </a:solidFill>
              </a:rPr>
              <a:t>4-</a:t>
            </a:r>
            <a:r>
              <a:rPr lang="en-US" altLang="ru-RU" sz="2800" b="1" u="sng" smtClean="0">
                <a:solidFill>
                  <a:srgbClr val="002060"/>
                </a:solidFill>
              </a:rPr>
              <a:t>24</a:t>
            </a:r>
            <a:r>
              <a:rPr lang="ru-RU" altLang="ru-RU" sz="2800" b="1" u="sng" smtClean="0">
                <a:solidFill>
                  <a:srgbClr val="002060"/>
                </a:solidFill>
              </a:rPr>
              <a:t> месяцев</a:t>
            </a:r>
          </a:p>
          <a:p>
            <a:pPr>
              <a:buFontTx/>
              <a:buBlip>
                <a:blip r:embed="rId2"/>
              </a:buBlip>
            </a:pPr>
            <a:r>
              <a:rPr lang="ru-RU" altLang="ru-RU" sz="2800" smtClean="0">
                <a:solidFill>
                  <a:srgbClr val="002060"/>
                </a:solidFill>
              </a:rPr>
              <a:t>Пик заболеваемости с </a:t>
            </a:r>
            <a:r>
              <a:rPr lang="ru-RU" altLang="ru-RU" sz="2800" b="1" u="sng" smtClean="0">
                <a:solidFill>
                  <a:srgbClr val="002060"/>
                </a:solidFill>
              </a:rPr>
              <a:t>ноября по апрель</a:t>
            </a:r>
          </a:p>
          <a:p>
            <a:pPr>
              <a:buFontTx/>
              <a:buBlip>
                <a:blip r:embed="rId2"/>
              </a:buBlip>
            </a:pPr>
            <a:r>
              <a:rPr lang="ru-RU" altLang="ru-RU" sz="2800" b="1" u="sng" smtClean="0">
                <a:solidFill>
                  <a:srgbClr val="002060"/>
                </a:solidFill>
              </a:rPr>
              <a:t>Повторные</a:t>
            </a:r>
            <a:r>
              <a:rPr lang="ru-RU" altLang="ru-RU" sz="2800" smtClean="0">
                <a:solidFill>
                  <a:srgbClr val="002060"/>
                </a:solidFill>
              </a:rPr>
              <a:t> заболевания обычно протекают менее тяжело</a:t>
            </a:r>
          </a:p>
          <a:p>
            <a:pPr>
              <a:buFontTx/>
              <a:buBlip>
                <a:blip r:embed="rId2"/>
              </a:buBlip>
            </a:pPr>
            <a:r>
              <a:rPr lang="ru-RU" altLang="ru-RU" sz="2800" smtClean="0">
                <a:solidFill>
                  <a:srgbClr val="002060"/>
                </a:solidFill>
              </a:rPr>
              <a:t>Причина </a:t>
            </a:r>
            <a:r>
              <a:rPr lang="ru-RU" altLang="ru-RU" sz="2800" b="1" u="sng" smtClean="0">
                <a:solidFill>
                  <a:srgbClr val="002060"/>
                </a:solidFill>
              </a:rPr>
              <a:t>50-70% госпитализаций</a:t>
            </a:r>
            <a:r>
              <a:rPr lang="ru-RU" altLang="ru-RU" sz="2800" smtClean="0">
                <a:solidFill>
                  <a:srgbClr val="002060"/>
                </a:solidFill>
              </a:rPr>
              <a:t> детей с острой диареей</a:t>
            </a:r>
          </a:p>
        </p:txBody>
      </p:sp>
    </p:spTree>
    <p:extLst>
      <p:ext uri="{BB962C8B-B14F-4D97-AF65-F5344CB8AC3E}">
        <p14:creationId xmlns:p14="http://schemas.microsoft.com/office/powerpoint/2010/main" val="26731974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100013"/>
            <a:ext cx="8229600" cy="1143001"/>
          </a:xfrm>
        </p:spPr>
        <p:txBody>
          <a:bodyPr/>
          <a:lstStyle/>
          <a:p>
            <a:r>
              <a:rPr lang="ru-RU" altLang="ru-RU" sz="3600" b="1" dirty="0" smtClean="0">
                <a:solidFill>
                  <a:schemeClr val="tx2"/>
                </a:solidFill>
              </a:rPr>
              <a:t>Распространенность РВГЭ</a:t>
            </a:r>
          </a:p>
        </p:txBody>
      </p:sp>
      <p:sp>
        <p:nvSpPr>
          <p:cNvPr id="3" name="Content Placeholder 2"/>
          <p:cNvSpPr>
            <a:spLocks noGrp="1"/>
          </p:cNvSpPr>
          <p:nvPr>
            <p:ph sz="quarter" idx="10"/>
          </p:nvPr>
        </p:nvSpPr>
        <p:spPr>
          <a:xfrm>
            <a:off x="457200" y="836613"/>
            <a:ext cx="8255000" cy="1463675"/>
          </a:xfrm>
        </p:spPr>
        <p:txBody>
          <a:bodyPr rtlCol="0">
            <a:noAutofit/>
          </a:bodyPr>
          <a:lstStyle/>
          <a:p>
            <a:pPr fontAlgn="auto">
              <a:spcAft>
                <a:spcPts val="0"/>
              </a:spcAft>
              <a:buFont typeface="Arial" panose="020B0604020202020204" pitchFamily="34" charset="0"/>
              <a:buChar char="•"/>
              <a:defRPr/>
            </a:pPr>
            <a:r>
              <a:rPr lang="ru-RU" sz="2800" dirty="0" smtClean="0"/>
              <a:t>Исследование в 35 странах с разным уровнем экономического развития</a:t>
            </a:r>
          </a:p>
          <a:p>
            <a:pPr fontAlgn="auto">
              <a:spcAft>
                <a:spcPts val="0"/>
              </a:spcAft>
              <a:buFont typeface="Arial" panose="020B0604020202020204" pitchFamily="34" charset="0"/>
              <a:buChar char="•"/>
              <a:defRPr/>
            </a:pPr>
            <a:r>
              <a:rPr lang="ru-RU" sz="2800" dirty="0" err="1" smtClean="0"/>
              <a:t>Ротавирус</a:t>
            </a:r>
            <a:r>
              <a:rPr lang="ru-RU" sz="2800" dirty="0" smtClean="0"/>
              <a:t> вызывает 40% (35%-45%) всех диарей у детей </a:t>
            </a:r>
            <a:r>
              <a:rPr lang="en-US" sz="2800" dirty="0" smtClean="0"/>
              <a:t>&lt; </a:t>
            </a:r>
            <a:r>
              <a:rPr lang="ru-RU" sz="2800" dirty="0" smtClean="0"/>
              <a:t>5 лет</a:t>
            </a:r>
          </a:p>
          <a:p>
            <a:pPr marL="0" indent="0" algn="ctr" fontAlgn="auto">
              <a:spcAft>
                <a:spcPts val="0"/>
              </a:spcAft>
              <a:buFont typeface="Arial" pitchFamily="34" charset="0"/>
              <a:buNone/>
              <a:defRPr/>
            </a:pPr>
            <a:endParaRPr lang="ru-RU" sz="2800" dirty="0"/>
          </a:p>
          <a:p>
            <a:pPr fontAlgn="auto">
              <a:spcAft>
                <a:spcPts val="0"/>
              </a:spcAft>
              <a:buFont typeface="Arial" panose="020B0604020202020204" pitchFamily="34" charset="0"/>
              <a:buChar char="•"/>
              <a:defRPr/>
            </a:pPr>
            <a:endParaRPr lang="ru-RU" sz="2800" dirty="0" smtClean="0"/>
          </a:p>
          <a:p>
            <a:pPr fontAlgn="auto">
              <a:spcAft>
                <a:spcPts val="0"/>
              </a:spcAft>
              <a:buFont typeface="Arial" panose="020B0604020202020204" pitchFamily="34" charset="0"/>
              <a:buChar char="•"/>
              <a:defRPr/>
            </a:pPr>
            <a:endParaRPr lang="ru-RU" sz="2800" dirty="0"/>
          </a:p>
        </p:txBody>
      </p:sp>
      <p:sp>
        <p:nvSpPr>
          <p:cNvPr id="19459" name="Объект 1"/>
          <p:cNvSpPr>
            <a:spLocks noGrp="1"/>
          </p:cNvSpPr>
          <p:nvPr>
            <p:ph sz="quarter" idx="11"/>
          </p:nvPr>
        </p:nvSpPr>
        <p:spPr>
          <a:xfrm>
            <a:off x="250825" y="3141663"/>
            <a:ext cx="4102100" cy="2565400"/>
          </a:xfrm>
        </p:spPr>
        <p:txBody>
          <a:bodyPr/>
          <a:lstStyle/>
          <a:p>
            <a:r>
              <a:rPr lang="ru-RU" altLang="ru-RU" sz="2400" b="1" smtClean="0">
                <a:solidFill>
                  <a:schemeClr val="tx2"/>
                </a:solidFill>
              </a:rPr>
              <a:t>Экономическое развитие, санитарно-гигиенические условия, состояние здравоохранения не влияют на распространенность РВГЭ!</a:t>
            </a:r>
          </a:p>
          <a:p>
            <a:endParaRPr lang="ru-RU" altLang="ru-RU" sz="2400" b="1" smtClean="0">
              <a:solidFill>
                <a:schemeClr val="tx2"/>
              </a:solidFill>
            </a:endParaRPr>
          </a:p>
        </p:txBody>
      </p:sp>
      <p:sp>
        <p:nvSpPr>
          <p:cNvPr id="19460" name="TextBox 3"/>
          <p:cNvSpPr txBox="1">
            <a:spLocks noChangeArrowheads="1"/>
          </p:cNvSpPr>
          <p:nvPr/>
        </p:nvSpPr>
        <p:spPr bwMode="auto">
          <a:xfrm>
            <a:off x="88900" y="6480175"/>
            <a:ext cx="4575175" cy="338138"/>
          </a:xfrm>
          <a:prstGeom prst="rect">
            <a:avLst/>
          </a:prstGeom>
          <a:noFill/>
          <a:ln w="9525">
            <a:noFill/>
            <a:miter lim="800000"/>
            <a:headEnd/>
            <a:tailEnd/>
          </a:ln>
        </p:spPr>
        <p:txBody>
          <a:bodyPr wrap="none">
            <a:spAutoFit/>
          </a:bodyPr>
          <a:lstStyle/>
          <a:p>
            <a:r>
              <a:rPr lang="en-US" altLang="ru-RU" sz="1600">
                <a:solidFill>
                  <a:srgbClr val="000000"/>
                </a:solidFill>
                <a:latin typeface="Arial Narrow" pitchFamily="34" charset="0"/>
                <a:cs typeface="Arial" charset="0"/>
              </a:rPr>
              <a:t>Weekly epidemiological record</a:t>
            </a:r>
            <a:r>
              <a:rPr lang="ru-RU" altLang="ru-RU" sz="1600">
                <a:solidFill>
                  <a:srgbClr val="000000"/>
                </a:solidFill>
                <a:latin typeface="Arial Narrow" pitchFamily="34" charset="0"/>
                <a:cs typeface="Arial" charset="0"/>
              </a:rPr>
              <a:t>. </a:t>
            </a:r>
            <a:r>
              <a:rPr lang="en-US" altLang="ru-RU" sz="1600">
                <a:solidFill>
                  <a:srgbClr val="000000"/>
                </a:solidFill>
                <a:latin typeface="Arial Narrow" pitchFamily="34" charset="0"/>
                <a:cs typeface="Arial" charset="0"/>
              </a:rPr>
              <a:t>No. 47, 2008, pp. 421–425.</a:t>
            </a:r>
            <a:endParaRPr lang="ru-RU" altLang="ru-RU" sz="1600">
              <a:solidFill>
                <a:srgbClr val="000000"/>
              </a:solidFill>
              <a:latin typeface="Arial Narrow" pitchFamily="34" charset="0"/>
              <a:cs typeface="Arial" charset="0"/>
            </a:endParaRPr>
          </a:p>
        </p:txBody>
      </p:sp>
      <p:pic>
        <p:nvPicPr>
          <p:cNvPr id="19461" name="Picture 5" descr="E:\My Documents\My Pictures\cute-feet-dangling.jpg"/>
          <p:cNvPicPr>
            <a:picLocks noChangeAspect="1" noChangeArrowheads="1"/>
          </p:cNvPicPr>
          <p:nvPr/>
        </p:nvPicPr>
        <p:blipFill>
          <a:blip r:embed="rId3"/>
          <a:srcRect/>
          <a:stretch>
            <a:fillRect/>
          </a:stretch>
        </p:blipFill>
        <p:spPr bwMode="auto">
          <a:xfrm>
            <a:off x="4576763" y="2492375"/>
            <a:ext cx="4387850" cy="3825875"/>
          </a:xfrm>
          <a:prstGeom prst="rect">
            <a:avLst/>
          </a:prstGeom>
          <a:noFill/>
          <a:ln w="9525">
            <a:noFill/>
            <a:miter lim="800000"/>
            <a:headEnd/>
            <a:tailEnd/>
          </a:ln>
        </p:spPr>
      </p:pic>
    </p:spTree>
    <p:extLst>
      <p:ext uri="{BB962C8B-B14F-4D97-AF65-F5344CB8AC3E}">
        <p14:creationId xmlns:p14="http://schemas.microsoft.com/office/powerpoint/2010/main" val="5839361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title"/>
          </p:nvPr>
        </p:nvSpPr>
        <p:spPr>
          <a:xfrm>
            <a:off x="457200" y="115888"/>
            <a:ext cx="8229600" cy="936625"/>
          </a:xfrm>
        </p:spPr>
        <p:txBody>
          <a:bodyPr rtlCol="0">
            <a:normAutofit fontScale="90000"/>
          </a:bodyPr>
          <a:lstStyle/>
          <a:p>
            <a:pPr fontAlgn="auto">
              <a:spcAft>
                <a:spcPts val="0"/>
              </a:spcAft>
              <a:defRPr/>
            </a:pPr>
            <a:r>
              <a:rPr lang="ru-RU" altLang="ru-RU" sz="3600" b="1" dirty="0" smtClean="0">
                <a:solidFill>
                  <a:schemeClr val="tx2"/>
                </a:solidFill>
              </a:rPr>
              <a:t>Типичное течение </a:t>
            </a:r>
            <a:r>
              <a:rPr lang="ru-RU" altLang="ru-RU" sz="3600" b="1" dirty="0" err="1" smtClean="0">
                <a:solidFill>
                  <a:schemeClr val="tx2"/>
                </a:solidFill>
              </a:rPr>
              <a:t>ротавирусного</a:t>
            </a:r>
            <a:r>
              <a:rPr lang="ru-RU" altLang="ru-RU" sz="3600" b="1" dirty="0" smtClean="0">
                <a:solidFill>
                  <a:schemeClr val="tx2"/>
                </a:solidFill>
              </a:rPr>
              <a:t> гастроэнтерита у детей</a:t>
            </a:r>
          </a:p>
        </p:txBody>
      </p:sp>
      <p:sp>
        <p:nvSpPr>
          <p:cNvPr id="25602" name="Rectangle 9"/>
          <p:cNvSpPr>
            <a:spLocks noGrp="1" noChangeArrowheads="1"/>
          </p:cNvSpPr>
          <p:nvPr>
            <p:ph idx="1"/>
          </p:nvPr>
        </p:nvSpPr>
        <p:spPr>
          <a:xfrm>
            <a:off x="323850" y="1484313"/>
            <a:ext cx="8507413" cy="3602037"/>
          </a:xfrm>
        </p:spPr>
        <p:txBody>
          <a:bodyPr/>
          <a:lstStyle/>
          <a:p>
            <a:pPr>
              <a:buFontTx/>
              <a:buBlip>
                <a:blip r:embed="rId2"/>
              </a:buBlip>
            </a:pPr>
            <a:r>
              <a:rPr lang="ru-RU" altLang="ru-RU" b="1" smtClean="0"/>
              <a:t>Инкубационный период менее 2-х дней (в среднем 1-7 дней)</a:t>
            </a:r>
          </a:p>
          <a:p>
            <a:pPr>
              <a:buFontTx/>
              <a:buBlip>
                <a:blip r:embed="rId2"/>
              </a:buBlip>
            </a:pPr>
            <a:r>
              <a:rPr lang="ru-RU" altLang="ru-RU" b="1" smtClean="0"/>
              <a:t>Типичные симптомы:    ДИАРЕЯ</a:t>
            </a:r>
          </a:p>
          <a:p>
            <a:pPr>
              <a:buFontTx/>
              <a:buNone/>
            </a:pPr>
            <a:r>
              <a:rPr lang="ru-RU" altLang="ru-RU" smtClean="0"/>
              <a:t>						</a:t>
            </a:r>
            <a:r>
              <a:rPr lang="ru-RU" altLang="ru-RU" b="1" smtClean="0"/>
              <a:t>РВОТА</a:t>
            </a:r>
          </a:p>
          <a:p>
            <a:pPr>
              <a:buFontTx/>
              <a:buNone/>
            </a:pPr>
            <a:r>
              <a:rPr lang="ru-RU" altLang="ru-RU" b="1" smtClean="0"/>
              <a:t>						ЛИХОРАДКА</a:t>
            </a:r>
          </a:p>
          <a:p>
            <a:pPr>
              <a:buFontTx/>
              <a:buBlip>
                <a:blip r:embed="rId2"/>
              </a:buBlip>
            </a:pPr>
            <a:r>
              <a:rPr lang="ru-RU" altLang="ru-RU" b="1" smtClean="0"/>
              <a:t>Продолжительность болезни: 3-9 дней</a:t>
            </a:r>
          </a:p>
          <a:p>
            <a:endParaRPr lang="ru-RU" altLang="ru-RU" smtClean="0"/>
          </a:p>
        </p:txBody>
      </p:sp>
      <p:sp>
        <p:nvSpPr>
          <p:cNvPr id="25603" name="AutoShape 10"/>
          <p:cNvSpPr>
            <a:spLocks noChangeArrowheads="1"/>
          </p:cNvSpPr>
          <p:nvPr/>
        </p:nvSpPr>
        <p:spPr bwMode="auto">
          <a:xfrm>
            <a:off x="900113" y="5300663"/>
            <a:ext cx="7416800" cy="1296987"/>
          </a:xfrm>
          <a:prstGeom prst="leftRightArrow">
            <a:avLst>
              <a:gd name="adj1" fmla="val 50000"/>
              <a:gd name="adj2" fmla="val 114370"/>
            </a:avLst>
          </a:prstGeom>
          <a:gradFill rotWithShape="1">
            <a:gsLst>
              <a:gs pos="0">
                <a:srgbClr val="0DB6F9"/>
              </a:gs>
              <a:gs pos="100000">
                <a:srgbClr val="FF3300"/>
              </a:gs>
            </a:gsLst>
            <a:lin ang="0" scaled="1"/>
          </a:gradFill>
          <a:ln w="9525">
            <a:solidFill>
              <a:schemeClr val="tx1"/>
            </a:solidFill>
            <a:miter lim="800000"/>
            <a:headEnd/>
            <a:tailEnd/>
          </a:ln>
        </p:spPr>
        <p:txBody>
          <a:bodyPr wrap="none" anchor="ctr"/>
          <a:lstStyle/>
          <a:p>
            <a:pPr algn="ctr"/>
            <a:endParaRPr lang="ru-RU" altLang="ru-RU">
              <a:latin typeface="Calibri" pitchFamily="34" charset="0"/>
              <a:cs typeface="Arial" charset="0"/>
            </a:endParaRPr>
          </a:p>
        </p:txBody>
      </p:sp>
      <p:sp>
        <p:nvSpPr>
          <p:cNvPr id="25604" name="Text Box 11"/>
          <p:cNvSpPr txBox="1">
            <a:spLocks noChangeArrowheads="1"/>
          </p:cNvSpPr>
          <p:nvPr/>
        </p:nvSpPr>
        <p:spPr bwMode="auto">
          <a:xfrm>
            <a:off x="3081338" y="5157788"/>
            <a:ext cx="2644775" cy="461962"/>
          </a:xfrm>
          <a:prstGeom prst="rect">
            <a:avLst/>
          </a:prstGeom>
          <a:noFill/>
          <a:ln w="9525">
            <a:noFill/>
            <a:miter lim="800000"/>
            <a:headEnd/>
            <a:tailEnd/>
          </a:ln>
        </p:spPr>
        <p:txBody>
          <a:bodyPr wrap="none">
            <a:spAutoFit/>
          </a:bodyPr>
          <a:lstStyle/>
          <a:p>
            <a:r>
              <a:rPr lang="ru-RU" altLang="ru-RU" sz="2400" b="1">
                <a:latin typeface="Calibri" pitchFamily="34" charset="0"/>
                <a:cs typeface="Arial" charset="0"/>
              </a:rPr>
              <a:t>спектр симптомов</a:t>
            </a:r>
          </a:p>
        </p:txBody>
      </p:sp>
      <p:sp>
        <p:nvSpPr>
          <p:cNvPr id="25605" name="Text Box 13"/>
          <p:cNvSpPr txBox="1">
            <a:spLocks noChangeArrowheads="1"/>
          </p:cNvSpPr>
          <p:nvPr/>
        </p:nvSpPr>
        <p:spPr bwMode="auto">
          <a:xfrm>
            <a:off x="1403350" y="5589588"/>
            <a:ext cx="1982788" cy="641350"/>
          </a:xfrm>
          <a:prstGeom prst="rect">
            <a:avLst/>
          </a:prstGeom>
          <a:noFill/>
          <a:ln w="9525">
            <a:noFill/>
            <a:miter lim="800000"/>
            <a:headEnd/>
            <a:tailEnd/>
          </a:ln>
        </p:spPr>
        <p:txBody>
          <a:bodyPr wrap="none">
            <a:spAutoFit/>
          </a:bodyPr>
          <a:lstStyle/>
          <a:p>
            <a:pPr algn="ctr"/>
            <a:r>
              <a:rPr lang="ru-RU" altLang="ru-RU" b="1">
                <a:latin typeface="Calibri" pitchFamily="34" charset="0"/>
                <a:cs typeface="Arial" charset="0"/>
              </a:rPr>
              <a:t>бессимптомное</a:t>
            </a:r>
          </a:p>
          <a:p>
            <a:pPr algn="ctr"/>
            <a:r>
              <a:rPr lang="ru-RU" altLang="ru-RU" b="1">
                <a:latin typeface="Calibri" pitchFamily="34" charset="0"/>
                <a:cs typeface="Arial" charset="0"/>
              </a:rPr>
              <a:t>течение</a:t>
            </a:r>
          </a:p>
        </p:txBody>
      </p:sp>
      <p:sp>
        <p:nvSpPr>
          <p:cNvPr id="25606" name="Text Box 14"/>
          <p:cNvSpPr txBox="1">
            <a:spLocks noChangeArrowheads="1"/>
          </p:cNvSpPr>
          <p:nvPr/>
        </p:nvSpPr>
        <p:spPr bwMode="auto">
          <a:xfrm>
            <a:off x="6016625" y="5589588"/>
            <a:ext cx="1758950" cy="641350"/>
          </a:xfrm>
          <a:prstGeom prst="rect">
            <a:avLst/>
          </a:prstGeom>
          <a:noFill/>
          <a:ln w="9525">
            <a:noFill/>
            <a:miter lim="800000"/>
            <a:headEnd/>
            <a:tailEnd/>
          </a:ln>
        </p:spPr>
        <p:txBody>
          <a:bodyPr wrap="none">
            <a:spAutoFit/>
          </a:bodyPr>
          <a:lstStyle/>
          <a:p>
            <a:pPr algn="ctr"/>
            <a:r>
              <a:rPr lang="ru-RU" altLang="ru-RU" b="1">
                <a:latin typeface="Calibri" pitchFamily="34" charset="0"/>
                <a:cs typeface="Arial" charset="0"/>
              </a:rPr>
              <a:t>тяжелая</a:t>
            </a:r>
          </a:p>
          <a:p>
            <a:pPr algn="ctr"/>
            <a:r>
              <a:rPr lang="ru-RU" altLang="ru-RU" b="1">
                <a:latin typeface="Calibri" pitchFamily="34" charset="0"/>
                <a:cs typeface="Arial" charset="0"/>
              </a:rPr>
              <a:t>дегидратация</a:t>
            </a:r>
          </a:p>
        </p:txBody>
      </p:sp>
    </p:spTree>
    <p:extLst>
      <p:ext uri="{BB962C8B-B14F-4D97-AF65-F5344CB8AC3E}">
        <p14:creationId xmlns:p14="http://schemas.microsoft.com/office/powerpoint/2010/main" val="30056202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244475" y="188913"/>
            <a:ext cx="8648700" cy="646112"/>
          </a:xfrm>
        </p:spPr>
        <p:txBody>
          <a:bodyPr/>
          <a:lstStyle/>
          <a:p>
            <a:r>
              <a:rPr lang="ru-RU" altLang="ru-RU" sz="3600" b="1" dirty="0" smtClean="0">
                <a:solidFill>
                  <a:schemeClr val="tx2"/>
                </a:solidFill>
              </a:rPr>
              <a:t>Орган-мишень </a:t>
            </a:r>
            <a:r>
              <a:rPr lang="ru-RU" altLang="ru-RU" sz="3600" b="1" dirty="0" err="1" smtClean="0">
                <a:solidFill>
                  <a:schemeClr val="tx2"/>
                </a:solidFill>
              </a:rPr>
              <a:t>ротавирусной</a:t>
            </a:r>
            <a:r>
              <a:rPr lang="ru-RU" altLang="ru-RU" sz="3600" b="1" dirty="0" smtClean="0">
                <a:solidFill>
                  <a:schemeClr val="tx2"/>
                </a:solidFill>
              </a:rPr>
              <a:t> инфекции</a:t>
            </a:r>
            <a:endParaRPr lang="en-US" altLang="ru-RU" sz="3600" b="1" dirty="0" smtClean="0">
              <a:solidFill>
                <a:schemeClr val="tx2"/>
              </a:solidFill>
            </a:endParaRPr>
          </a:p>
        </p:txBody>
      </p:sp>
      <p:sp>
        <p:nvSpPr>
          <p:cNvPr id="26626"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F5812A-4231-4690-A8F3-D43BF7B00527}" type="slidenum">
              <a:rPr lang="en-US">
                <a:solidFill>
                  <a:srgbClr val="898989"/>
                </a:solidFill>
              </a:rPr>
              <a:pPr fontAlgn="base">
                <a:spcBef>
                  <a:spcPct val="0"/>
                </a:spcBef>
                <a:spcAft>
                  <a:spcPct val="0"/>
                </a:spcAft>
              </a:pPr>
              <a:t>23</a:t>
            </a:fld>
            <a:endParaRPr lang="en-US">
              <a:solidFill>
                <a:srgbClr val="898989"/>
              </a:solidFill>
            </a:endParaRPr>
          </a:p>
        </p:txBody>
      </p:sp>
      <p:sp>
        <p:nvSpPr>
          <p:cNvPr id="26627" name="Rectangle 3"/>
          <p:cNvSpPr>
            <a:spLocks noChangeArrowheads="1"/>
          </p:cNvSpPr>
          <p:nvPr/>
        </p:nvSpPr>
        <p:spPr bwMode="auto">
          <a:xfrm>
            <a:off x="0" y="6264275"/>
            <a:ext cx="8689975" cy="582613"/>
          </a:xfrm>
          <a:prstGeom prst="rect">
            <a:avLst/>
          </a:prstGeom>
          <a:noFill/>
          <a:ln w="9525">
            <a:noFill/>
            <a:miter lim="800000"/>
            <a:headEnd/>
            <a:tailEnd/>
          </a:ln>
        </p:spPr>
        <p:txBody>
          <a:bodyPr lIns="90488" tIns="44450" rIns="90488" bIns="44450" anchor="b">
            <a:spAutoFit/>
          </a:bodyPr>
          <a:lstStyle/>
          <a:p>
            <a:pPr marL="228600" indent="-228600" eaLnBrk="0" hangingPunct="0">
              <a:spcBef>
                <a:spcPct val="20000"/>
              </a:spcBef>
              <a:buFontTx/>
              <a:buAutoNum type="arabicPeriod"/>
            </a:pPr>
            <a:r>
              <a:rPr lang="en-US" altLang="ru-RU" sz="1600">
                <a:solidFill>
                  <a:srgbClr val="000000"/>
                </a:solidFill>
                <a:latin typeface="Calibri" pitchFamily="34" charset="0"/>
                <a:cs typeface="Arial" charset="0"/>
              </a:rPr>
              <a:t>Ramig RF. </a:t>
            </a:r>
            <a:r>
              <a:rPr lang="en-US" altLang="ru-RU" sz="1600" i="1">
                <a:solidFill>
                  <a:srgbClr val="000000"/>
                </a:solidFill>
                <a:latin typeface="Calibri" pitchFamily="34" charset="0"/>
                <a:cs typeface="Arial" charset="0"/>
              </a:rPr>
              <a:t>Expert Rev Anti Infect Ther.</a:t>
            </a:r>
            <a:r>
              <a:rPr lang="en-US" altLang="ru-RU" sz="1600">
                <a:solidFill>
                  <a:srgbClr val="000000"/>
                </a:solidFill>
                <a:latin typeface="Calibri" pitchFamily="34" charset="0"/>
                <a:cs typeface="Arial" charset="0"/>
              </a:rPr>
              <a:t> 2007;5:591–612. </a:t>
            </a:r>
            <a:r>
              <a:rPr lang="en-US" altLang="ru-RU" sz="1600" b="1">
                <a:solidFill>
                  <a:srgbClr val="000000"/>
                </a:solidFill>
                <a:latin typeface="Calibri" pitchFamily="34" charset="0"/>
                <a:cs typeface="Arial" charset="0"/>
              </a:rPr>
              <a:t>2.</a:t>
            </a:r>
            <a:r>
              <a:rPr lang="en-US" altLang="ru-RU" sz="1600">
                <a:solidFill>
                  <a:srgbClr val="000000"/>
                </a:solidFill>
                <a:latin typeface="Calibri" pitchFamily="34" charset="0"/>
                <a:cs typeface="Arial" charset="0"/>
              </a:rPr>
              <a:t> Boshuizen JA et al.  </a:t>
            </a:r>
            <a:r>
              <a:rPr lang="en-US" altLang="ru-RU" sz="1600" i="1">
                <a:solidFill>
                  <a:srgbClr val="000000"/>
                </a:solidFill>
                <a:latin typeface="Calibri" pitchFamily="34" charset="0"/>
                <a:cs typeface="Arial" charset="0"/>
              </a:rPr>
              <a:t>J Virol</a:t>
            </a:r>
            <a:r>
              <a:rPr lang="en-US" altLang="ru-RU" sz="1600">
                <a:solidFill>
                  <a:srgbClr val="000000"/>
                </a:solidFill>
                <a:latin typeface="Calibri" pitchFamily="34" charset="0"/>
                <a:cs typeface="Arial" charset="0"/>
              </a:rPr>
              <a:t>. 2003; 77: 13005–13016. Boshuizen JA et al, </a:t>
            </a:r>
            <a:endParaRPr lang="ru-RU" altLang="ru-RU" sz="1600">
              <a:solidFill>
                <a:srgbClr val="000000"/>
              </a:solidFill>
              <a:latin typeface="Calibri" pitchFamily="34" charset="0"/>
              <a:cs typeface="Arial" charset="0"/>
            </a:endParaRPr>
          </a:p>
        </p:txBody>
      </p:sp>
      <p:sp>
        <p:nvSpPr>
          <p:cNvPr id="49155" name="Text Box 4"/>
          <p:cNvSpPr txBox="1">
            <a:spLocks noChangeArrowheads="1"/>
          </p:cNvSpPr>
          <p:nvPr/>
        </p:nvSpPr>
        <p:spPr bwMode="auto">
          <a:xfrm>
            <a:off x="379413" y="765175"/>
            <a:ext cx="8259762" cy="120015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600"/>
              </a:spcBef>
              <a:spcAft>
                <a:spcPts val="0"/>
              </a:spcAft>
              <a:defRPr/>
            </a:pPr>
            <a:r>
              <a:rPr lang="ru-RU" sz="2400" b="1" dirty="0">
                <a:solidFill>
                  <a:prstClr val="black"/>
                </a:solidFill>
              </a:rPr>
              <a:t>Основной мишенью ротавирусной инфекции являются эпителиальные клетки, находящиеся на концах ворсинок тонкой кишки</a:t>
            </a:r>
            <a:endParaRPr lang="en-US" sz="2400" b="1" baseline="30000" dirty="0">
              <a:solidFill>
                <a:prstClr val="black"/>
              </a:solidFill>
            </a:endParaRPr>
          </a:p>
        </p:txBody>
      </p:sp>
      <p:pic>
        <p:nvPicPr>
          <p:cNvPr id="26629" name="Picture 4"/>
          <p:cNvPicPr>
            <a:picLocks noChangeAspect="1" noChangeArrowheads="1"/>
          </p:cNvPicPr>
          <p:nvPr/>
        </p:nvPicPr>
        <p:blipFill>
          <a:blip r:embed="rId3"/>
          <a:srcRect/>
          <a:stretch>
            <a:fillRect/>
          </a:stretch>
        </p:blipFill>
        <p:spPr bwMode="auto">
          <a:xfrm>
            <a:off x="1908175" y="1989138"/>
            <a:ext cx="4816475" cy="3489325"/>
          </a:xfrm>
          <a:prstGeom prst="rect">
            <a:avLst/>
          </a:prstGeom>
          <a:noFill/>
          <a:ln w="9525">
            <a:noFill/>
            <a:miter lim="800000"/>
            <a:headEnd/>
            <a:tailEnd/>
          </a:ln>
        </p:spPr>
      </p:pic>
      <p:sp>
        <p:nvSpPr>
          <p:cNvPr id="4" name="TextBox 3"/>
          <p:cNvSpPr txBox="1"/>
          <p:nvPr/>
        </p:nvSpPr>
        <p:spPr>
          <a:xfrm>
            <a:off x="1914525" y="1957388"/>
            <a:ext cx="2381250" cy="3487737"/>
          </a:xfrm>
          <a:prstGeom prst="rect">
            <a:avLst/>
          </a:prstGeom>
          <a:noFill/>
          <a:ln w="44450">
            <a:solidFill>
              <a:schemeClr val="accent1">
                <a:lumMod val="75000"/>
              </a:schemeClr>
            </a:solidFill>
          </a:ln>
        </p:spPr>
        <p:txBody>
          <a:bodyPr>
            <a:spAutoFit/>
          </a:bodyPr>
          <a:lstStyle/>
          <a:p>
            <a:pPr fontAlgn="auto">
              <a:spcBef>
                <a:spcPts val="0"/>
              </a:spcBef>
              <a:spcAft>
                <a:spcPts val="0"/>
              </a:spcAft>
              <a:defRPr/>
            </a:pPr>
            <a:endParaRPr lang="en-US" dirty="0">
              <a:solidFill>
                <a:prstClr val="black"/>
              </a:solidFill>
              <a:latin typeface="+mn-lt"/>
            </a:endParaRPr>
          </a:p>
        </p:txBody>
      </p:sp>
      <p:sp>
        <p:nvSpPr>
          <p:cNvPr id="33" name="TextBox 32"/>
          <p:cNvSpPr txBox="1"/>
          <p:nvPr/>
        </p:nvSpPr>
        <p:spPr>
          <a:xfrm>
            <a:off x="4356100" y="1957388"/>
            <a:ext cx="2381250" cy="3487737"/>
          </a:xfrm>
          <a:prstGeom prst="rect">
            <a:avLst/>
          </a:prstGeom>
          <a:noFill/>
          <a:ln w="44450">
            <a:solidFill>
              <a:schemeClr val="accent1">
                <a:lumMod val="75000"/>
              </a:schemeClr>
            </a:solidFill>
          </a:ln>
        </p:spPr>
        <p:txBody>
          <a:bodyPr>
            <a:spAutoFit/>
          </a:bodyPr>
          <a:lstStyle/>
          <a:p>
            <a:pPr fontAlgn="auto">
              <a:spcBef>
                <a:spcPts val="0"/>
              </a:spcBef>
              <a:spcAft>
                <a:spcPts val="0"/>
              </a:spcAft>
              <a:defRPr/>
            </a:pPr>
            <a:endParaRPr lang="en-US" dirty="0">
              <a:solidFill>
                <a:prstClr val="black"/>
              </a:solidFill>
              <a:latin typeface="+mn-lt"/>
            </a:endParaRPr>
          </a:p>
        </p:txBody>
      </p:sp>
      <p:sp>
        <p:nvSpPr>
          <p:cNvPr id="26632" name="TextBox 4"/>
          <p:cNvSpPr txBox="1">
            <a:spLocks noChangeArrowheads="1"/>
          </p:cNvSpPr>
          <p:nvPr/>
        </p:nvSpPr>
        <p:spPr bwMode="auto">
          <a:xfrm>
            <a:off x="1819275" y="5445125"/>
            <a:ext cx="2522538" cy="708025"/>
          </a:xfrm>
          <a:prstGeom prst="rect">
            <a:avLst/>
          </a:prstGeom>
          <a:noFill/>
          <a:ln w="9525">
            <a:noFill/>
            <a:miter lim="800000"/>
            <a:headEnd/>
            <a:tailEnd/>
          </a:ln>
        </p:spPr>
        <p:txBody>
          <a:bodyPr>
            <a:spAutoFit/>
          </a:bodyPr>
          <a:lstStyle/>
          <a:p>
            <a:r>
              <a:rPr lang="ru-RU" altLang="ru-RU" sz="2000" b="1">
                <a:solidFill>
                  <a:srgbClr val="000000"/>
                </a:solidFill>
                <a:latin typeface="Calibri" pitchFamily="34" charset="0"/>
                <a:cs typeface="Arial" charset="0"/>
              </a:rPr>
              <a:t>Кишечные ворсинки в норме</a:t>
            </a:r>
            <a:endParaRPr lang="en-US" altLang="ru-RU" sz="2000" b="1" baseline="30000">
              <a:solidFill>
                <a:srgbClr val="000000"/>
              </a:solidFill>
              <a:latin typeface="Calibri" pitchFamily="34" charset="0"/>
              <a:cs typeface="Arial" charset="0"/>
            </a:endParaRPr>
          </a:p>
        </p:txBody>
      </p:sp>
      <p:sp>
        <p:nvSpPr>
          <p:cNvPr id="26633" name="TextBox 34"/>
          <p:cNvSpPr txBox="1">
            <a:spLocks noChangeArrowheads="1"/>
          </p:cNvSpPr>
          <p:nvPr/>
        </p:nvSpPr>
        <p:spPr bwMode="auto">
          <a:xfrm>
            <a:off x="4437063" y="5445125"/>
            <a:ext cx="3014662" cy="708025"/>
          </a:xfrm>
          <a:prstGeom prst="rect">
            <a:avLst/>
          </a:prstGeom>
          <a:noFill/>
          <a:ln w="9525">
            <a:noFill/>
            <a:miter lim="800000"/>
            <a:headEnd/>
            <a:tailEnd/>
          </a:ln>
        </p:spPr>
        <p:txBody>
          <a:bodyPr>
            <a:spAutoFit/>
          </a:bodyPr>
          <a:lstStyle/>
          <a:p>
            <a:r>
              <a:rPr lang="ru-RU" altLang="ru-RU" sz="2000" b="1">
                <a:solidFill>
                  <a:srgbClr val="000000"/>
                </a:solidFill>
                <a:latin typeface="Calibri" pitchFamily="34" charset="0"/>
                <a:cs typeface="Arial" charset="0"/>
              </a:rPr>
              <a:t>Ворсинки при ротавирусной инфекции</a:t>
            </a:r>
            <a:endParaRPr lang="en-US" altLang="ru-RU" sz="2000" b="1" baseline="30000">
              <a:solidFill>
                <a:srgbClr val="000000"/>
              </a:solidFill>
              <a:latin typeface="Calibri" pitchFamily="34" charset="0"/>
              <a:cs typeface="Arial" charset="0"/>
            </a:endParaRPr>
          </a:p>
        </p:txBody>
      </p:sp>
    </p:spTree>
    <p:extLst>
      <p:ext uri="{BB962C8B-B14F-4D97-AF65-F5344CB8AC3E}">
        <p14:creationId xmlns:p14="http://schemas.microsoft.com/office/powerpoint/2010/main" val="140256142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9"/>
          <p:cNvSpPr>
            <a:spLocks noGrp="1" noChangeArrowheads="1"/>
          </p:cNvSpPr>
          <p:nvPr>
            <p:ph type="title"/>
          </p:nvPr>
        </p:nvSpPr>
        <p:spPr>
          <a:xfrm>
            <a:off x="650875" y="260350"/>
            <a:ext cx="7842250" cy="646113"/>
          </a:xfrm>
        </p:spPr>
        <p:txBody>
          <a:bodyPr/>
          <a:lstStyle/>
          <a:p>
            <a:r>
              <a:rPr lang="ru-RU" altLang="ru-RU" sz="3600" b="1" smtClean="0">
                <a:solidFill>
                  <a:schemeClr val="tx2"/>
                </a:solidFill>
              </a:rPr>
              <a:t>Контагиозность ротавируса</a:t>
            </a:r>
            <a:endParaRPr lang="en-US" altLang="ru-RU" sz="3600" b="1" smtClean="0">
              <a:solidFill>
                <a:schemeClr val="tx2"/>
              </a:solidFill>
            </a:endParaRPr>
          </a:p>
        </p:txBody>
      </p:sp>
      <p:sp>
        <p:nvSpPr>
          <p:cNvPr id="28674" name="Rectangle 10"/>
          <p:cNvSpPr>
            <a:spLocks noGrp="1" noChangeArrowheads="1"/>
          </p:cNvSpPr>
          <p:nvPr>
            <p:ph idx="1"/>
          </p:nvPr>
        </p:nvSpPr>
        <p:spPr>
          <a:xfrm>
            <a:off x="179388" y="1052512"/>
            <a:ext cx="8713787" cy="5184799"/>
          </a:xfrm>
        </p:spPr>
        <p:txBody>
          <a:bodyPr>
            <a:normAutofit lnSpcReduction="10000"/>
          </a:bodyPr>
          <a:lstStyle/>
          <a:p>
            <a:pPr>
              <a:spcBef>
                <a:spcPts val="600"/>
              </a:spcBef>
            </a:pPr>
            <a:r>
              <a:rPr lang="ru-RU" altLang="ru-RU" sz="2200" b="1" dirty="0" smtClean="0">
                <a:solidFill>
                  <a:srgbClr val="7030A0"/>
                </a:solidFill>
                <a:latin typeface="Arial" panose="020B0604020202020204" pitchFamily="34" charset="0"/>
                <a:cs typeface="Arial" panose="020B0604020202020204" pitchFamily="34" charset="0"/>
              </a:rPr>
              <a:t>Фекально-оральный путь передачи</a:t>
            </a:r>
            <a:endParaRPr lang="en-US" altLang="ru-RU" sz="2200" b="1" baseline="30000" dirty="0" smtClean="0">
              <a:solidFill>
                <a:srgbClr val="7030A0"/>
              </a:solidFill>
              <a:latin typeface="Arial" panose="020B0604020202020204" pitchFamily="34" charset="0"/>
              <a:cs typeface="Arial" panose="020B0604020202020204" pitchFamily="34" charset="0"/>
            </a:endParaRPr>
          </a:p>
          <a:p>
            <a:pPr lvl="1">
              <a:spcBef>
                <a:spcPts val="600"/>
              </a:spcBef>
            </a:pPr>
            <a:r>
              <a:rPr lang="ru-RU" altLang="ru-RU" sz="2200" dirty="0" smtClean="0">
                <a:latin typeface="Arial" panose="020B0604020202020204" pitchFamily="34" charset="0"/>
                <a:cs typeface="Arial" panose="020B0604020202020204" pitchFamily="34" charset="0"/>
              </a:rPr>
              <a:t>У детей выделяется </a:t>
            </a:r>
            <a:r>
              <a:rPr lang="en-US" altLang="ru-RU" sz="2200" dirty="0" smtClean="0">
                <a:latin typeface="Arial" panose="020B0604020202020204" pitchFamily="34" charset="0"/>
                <a:cs typeface="Arial" panose="020B0604020202020204" pitchFamily="34" charset="0"/>
              </a:rPr>
              <a:t> ≥</a:t>
            </a:r>
            <a:r>
              <a:rPr lang="ru-RU" altLang="ru-RU" sz="2200" dirty="0" smtClean="0">
                <a:latin typeface="Arial" panose="020B0604020202020204" pitchFamily="34" charset="0"/>
                <a:cs typeface="Arial" panose="020B0604020202020204" pitchFamily="34" charset="0"/>
              </a:rPr>
              <a:t> </a:t>
            </a:r>
            <a:r>
              <a:rPr lang="en-US" altLang="ru-RU" sz="2200" dirty="0" smtClean="0">
                <a:latin typeface="Arial" panose="020B0604020202020204" pitchFamily="34" charset="0"/>
                <a:cs typeface="Arial" panose="020B0604020202020204" pitchFamily="34" charset="0"/>
              </a:rPr>
              <a:t>10 </a:t>
            </a:r>
            <a:r>
              <a:rPr lang="ru-RU" altLang="ru-RU" sz="2200" dirty="0" smtClean="0">
                <a:latin typeface="Arial" panose="020B0604020202020204" pitchFamily="34" charset="0"/>
                <a:cs typeface="Arial" panose="020B0604020202020204" pitchFamily="34" charset="0"/>
              </a:rPr>
              <a:t>млрд вирусных частиц</a:t>
            </a:r>
            <a:r>
              <a:rPr lang="en-US" altLang="ru-RU" sz="2200" dirty="0" smtClean="0">
                <a:latin typeface="Arial" panose="020B0604020202020204" pitchFamily="34" charset="0"/>
                <a:cs typeface="Arial" panose="020B0604020202020204" pitchFamily="34" charset="0"/>
              </a:rPr>
              <a:t>/</a:t>
            </a:r>
            <a:r>
              <a:rPr lang="ru-RU" altLang="ru-RU" sz="2200" dirty="0" smtClean="0">
                <a:latin typeface="Arial" panose="020B0604020202020204" pitchFamily="34" charset="0"/>
                <a:cs typeface="Arial" panose="020B0604020202020204" pitchFamily="34" charset="0"/>
              </a:rPr>
              <a:t>мл стула</a:t>
            </a:r>
            <a:endParaRPr lang="en-US" altLang="ru-RU" sz="2200" baseline="30000" dirty="0" smtClean="0">
              <a:latin typeface="Arial" panose="020B0604020202020204" pitchFamily="34" charset="0"/>
              <a:cs typeface="Arial" panose="020B0604020202020204" pitchFamily="34" charset="0"/>
            </a:endParaRPr>
          </a:p>
          <a:p>
            <a:pPr lvl="1">
              <a:spcBef>
                <a:spcPts val="600"/>
              </a:spcBef>
            </a:pPr>
            <a:r>
              <a:rPr lang="ru-RU" altLang="ru-RU" sz="2200" dirty="0" smtClean="0">
                <a:latin typeface="Arial" panose="020B0604020202020204" pitchFamily="34" charset="0"/>
                <a:cs typeface="Arial" panose="020B0604020202020204" pitchFamily="34" charset="0"/>
              </a:rPr>
              <a:t>Минимальная заражающая доза — это 10 </a:t>
            </a:r>
            <a:r>
              <a:rPr lang="ru-RU" altLang="ru-RU" sz="2200" dirty="0" err="1" smtClean="0">
                <a:latin typeface="Arial" panose="020B0604020202020204" pitchFamily="34" charset="0"/>
                <a:cs typeface="Arial" panose="020B0604020202020204" pitchFamily="34" charset="0"/>
              </a:rPr>
              <a:t>бляшкообразующих</a:t>
            </a:r>
            <a:r>
              <a:rPr lang="ru-RU" altLang="ru-RU" sz="2200" dirty="0" smtClean="0">
                <a:latin typeface="Arial" panose="020B0604020202020204" pitchFamily="34" charset="0"/>
                <a:cs typeface="Arial" panose="020B0604020202020204" pitchFamily="34" charset="0"/>
              </a:rPr>
              <a:t> единиц/мл</a:t>
            </a:r>
            <a:r>
              <a:rPr lang="en-US" altLang="ru-RU" sz="2200" baseline="30000" dirty="0" smtClean="0">
                <a:latin typeface="Arial" panose="020B0604020202020204" pitchFamily="34" charset="0"/>
                <a:cs typeface="Arial" panose="020B0604020202020204" pitchFamily="34" charset="0"/>
              </a:rPr>
              <a:t>3</a:t>
            </a:r>
          </a:p>
          <a:p>
            <a:pPr>
              <a:spcBef>
                <a:spcPts val="600"/>
              </a:spcBef>
            </a:pPr>
            <a:r>
              <a:rPr lang="ru-RU" altLang="ru-RU" sz="2200" b="1" dirty="0" smtClean="0">
                <a:solidFill>
                  <a:srgbClr val="7030A0"/>
                </a:solidFill>
                <a:latin typeface="Arial" panose="020B0604020202020204" pitchFamily="34" charset="0"/>
                <a:cs typeface="Arial" panose="020B0604020202020204" pitchFamily="34" charset="0"/>
              </a:rPr>
              <a:t>Вирус устойчив в окружающей среде </a:t>
            </a:r>
            <a:endParaRPr lang="en-US" altLang="ru-RU" sz="2200" b="1" baseline="30000" dirty="0" smtClean="0">
              <a:solidFill>
                <a:srgbClr val="7030A0"/>
              </a:solidFill>
              <a:latin typeface="Arial" panose="020B0604020202020204" pitchFamily="34" charset="0"/>
              <a:cs typeface="Arial" panose="020B0604020202020204" pitchFamily="34" charset="0"/>
            </a:endParaRPr>
          </a:p>
          <a:p>
            <a:pPr lvl="1">
              <a:spcBef>
                <a:spcPts val="600"/>
              </a:spcBef>
            </a:pPr>
            <a:r>
              <a:rPr lang="ru-RU" altLang="ru-RU" sz="2200" dirty="0" smtClean="0">
                <a:latin typeface="Arial" panose="020B0604020202020204" pitchFamily="34" charset="0"/>
                <a:cs typeface="Arial" panose="020B0604020202020204" pitchFamily="34" charset="0"/>
              </a:rPr>
              <a:t>Может сохраняться в условиях низкой влажности</a:t>
            </a:r>
            <a:endParaRPr lang="en-US" altLang="ru-RU" sz="2200" baseline="30000" dirty="0" smtClean="0">
              <a:latin typeface="Arial" panose="020B0604020202020204" pitchFamily="34" charset="0"/>
              <a:cs typeface="Arial" panose="020B0604020202020204" pitchFamily="34" charset="0"/>
            </a:endParaRPr>
          </a:p>
          <a:p>
            <a:pPr lvl="1">
              <a:spcBef>
                <a:spcPts val="600"/>
              </a:spcBef>
            </a:pPr>
            <a:r>
              <a:rPr lang="ru-RU" altLang="ru-RU" sz="2200" dirty="0" smtClean="0">
                <a:latin typeface="Arial" panose="020B0604020202020204" pitchFamily="34" charset="0"/>
                <a:cs typeface="Arial" panose="020B0604020202020204" pitchFamily="34" charset="0"/>
              </a:rPr>
              <a:t>Относительно устойчив к мылу для рук и распространенным дезинфицирующим средствам</a:t>
            </a:r>
            <a:endParaRPr lang="ru-RU" altLang="ru-RU" sz="2200" baseline="30000" dirty="0" smtClean="0">
              <a:latin typeface="Arial" panose="020B0604020202020204" pitchFamily="34" charset="0"/>
              <a:cs typeface="Arial" panose="020B0604020202020204" pitchFamily="34" charset="0"/>
            </a:endParaRPr>
          </a:p>
          <a:p>
            <a:pPr lvl="1">
              <a:spcBef>
                <a:spcPts val="600"/>
              </a:spcBef>
            </a:pPr>
            <a:r>
              <a:rPr lang="ru-RU" altLang="ru-RU" sz="2200" dirty="0" smtClean="0">
                <a:latin typeface="Arial" panose="020B0604020202020204" pitchFamily="34" charset="0"/>
                <a:cs typeface="Arial" panose="020B0604020202020204" pitchFamily="34" charset="0"/>
              </a:rPr>
              <a:t>Инактивируется при воздействии концентрированных растворов спирта, хлора, йода</a:t>
            </a:r>
            <a:endParaRPr lang="en-US" altLang="ru-RU" sz="2200" baseline="30000" dirty="0" smtClean="0">
              <a:latin typeface="Arial" panose="020B0604020202020204" pitchFamily="34" charset="0"/>
              <a:cs typeface="Arial" panose="020B0604020202020204" pitchFamily="34" charset="0"/>
            </a:endParaRPr>
          </a:p>
          <a:p>
            <a:pPr>
              <a:spcBef>
                <a:spcPts val="600"/>
              </a:spcBef>
            </a:pPr>
            <a:r>
              <a:rPr lang="ru-RU" altLang="ru-RU" sz="2200" b="1" dirty="0" smtClean="0">
                <a:solidFill>
                  <a:srgbClr val="7030A0"/>
                </a:solidFill>
                <a:latin typeface="Arial" panose="020B0604020202020204" pitchFamily="34" charset="0"/>
                <a:cs typeface="Arial" panose="020B0604020202020204" pitchFamily="34" charset="0"/>
              </a:rPr>
              <a:t>Передача вируса возможна до и после появления симптомов болезни</a:t>
            </a:r>
            <a:endParaRPr lang="en-US" altLang="ru-RU" sz="2200" b="1" baseline="30000" dirty="0" smtClean="0">
              <a:solidFill>
                <a:srgbClr val="7030A0"/>
              </a:solidFill>
              <a:latin typeface="Arial" panose="020B0604020202020204" pitchFamily="34" charset="0"/>
              <a:cs typeface="Arial" panose="020B0604020202020204" pitchFamily="34" charset="0"/>
            </a:endParaRPr>
          </a:p>
          <a:p>
            <a:pPr lvl="1">
              <a:spcBef>
                <a:spcPts val="600"/>
              </a:spcBef>
            </a:pPr>
            <a:r>
              <a:rPr lang="ru-RU" altLang="ru-RU" sz="2200" dirty="0" smtClean="0">
                <a:latin typeface="Arial" panose="020B0604020202020204" pitchFamily="34" charset="0"/>
                <a:cs typeface="Arial" panose="020B0604020202020204" pitchFamily="34" charset="0"/>
              </a:rPr>
              <a:t>За 2 дня до появления симптомов и 10 дней после исчезновения симптомов болезни</a:t>
            </a:r>
            <a:r>
              <a:rPr lang="en-US" altLang="ru-RU" sz="2200" dirty="0" smtClean="0">
                <a:latin typeface="Arial" panose="020B0604020202020204" pitchFamily="34" charset="0"/>
                <a:cs typeface="Arial" panose="020B0604020202020204" pitchFamily="34" charset="0"/>
              </a:rPr>
              <a:t> </a:t>
            </a:r>
            <a:endParaRPr lang="en-US" altLang="ru-RU" sz="2200" baseline="30000" dirty="0" smtClean="0">
              <a:latin typeface="Arial" panose="020B0604020202020204" pitchFamily="34" charset="0"/>
              <a:cs typeface="Arial" panose="020B0604020202020204" pitchFamily="34" charset="0"/>
            </a:endParaRPr>
          </a:p>
        </p:txBody>
      </p:sp>
      <p:sp>
        <p:nvSpPr>
          <p:cNvPr id="28675"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D8D2F1-1BB5-4E66-AAD0-49BC6C12BF98}" type="slidenum">
              <a:rPr lang="en-US">
                <a:solidFill>
                  <a:srgbClr val="898989"/>
                </a:solidFill>
              </a:rPr>
              <a:pPr fontAlgn="base">
                <a:spcBef>
                  <a:spcPct val="0"/>
                </a:spcBef>
                <a:spcAft>
                  <a:spcPct val="0"/>
                </a:spcAft>
              </a:pPr>
              <a:t>24</a:t>
            </a:fld>
            <a:endParaRPr lang="en-US">
              <a:solidFill>
                <a:srgbClr val="898989"/>
              </a:solidFill>
            </a:endParaRPr>
          </a:p>
        </p:txBody>
      </p:sp>
    </p:spTree>
    <p:extLst>
      <p:ext uri="{BB962C8B-B14F-4D97-AF65-F5344CB8AC3E}">
        <p14:creationId xmlns:p14="http://schemas.microsoft.com/office/powerpoint/2010/main" val="15439785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ChangeArrowheads="1"/>
          </p:cNvSpPr>
          <p:nvPr/>
        </p:nvSpPr>
        <p:spPr bwMode="auto">
          <a:xfrm>
            <a:off x="0" y="6027738"/>
            <a:ext cx="8532813" cy="830262"/>
          </a:xfrm>
          <a:prstGeom prst="rect">
            <a:avLst/>
          </a:prstGeom>
          <a:noFill/>
          <a:ln w="9525">
            <a:noFill/>
            <a:miter lim="800000"/>
            <a:headEnd/>
            <a:tailEnd/>
          </a:ln>
        </p:spPr>
        <p:txBody>
          <a:bodyPr anchor="b">
            <a:spAutoFit/>
          </a:bodyPr>
          <a:lstStyle/>
          <a:p>
            <a:r>
              <a:rPr lang="en-US" altLang="ru-RU" sz="1600">
                <a:solidFill>
                  <a:srgbClr val="000000"/>
                </a:solidFill>
                <a:latin typeface="Calibri" pitchFamily="34" charset="0"/>
                <a:cs typeface="Arial" charset="0"/>
              </a:rPr>
              <a:t>Velázquez FR et al. </a:t>
            </a:r>
            <a:r>
              <a:rPr lang="en-US" altLang="ru-RU" sz="1600" i="1">
                <a:solidFill>
                  <a:srgbClr val="000000"/>
                </a:solidFill>
                <a:latin typeface="Calibri" pitchFamily="34" charset="0"/>
                <a:cs typeface="Arial" charset="0"/>
              </a:rPr>
              <a:t>N Engl J Med.</a:t>
            </a:r>
            <a:r>
              <a:rPr lang="en-US" altLang="ru-RU" sz="1600">
                <a:solidFill>
                  <a:srgbClr val="000000"/>
                </a:solidFill>
                <a:latin typeface="Calibri" pitchFamily="34" charset="0"/>
                <a:cs typeface="Arial" charset="0"/>
              </a:rPr>
              <a:t> 1996;335:1022–1028. From </a:t>
            </a:r>
            <a:r>
              <a:rPr lang="en-US" altLang="ru-RU" sz="1600" i="1">
                <a:solidFill>
                  <a:srgbClr val="000000"/>
                </a:solidFill>
                <a:latin typeface="Calibri" pitchFamily="34" charset="0"/>
                <a:cs typeface="Arial" charset="0"/>
              </a:rPr>
              <a:t>N Engl J Med</a:t>
            </a:r>
            <a:r>
              <a:rPr lang="en-US" altLang="ru-RU" sz="1600">
                <a:solidFill>
                  <a:srgbClr val="000000"/>
                </a:solidFill>
                <a:latin typeface="Calibri" pitchFamily="34" charset="0"/>
                <a:cs typeface="Arial" charset="0"/>
              </a:rPr>
              <a:t>, Velazquez FR et al, Rotavirus infections in infants as protection against subsequent infections, Vol 335, p1022-1028 © 1996 Massachusetts Medical Society. </a:t>
            </a:r>
            <a:r>
              <a:rPr lang="ru-RU" altLang="ru-RU" sz="1600">
                <a:solidFill>
                  <a:srgbClr val="000000"/>
                </a:solidFill>
                <a:latin typeface="Calibri" pitchFamily="34" charset="0"/>
                <a:cs typeface="Arial" charset="0"/>
              </a:rPr>
              <a:t>Использовано с разрешения </a:t>
            </a:r>
            <a:r>
              <a:rPr lang="en-US" altLang="ru-RU" sz="1600">
                <a:solidFill>
                  <a:srgbClr val="000000"/>
                </a:solidFill>
                <a:latin typeface="Calibri" pitchFamily="34" charset="0"/>
                <a:cs typeface="Arial" charset="0"/>
              </a:rPr>
              <a:t>Massachusetts Medical Society.</a:t>
            </a:r>
          </a:p>
        </p:txBody>
      </p:sp>
      <p:sp>
        <p:nvSpPr>
          <p:cNvPr id="25654" name="Rectangle 55"/>
          <p:cNvSpPr>
            <a:spLocks noChangeArrowheads="1"/>
          </p:cNvSpPr>
          <p:nvPr/>
        </p:nvSpPr>
        <p:spPr bwMode="auto">
          <a:xfrm>
            <a:off x="7083425" y="1806575"/>
            <a:ext cx="1312863" cy="336550"/>
          </a:xfrm>
          <a:prstGeom prst="rect">
            <a:avLst/>
          </a:prstGeom>
          <a:noFill/>
          <a:ln w="9525">
            <a:noFill/>
            <a:miter lim="800000"/>
            <a:headEnd/>
            <a:tailEnd/>
          </a:ln>
        </p:spPr>
        <p:txBody>
          <a:bodyPr wrap="none" lIns="90488" tIns="44450" rIns="90488" bIns="44450">
            <a:spAutoFit/>
          </a:bodyPr>
          <a:lstStyle/>
          <a:p>
            <a:pPr algn="ctr" eaLnBrk="0" hangingPunct="0"/>
            <a:r>
              <a:rPr lang="en-US" altLang="ru-RU" sz="1600" b="1">
                <a:latin typeface="Calibri" pitchFamily="34" charset="0"/>
                <a:cs typeface="Arial" charset="0"/>
              </a:rPr>
              <a:t>1</a:t>
            </a:r>
            <a:r>
              <a:rPr lang="ru-RU" altLang="ru-RU" sz="1600" b="1">
                <a:latin typeface="Calibri" pitchFamily="34" charset="0"/>
                <a:cs typeface="Arial" charset="0"/>
              </a:rPr>
              <a:t>-я инфекция</a:t>
            </a:r>
            <a:endParaRPr lang="en-US" altLang="ru-RU" sz="1600" b="1">
              <a:latin typeface="Calibri" pitchFamily="34" charset="0"/>
              <a:cs typeface="Arial" charset="0"/>
            </a:endParaRPr>
          </a:p>
        </p:txBody>
      </p:sp>
      <p:sp>
        <p:nvSpPr>
          <p:cNvPr id="25655" name="Rectangle 56"/>
          <p:cNvSpPr>
            <a:spLocks noChangeArrowheads="1"/>
          </p:cNvSpPr>
          <p:nvPr/>
        </p:nvSpPr>
        <p:spPr bwMode="auto">
          <a:xfrm>
            <a:off x="7110413" y="2670175"/>
            <a:ext cx="1312862" cy="336550"/>
          </a:xfrm>
          <a:prstGeom prst="rect">
            <a:avLst/>
          </a:prstGeom>
          <a:noFill/>
          <a:ln w="9525">
            <a:noFill/>
            <a:miter lim="800000"/>
            <a:headEnd/>
            <a:tailEnd/>
          </a:ln>
        </p:spPr>
        <p:txBody>
          <a:bodyPr wrap="none" lIns="90488" tIns="44450" rIns="90488" bIns="44450">
            <a:spAutoFit/>
          </a:bodyPr>
          <a:lstStyle/>
          <a:p>
            <a:pPr algn="ctr" eaLnBrk="0" hangingPunct="0"/>
            <a:r>
              <a:rPr lang="en-US" altLang="ru-RU" sz="1600" b="1">
                <a:latin typeface="Calibri" pitchFamily="34" charset="0"/>
                <a:cs typeface="Arial" charset="0"/>
              </a:rPr>
              <a:t>2</a:t>
            </a:r>
            <a:r>
              <a:rPr lang="ru-RU" altLang="ru-RU" sz="1600" b="1">
                <a:latin typeface="Calibri" pitchFamily="34" charset="0"/>
                <a:cs typeface="Arial" charset="0"/>
              </a:rPr>
              <a:t>-я инфекция</a:t>
            </a:r>
            <a:endParaRPr lang="en-US" altLang="ru-RU" sz="1600" b="1">
              <a:latin typeface="Calibri" pitchFamily="34" charset="0"/>
              <a:cs typeface="Arial" charset="0"/>
            </a:endParaRPr>
          </a:p>
        </p:txBody>
      </p:sp>
      <p:sp>
        <p:nvSpPr>
          <p:cNvPr id="25656" name="Rectangle 57"/>
          <p:cNvSpPr>
            <a:spLocks noChangeArrowheads="1"/>
          </p:cNvSpPr>
          <p:nvPr/>
        </p:nvSpPr>
        <p:spPr bwMode="auto">
          <a:xfrm>
            <a:off x="7091363" y="3475038"/>
            <a:ext cx="1312862" cy="336550"/>
          </a:xfrm>
          <a:prstGeom prst="rect">
            <a:avLst/>
          </a:prstGeom>
          <a:noFill/>
          <a:ln w="9525">
            <a:noFill/>
            <a:miter lim="800000"/>
            <a:headEnd/>
            <a:tailEnd/>
          </a:ln>
        </p:spPr>
        <p:txBody>
          <a:bodyPr wrap="none" lIns="90488" tIns="44450" rIns="90488" bIns="44450">
            <a:spAutoFit/>
          </a:bodyPr>
          <a:lstStyle/>
          <a:p>
            <a:pPr algn="ctr" eaLnBrk="0" hangingPunct="0"/>
            <a:r>
              <a:rPr lang="en-US" altLang="ru-RU" sz="1600" b="1">
                <a:latin typeface="Calibri" pitchFamily="34" charset="0"/>
                <a:cs typeface="Arial" charset="0"/>
              </a:rPr>
              <a:t>3</a:t>
            </a:r>
            <a:r>
              <a:rPr lang="ru-RU" altLang="ru-RU" sz="1600" b="1">
                <a:latin typeface="Calibri" pitchFamily="34" charset="0"/>
                <a:cs typeface="Arial" charset="0"/>
              </a:rPr>
              <a:t>-я инфекция</a:t>
            </a:r>
            <a:endParaRPr lang="en-US" altLang="ru-RU" sz="1600" b="1">
              <a:latin typeface="Calibri" pitchFamily="34" charset="0"/>
              <a:cs typeface="Arial" charset="0"/>
            </a:endParaRPr>
          </a:p>
        </p:txBody>
      </p:sp>
      <p:sp>
        <p:nvSpPr>
          <p:cNvPr id="25657" name="Rectangle 58"/>
          <p:cNvSpPr>
            <a:spLocks noChangeArrowheads="1"/>
          </p:cNvSpPr>
          <p:nvPr/>
        </p:nvSpPr>
        <p:spPr bwMode="auto">
          <a:xfrm>
            <a:off x="7086600" y="4049713"/>
            <a:ext cx="1312863" cy="336550"/>
          </a:xfrm>
          <a:prstGeom prst="rect">
            <a:avLst/>
          </a:prstGeom>
          <a:noFill/>
          <a:ln w="9525">
            <a:noFill/>
            <a:miter lim="800000"/>
            <a:headEnd/>
            <a:tailEnd/>
          </a:ln>
        </p:spPr>
        <p:txBody>
          <a:bodyPr wrap="none" lIns="90488" tIns="44450" rIns="90488" bIns="44450">
            <a:spAutoFit/>
          </a:bodyPr>
          <a:lstStyle/>
          <a:p>
            <a:pPr algn="ctr" eaLnBrk="0" hangingPunct="0"/>
            <a:r>
              <a:rPr lang="en-US" altLang="ru-RU" sz="1600" b="1">
                <a:latin typeface="Calibri" pitchFamily="34" charset="0"/>
                <a:cs typeface="Arial" charset="0"/>
              </a:rPr>
              <a:t>4</a:t>
            </a:r>
            <a:r>
              <a:rPr lang="ru-RU" altLang="ru-RU" sz="1600" b="1">
                <a:latin typeface="Calibri" pitchFamily="34" charset="0"/>
                <a:cs typeface="Arial" charset="0"/>
              </a:rPr>
              <a:t>-я инфекция</a:t>
            </a:r>
            <a:endParaRPr lang="en-US" altLang="ru-RU" sz="1600" b="1">
              <a:latin typeface="Calibri" pitchFamily="34" charset="0"/>
              <a:cs typeface="Arial" charset="0"/>
            </a:endParaRPr>
          </a:p>
        </p:txBody>
      </p:sp>
      <p:sp>
        <p:nvSpPr>
          <p:cNvPr id="25658" name="Rectangle 59"/>
          <p:cNvSpPr>
            <a:spLocks noChangeArrowheads="1"/>
          </p:cNvSpPr>
          <p:nvPr/>
        </p:nvSpPr>
        <p:spPr bwMode="auto">
          <a:xfrm>
            <a:off x="7086600" y="4359275"/>
            <a:ext cx="1312863" cy="336550"/>
          </a:xfrm>
          <a:prstGeom prst="rect">
            <a:avLst/>
          </a:prstGeom>
          <a:noFill/>
          <a:ln w="9525">
            <a:noFill/>
            <a:miter lim="800000"/>
            <a:headEnd/>
            <a:tailEnd/>
          </a:ln>
        </p:spPr>
        <p:txBody>
          <a:bodyPr wrap="none" lIns="90488" tIns="44450" rIns="90488" bIns="44450">
            <a:spAutoFit/>
          </a:bodyPr>
          <a:lstStyle/>
          <a:p>
            <a:pPr algn="ctr" eaLnBrk="0" hangingPunct="0"/>
            <a:r>
              <a:rPr lang="en-US" altLang="ru-RU" sz="1600" b="1">
                <a:latin typeface="Calibri" pitchFamily="34" charset="0"/>
                <a:cs typeface="Arial" charset="0"/>
              </a:rPr>
              <a:t>5</a:t>
            </a:r>
            <a:r>
              <a:rPr lang="ru-RU" altLang="ru-RU" sz="1600" b="1">
                <a:latin typeface="Calibri" pitchFamily="34" charset="0"/>
                <a:cs typeface="Arial" charset="0"/>
              </a:rPr>
              <a:t>-я инфекция</a:t>
            </a:r>
            <a:endParaRPr lang="en-US" altLang="ru-RU" sz="1600" b="1">
              <a:latin typeface="Calibri" pitchFamily="34" charset="0"/>
              <a:cs typeface="Arial" charset="0"/>
            </a:endParaRPr>
          </a:p>
        </p:txBody>
      </p:sp>
      <p:sp>
        <p:nvSpPr>
          <p:cNvPr id="25660" name="Freeform 61"/>
          <p:cNvSpPr>
            <a:spLocks/>
          </p:cNvSpPr>
          <p:nvPr/>
        </p:nvSpPr>
        <p:spPr bwMode="auto">
          <a:xfrm>
            <a:off x="1611313" y="1947863"/>
            <a:ext cx="5505450" cy="2925762"/>
          </a:xfrm>
          <a:custGeom>
            <a:avLst/>
            <a:gdLst>
              <a:gd name="T0" fmla="*/ 0 w 3481"/>
              <a:gd name="T1" fmla="*/ 2147483647 h 1853"/>
              <a:gd name="T2" fmla="*/ 2147483647 w 3481"/>
              <a:gd name="T3" fmla="*/ 2147483647 h 1853"/>
              <a:gd name="T4" fmla="*/ 2147483647 w 3481"/>
              <a:gd name="T5" fmla="*/ 2147483647 h 1853"/>
              <a:gd name="T6" fmla="*/ 2147483647 w 3481"/>
              <a:gd name="T7" fmla="*/ 2147483647 h 1853"/>
              <a:gd name="T8" fmla="*/ 2147483647 w 3481"/>
              <a:gd name="T9" fmla="*/ 2147483647 h 1853"/>
              <a:gd name="T10" fmla="*/ 2147483647 w 3481"/>
              <a:gd name="T11" fmla="*/ 2147483647 h 1853"/>
              <a:gd name="T12" fmla="*/ 2147483647 w 3481"/>
              <a:gd name="T13" fmla="*/ 2147483647 h 1853"/>
              <a:gd name="T14" fmla="*/ 2147483647 w 3481"/>
              <a:gd name="T15" fmla="*/ 2147483647 h 1853"/>
              <a:gd name="T16" fmla="*/ 2147483647 w 3481"/>
              <a:gd name="T17" fmla="*/ 2147483647 h 1853"/>
              <a:gd name="T18" fmla="*/ 2147483647 w 3481"/>
              <a:gd name="T19" fmla="*/ 2147483647 h 1853"/>
              <a:gd name="T20" fmla="*/ 2147483647 w 3481"/>
              <a:gd name="T21" fmla="*/ 2147483647 h 1853"/>
              <a:gd name="T22" fmla="*/ 2147483647 w 3481"/>
              <a:gd name="T23" fmla="*/ 2147483647 h 1853"/>
              <a:gd name="T24" fmla="*/ 2147483647 w 3481"/>
              <a:gd name="T25" fmla="*/ 2147483647 h 1853"/>
              <a:gd name="T26" fmla="*/ 2147483647 w 3481"/>
              <a:gd name="T27" fmla="*/ 2147483647 h 1853"/>
              <a:gd name="T28" fmla="*/ 2147483647 w 3481"/>
              <a:gd name="T29" fmla="*/ 2147483647 h 1853"/>
              <a:gd name="T30" fmla="*/ 2147483647 w 3481"/>
              <a:gd name="T31" fmla="*/ 2147483647 h 1853"/>
              <a:gd name="T32" fmla="*/ 2147483647 w 3481"/>
              <a:gd name="T33" fmla="*/ 2147483647 h 1853"/>
              <a:gd name="T34" fmla="*/ 2147483647 w 3481"/>
              <a:gd name="T35" fmla="*/ 2147483647 h 1853"/>
              <a:gd name="T36" fmla="*/ 2147483647 w 3481"/>
              <a:gd name="T37" fmla="*/ 2147483647 h 1853"/>
              <a:gd name="T38" fmla="*/ 2147483647 w 3481"/>
              <a:gd name="T39" fmla="*/ 2147483647 h 1853"/>
              <a:gd name="T40" fmla="*/ 2147483647 w 3481"/>
              <a:gd name="T41" fmla="*/ 2147483647 h 1853"/>
              <a:gd name="T42" fmla="*/ 2147483647 w 3481"/>
              <a:gd name="T43" fmla="*/ 2147483647 h 1853"/>
              <a:gd name="T44" fmla="*/ 2147483647 w 3481"/>
              <a:gd name="T45" fmla="*/ 2147483647 h 1853"/>
              <a:gd name="T46" fmla="*/ 2147483647 w 3481"/>
              <a:gd name="T47" fmla="*/ 2147483647 h 1853"/>
              <a:gd name="T48" fmla="*/ 2147483647 w 3481"/>
              <a:gd name="T49" fmla="*/ 2147483647 h 1853"/>
              <a:gd name="T50" fmla="*/ 2147483647 w 3481"/>
              <a:gd name="T51" fmla="*/ 2147483647 h 1853"/>
              <a:gd name="T52" fmla="*/ 2147483647 w 3481"/>
              <a:gd name="T53" fmla="*/ 2147483647 h 1853"/>
              <a:gd name="T54" fmla="*/ 2147483647 w 3481"/>
              <a:gd name="T55" fmla="*/ 2147483647 h 1853"/>
              <a:gd name="T56" fmla="*/ 2147483647 w 3481"/>
              <a:gd name="T57" fmla="*/ 2147483647 h 1853"/>
              <a:gd name="T58" fmla="*/ 2147483647 w 3481"/>
              <a:gd name="T59" fmla="*/ 2147483647 h 1853"/>
              <a:gd name="T60" fmla="*/ 2147483647 w 3481"/>
              <a:gd name="T61" fmla="*/ 2147483647 h 1853"/>
              <a:gd name="T62" fmla="*/ 2147483647 w 3481"/>
              <a:gd name="T63" fmla="*/ 2147483647 h 1853"/>
              <a:gd name="T64" fmla="*/ 2147483647 w 3481"/>
              <a:gd name="T65" fmla="*/ 2147483647 h 1853"/>
              <a:gd name="T66" fmla="*/ 2147483647 w 3481"/>
              <a:gd name="T67" fmla="*/ 2147483647 h 1853"/>
              <a:gd name="T68" fmla="*/ 2147483647 w 3481"/>
              <a:gd name="T69" fmla="*/ 2147483647 h 1853"/>
              <a:gd name="T70" fmla="*/ 2147483647 w 3481"/>
              <a:gd name="T71" fmla="*/ 2147483647 h 1853"/>
              <a:gd name="T72" fmla="*/ 2147483647 w 3481"/>
              <a:gd name="T73" fmla="*/ 2147483647 h 1853"/>
              <a:gd name="T74" fmla="*/ 2147483647 w 3481"/>
              <a:gd name="T75" fmla="*/ 2147483647 h 1853"/>
              <a:gd name="T76" fmla="*/ 2147483647 w 3481"/>
              <a:gd name="T77" fmla="*/ 2147483647 h 1853"/>
              <a:gd name="T78" fmla="*/ 2147483647 w 3481"/>
              <a:gd name="T79" fmla="*/ 2147483647 h 1853"/>
              <a:gd name="T80" fmla="*/ 2147483647 w 3481"/>
              <a:gd name="T81" fmla="*/ 2147483647 h 1853"/>
              <a:gd name="T82" fmla="*/ 2147483647 w 3481"/>
              <a:gd name="T83" fmla="*/ 2147483647 h 1853"/>
              <a:gd name="T84" fmla="*/ 2147483647 w 3481"/>
              <a:gd name="T85" fmla="*/ 2147483647 h 1853"/>
              <a:gd name="T86" fmla="*/ 2147483647 w 3481"/>
              <a:gd name="T87" fmla="*/ 2147483647 h 1853"/>
              <a:gd name="T88" fmla="*/ 2147483647 w 3481"/>
              <a:gd name="T89" fmla="*/ 2147483647 h 1853"/>
              <a:gd name="T90" fmla="*/ 2147483647 w 3481"/>
              <a:gd name="T91" fmla="*/ 2147483647 h 1853"/>
              <a:gd name="T92" fmla="*/ 2147483647 w 3481"/>
              <a:gd name="T93" fmla="*/ 2147483647 h 1853"/>
              <a:gd name="T94" fmla="*/ 2147483647 w 3481"/>
              <a:gd name="T95" fmla="*/ 2147483647 h 1853"/>
              <a:gd name="T96" fmla="*/ 2147483647 w 3481"/>
              <a:gd name="T97" fmla="*/ 2147483647 h 1853"/>
              <a:gd name="T98" fmla="*/ 2147483647 w 3481"/>
              <a:gd name="T99" fmla="*/ 2147483647 h 1853"/>
              <a:gd name="T100" fmla="*/ 2147483647 w 3481"/>
              <a:gd name="T101" fmla="*/ 2147483647 h 1853"/>
              <a:gd name="T102" fmla="*/ 2147483647 w 3481"/>
              <a:gd name="T103" fmla="*/ 2147483647 h 1853"/>
              <a:gd name="T104" fmla="*/ 2147483647 w 3481"/>
              <a:gd name="T105" fmla="*/ 2147483647 h 1853"/>
              <a:gd name="T106" fmla="*/ 2147483647 w 3481"/>
              <a:gd name="T107" fmla="*/ 2147483647 h 1853"/>
              <a:gd name="T108" fmla="*/ 2147483647 w 3481"/>
              <a:gd name="T109" fmla="*/ 0 h 185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81"/>
              <a:gd name="T166" fmla="*/ 0 h 1853"/>
              <a:gd name="T167" fmla="*/ 3481 w 3481"/>
              <a:gd name="T168" fmla="*/ 1853 h 185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81" h="1853">
                <a:moveTo>
                  <a:pt x="0" y="1852"/>
                </a:moveTo>
                <a:lnTo>
                  <a:pt x="0" y="1840"/>
                </a:lnTo>
                <a:lnTo>
                  <a:pt x="24" y="1824"/>
                </a:lnTo>
                <a:lnTo>
                  <a:pt x="64" y="1828"/>
                </a:lnTo>
                <a:lnTo>
                  <a:pt x="88" y="1792"/>
                </a:lnTo>
                <a:lnTo>
                  <a:pt x="128" y="1796"/>
                </a:lnTo>
                <a:lnTo>
                  <a:pt x="144" y="1780"/>
                </a:lnTo>
                <a:lnTo>
                  <a:pt x="172" y="1780"/>
                </a:lnTo>
                <a:lnTo>
                  <a:pt x="188" y="1740"/>
                </a:lnTo>
                <a:lnTo>
                  <a:pt x="216" y="1740"/>
                </a:lnTo>
                <a:lnTo>
                  <a:pt x="248" y="1716"/>
                </a:lnTo>
                <a:lnTo>
                  <a:pt x="288" y="1716"/>
                </a:lnTo>
                <a:lnTo>
                  <a:pt x="304" y="1688"/>
                </a:lnTo>
                <a:lnTo>
                  <a:pt x="320" y="1656"/>
                </a:lnTo>
                <a:lnTo>
                  <a:pt x="324" y="1616"/>
                </a:lnTo>
                <a:lnTo>
                  <a:pt x="348" y="1604"/>
                </a:lnTo>
                <a:lnTo>
                  <a:pt x="372" y="1596"/>
                </a:lnTo>
                <a:lnTo>
                  <a:pt x="380" y="1564"/>
                </a:lnTo>
                <a:lnTo>
                  <a:pt x="408" y="1556"/>
                </a:lnTo>
                <a:lnTo>
                  <a:pt x="432" y="1540"/>
                </a:lnTo>
                <a:lnTo>
                  <a:pt x="468" y="1536"/>
                </a:lnTo>
                <a:lnTo>
                  <a:pt x="488" y="1520"/>
                </a:lnTo>
                <a:lnTo>
                  <a:pt x="564" y="1516"/>
                </a:lnTo>
                <a:lnTo>
                  <a:pt x="588" y="1476"/>
                </a:lnTo>
                <a:lnTo>
                  <a:pt x="616" y="1456"/>
                </a:lnTo>
                <a:lnTo>
                  <a:pt x="640" y="1432"/>
                </a:lnTo>
                <a:lnTo>
                  <a:pt x="664" y="1416"/>
                </a:lnTo>
                <a:lnTo>
                  <a:pt x="680" y="1372"/>
                </a:lnTo>
                <a:lnTo>
                  <a:pt x="704" y="1332"/>
                </a:lnTo>
                <a:lnTo>
                  <a:pt x="732" y="1328"/>
                </a:lnTo>
                <a:lnTo>
                  <a:pt x="748" y="1292"/>
                </a:lnTo>
                <a:lnTo>
                  <a:pt x="760" y="1264"/>
                </a:lnTo>
                <a:lnTo>
                  <a:pt x="780" y="1248"/>
                </a:lnTo>
                <a:lnTo>
                  <a:pt x="784" y="1220"/>
                </a:lnTo>
                <a:lnTo>
                  <a:pt x="812" y="1216"/>
                </a:lnTo>
                <a:lnTo>
                  <a:pt x="848" y="1204"/>
                </a:lnTo>
                <a:lnTo>
                  <a:pt x="852" y="1164"/>
                </a:lnTo>
                <a:lnTo>
                  <a:pt x="880" y="1156"/>
                </a:lnTo>
                <a:lnTo>
                  <a:pt x="904" y="1116"/>
                </a:lnTo>
                <a:lnTo>
                  <a:pt x="928" y="1088"/>
                </a:lnTo>
                <a:lnTo>
                  <a:pt x="960" y="1060"/>
                </a:lnTo>
                <a:lnTo>
                  <a:pt x="980" y="1032"/>
                </a:lnTo>
                <a:lnTo>
                  <a:pt x="1004" y="1004"/>
                </a:lnTo>
                <a:lnTo>
                  <a:pt x="1028" y="1004"/>
                </a:lnTo>
                <a:lnTo>
                  <a:pt x="1052" y="976"/>
                </a:lnTo>
                <a:lnTo>
                  <a:pt x="1076" y="968"/>
                </a:lnTo>
                <a:lnTo>
                  <a:pt x="1080" y="940"/>
                </a:lnTo>
                <a:lnTo>
                  <a:pt x="1128" y="916"/>
                </a:lnTo>
                <a:lnTo>
                  <a:pt x="1160" y="908"/>
                </a:lnTo>
                <a:lnTo>
                  <a:pt x="1156" y="884"/>
                </a:lnTo>
                <a:lnTo>
                  <a:pt x="1192" y="856"/>
                </a:lnTo>
                <a:lnTo>
                  <a:pt x="1248" y="852"/>
                </a:lnTo>
                <a:lnTo>
                  <a:pt x="1264" y="824"/>
                </a:lnTo>
                <a:lnTo>
                  <a:pt x="1280" y="812"/>
                </a:lnTo>
                <a:lnTo>
                  <a:pt x="1332" y="808"/>
                </a:lnTo>
                <a:lnTo>
                  <a:pt x="1400" y="772"/>
                </a:lnTo>
                <a:lnTo>
                  <a:pt x="1448" y="740"/>
                </a:lnTo>
                <a:lnTo>
                  <a:pt x="1452" y="708"/>
                </a:lnTo>
                <a:lnTo>
                  <a:pt x="1460" y="692"/>
                </a:lnTo>
                <a:lnTo>
                  <a:pt x="1492" y="692"/>
                </a:lnTo>
                <a:lnTo>
                  <a:pt x="1512" y="668"/>
                </a:lnTo>
                <a:lnTo>
                  <a:pt x="1548" y="656"/>
                </a:lnTo>
                <a:lnTo>
                  <a:pt x="1604" y="648"/>
                </a:lnTo>
                <a:lnTo>
                  <a:pt x="1636" y="628"/>
                </a:lnTo>
                <a:lnTo>
                  <a:pt x="1664" y="596"/>
                </a:lnTo>
                <a:lnTo>
                  <a:pt x="1692" y="596"/>
                </a:lnTo>
                <a:lnTo>
                  <a:pt x="1696" y="564"/>
                </a:lnTo>
                <a:lnTo>
                  <a:pt x="1752" y="564"/>
                </a:lnTo>
                <a:lnTo>
                  <a:pt x="1760" y="532"/>
                </a:lnTo>
                <a:lnTo>
                  <a:pt x="1772" y="516"/>
                </a:lnTo>
                <a:lnTo>
                  <a:pt x="1804" y="516"/>
                </a:lnTo>
                <a:lnTo>
                  <a:pt x="1824" y="488"/>
                </a:lnTo>
                <a:lnTo>
                  <a:pt x="1852" y="484"/>
                </a:lnTo>
                <a:lnTo>
                  <a:pt x="1856" y="468"/>
                </a:lnTo>
                <a:lnTo>
                  <a:pt x="1908" y="472"/>
                </a:lnTo>
                <a:lnTo>
                  <a:pt x="1912" y="448"/>
                </a:lnTo>
                <a:lnTo>
                  <a:pt x="2028" y="448"/>
                </a:lnTo>
                <a:lnTo>
                  <a:pt x="2028" y="420"/>
                </a:lnTo>
                <a:lnTo>
                  <a:pt x="2124" y="420"/>
                </a:lnTo>
                <a:lnTo>
                  <a:pt x="2136" y="380"/>
                </a:lnTo>
                <a:lnTo>
                  <a:pt x="2152" y="372"/>
                </a:lnTo>
                <a:lnTo>
                  <a:pt x="2152" y="336"/>
                </a:lnTo>
                <a:lnTo>
                  <a:pt x="2172" y="320"/>
                </a:lnTo>
                <a:lnTo>
                  <a:pt x="2212" y="320"/>
                </a:lnTo>
                <a:lnTo>
                  <a:pt x="2212" y="300"/>
                </a:lnTo>
                <a:lnTo>
                  <a:pt x="2324" y="300"/>
                </a:lnTo>
                <a:lnTo>
                  <a:pt x="2324" y="280"/>
                </a:lnTo>
                <a:lnTo>
                  <a:pt x="2364" y="280"/>
                </a:lnTo>
                <a:lnTo>
                  <a:pt x="2364" y="264"/>
                </a:lnTo>
                <a:lnTo>
                  <a:pt x="2416" y="264"/>
                </a:lnTo>
                <a:lnTo>
                  <a:pt x="2416" y="232"/>
                </a:lnTo>
                <a:lnTo>
                  <a:pt x="2464" y="232"/>
                </a:lnTo>
                <a:lnTo>
                  <a:pt x="2464" y="220"/>
                </a:lnTo>
                <a:lnTo>
                  <a:pt x="2496" y="220"/>
                </a:lnTo>
                <a:lnTo>
                  <a:pt x="2496" y="204"/>
                </a:lnTo>
                <a:lnTo>
                  <a:pt x="2544" y="204"/>
                </a:lnTo>
                <a:lnTo>
                  <a:pt x="2544" y="164"/>
                </a:lnTo>
                <a:lnTo>
                  <a:pt x="2656" y="164"/>
                </a:lnTo>
                <a:lnTo>
                  <a:pt x="2656" y="140"/>
                </a:lnTo>
                <a:lnTo>
                  <a:pt x="2704" y="140"/>
                </a:lnTo>
                <a:lnTo>
                  <a:pt x="2704" y="124"/>
                </a:lnTo>
                <a:lnTo>
                  <a:pt x="2872" y="124"/>
                </a:lnTo>
                <a:lnTo>
                  <a:pt x="2872" y="96"/>
                </a:lnTo>
                <a:lnTo>
                  <a:pt x="3116" y="96"/>
                </a:lnTo>
                <a:lnTo>
                  <a:pt x="3116" y="68"/>
                </a:lnTo>
                <a:lnTo>
                  <a:pt x="3120" y="64"/>
                </a:lnTo>
                <a:lnTo>
                  <a:pt x="3120" y="36"/>
                </a:lnTo>
                <a:lnTo>
                  <a:pt x="3140" y="36"/>
                </a:lnTo>
                <a:lnTo>
                  <a:pt x="3140" y="0"/>
                </a:lnTo>
                <a:lnTo>
                  <a:pt x="3480" y="0"/>
                </a:lnTo>
              </a:path>
            </a:pathLst>
          </a:custGeom>
          <a:noFill/>
          <a:ln w="38100" cap="rnd" cmpd="sng">
            <a:solidFill>
              <a:srgbClr val="145C49"/>
            </a:solidFill>
            <a:prstDash val="solid"/>
            <a:round/>
            <a:headEnd type="none" w="sm" len="sm"/>
            <a:tailEnd type="none" w="sm" len="sm"/>
          </a:ln>
        </p:spPr>
        <p:txBody>
          <a:bodyPr/>
          <a:lstStyle/>
          <a:p>
            <a:pPr fontAlgn="auto">
              <a:spcBef>
                <a:spcPts val="0"/>
              </a:spcBef>
              <a:spcAft>
                <a:spcPts val="0"/>
              </a:spcAft>
              <a:defRPr/>
            </a:pPr>
            <a:endParaRPr lang="ru-RU">
              <a:ln>
                <a:solidFill>
                  <a:sysClr val="windowText" lastClr="000000"/>
                </a:solidFill>
              </a:ln>
              <a:solidFill>
                <a:prstClr val="black"/>
              </a:solidFill>
              <a:latin typeface="+mn-lt"/>
            </a:endParaRPr>
          </a:p>
        </p:txBody>
      </p:sp>
      <p:sp>
        <p:nvSpPr>
          <p:cNvPr id="25661" name="Freeform 62"/>
          <p:cNvSpPr>
            <a:spLocks/>
          </p:cNvSpPr>
          <p:nvPr/>
        </p:nvSpPr>
        <p:spPr bwMode="auto">
          <a:xfrm>
            <a:off x="2327275" y="2768600"/>
            <a:ext cx="4786313" cy="2100263"/>
          </a:xfrm>
          <a:custGeom>
            <a:avLst/>
            <a:gdLst>
              <a:gd name="T0" fmla="*/ 2147483647 w 3051"/>
              <a:gd name="T1" fmla="*/ 2147483647 h 1329"/>
              <a:gd name="T2" fmla="*/ 2147483647 w 3051"/>
              <a:gd name="T3" fmla="*/ 2147483647 h 1329"/>
              <a:gd name="T4" fmla="*/ 2147483647 w 3051"/>
              <a:gd name="T5" fmla="*/ 2147483647 h 1329"/>
              <a:gd name="T6" fmla="*/ 2147483647 w 3051"/>
              <a:gd name="T7" fmla="*/ 2147483647 h 1329"/>
              <a:gd name="T8" fmla="*/ 2147483647 w 3051"/>
              <a:gd name="T9" fmla="*/ 2147483647 h 1329"/>
              <a:gd name="T10" fmla="*/ 2147483647 w 3051"/>
              <a:gd name="T11" fmla="*/ 2147483647 h 1329"/>
              <a:gd name="T12" fmla="*/ 2147483647 w 3051"/>
              <a:gd name="T13" fmla="*/ 2147483647 h 1329"/>
              <a:gd name="T14" fmla="*/ 2147483647 w 3051"/>
              <a:gd name="T15" fmla="*/ 2147483647 h 1329"/>
              <a:gd name="T16" fmla="*/ 2147483647 w 3051"/>
              <a:gd name="T17" fmla="*/ 2147483647 h 1329"/>
              <a:gd name="T18" fmla="*/ 2147483647 w 3051"/>
              <a:gd name="T19" fmla="*/ 2147483647 h 1329"/>
              <a:gd name="T20" fmla="*/ 2147483647 w 3051"/>
              <a:gd name="T21" fmla="*/ 2147483647 h 1329"/>
              <a:gd name="T22" fmla="*/ 2147483647 w 3051"/>
              <a:gd name="T23" fmla="*/ 2147483647 h 1329"/>
              <a:gd name="T24" fmla="*/ 2147483647 w 3051"/>
              <a:gd name="T25" fmla="*/ 2147483647 h 1329"/>
              <a:gd name="T26" fmla="*/ 2147483647 w 3051"/>
              <a:gd name="T27" fmla="*/ 2147483647 h 1329"/>
              <a:gd name="T28" fmla="*/ 2147483647 w 3051"/>
              <a:gd name="T29" fmla="*/ 2147483647 h 1329"/>
              <a:gd name="T30" fmla="*/ 2147483647 w 3051"/>
              <a:gd name="T31" fmla="*/ 2147483647 h 1329"/>
              <a:gd name="T32" fmla="*/ 2147483647 w 3051"/>
              <a:gd name="T33" fmla="*/ 2147483647 h 1329"/>
              <a:gd name="T34" fmla="*/ 2147483647 w 3051"/>
              <a:gd name="T35" fmla="*/ 2147483647 h 1329"/>
              <a:gd name="T36" fmla="*/ 2147483647 w 3051"/>
              <a:gd name="T37" fmla="*/ 2147483647 h 1329"/>
              <a:gd name="T38" fmla="*/ 2147483647 w 3051"/>
              <a:gd name="T39" fmla="*/ 2147483647 h 1329"/>
              <a:gd name="T40" fmla="*/ 2147483647 w 3051"/>
              <a:gd name="T41" fmla="*/ 2147483647 h 1329"/>
              <a:gd name="T42" fmla="*/ 2147483647 w 3051"/>
              <a:gd name="T43" fmla="*/ 2147483647 h 1329"/>
              <a:gd name="T44" fmla="*/ 2147483647 w 3051"/>
              <a:gd name="T45" fmla="*/ 2147483647 h 1329"/>
              <a:gd name="T46" fmla="*/ 2147483647 w 3051"/>
              <a:gd name="T47" fmla="*/ 2147483647 h 1329"/>
              <a:gd name="T48" fmla="*/ 2147483647 w 3051"/>
              <a:gd name="T49" fmla="*/ 2147483647 h 1329"/>
              <a:gd name="T50" fmla="*/ 2147483647 w 3051"/>
              <a:gd name="T51" fmla="*/ 2147483647 h 1329"/>
              <a:gd name="T52" fmla="*/ 2147483647 w 3051"/>
              <a:gd name="T53" fmla="*/ 2147483647 h 1329"/>
              <a:gd name="T54" fmla="*/ 2147483647 w 3051"/>
              <a:gd name="T55" fmla="*/ 2147483647 h 1329"/>
              <a:gd name="T56" fmla="*/ 2147483647 w 3051"/>
              <a:gd name="T57" fmla="*/ 2147483647 h 1329"/>
              <a:gd name="T58" fmla="*/ 2147483647 w 3051"/>
              <a:gd name="T59" fmla="*/ 2147483647 h 1329"/>
              <a:gd name="T60" fmla="*/ 2147483647 w 3051"/>
              <a:gd name="T61" fmla="*/ 2147483647 h 1329"/>
              <a:gd name="T62" fmla="*/ 2147483647 w 3051"/>
              <a:gd name="T63" fmla="*/ 2147483647 h 1329"/>
              <a:gd name="T64" fmla="*/ 2147483647 w 3051"/>
              <a:gd name="T65" fmla="*/ 2147483647 h 1329"/>
              <a:gd name="T66" fmla="*/ 2147483647 w 3051"/>
              <a:gd name="T67" fmla="*/ 2147483647 h 1329"/>
              <a:gd name="T68" fmla="*/ 2147483647 w 3051"/>
              <a:gd name="T69" fmla="*/ 2147483647 h 1329"/>
              <a:gd name="T70" fmla="*/ 2147483647 w 3051"/>
              <a:gd name="T71" fmla="*/ 2147483647 h 1329"/>
              <a:gd name="T72" fmla="*/ 2147483647 w 3051"/>
              <a:gd name="T73" fmla="*/ 2147483647 h 1329"/>
              <a:gd name="T74" fmla="*/ 2147483647 w 3051"/>
              <a:gd name="T75" fmla="*/ 2147483647 h 1329"/>
              <a:gd name="T76" fmla="*/ 2147483647 w 3051"/>
              <a:gd name="T77" fmla="*/ 2147483647 h 1329"/>
              <a:gd name="T78" fmla="*/ 2147483647 w 3051"/>
              <a:gd name="T79" fmla="*/ 2147483647 h 1329"/>
              <a:gd name="T80" fmla="*/ 2147483647 w 3051"/>
              <a:gd name="T81" fmla="*/ 2147483647 h 1329"/>
              <a:gd name="T82" fmla="*/ 2147483647 w 3051"/>
              <a:gd name="T83" fmla="*/ 2147483647 h 1329"/>
              <a:gd name="T84" fmla="*/ 2147483647 w 3051"/>
              <a:gd name="T85" fmla="*/ 0 h 13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51"/>
              <a:gd name="T130" fmla="*/ 0 h 1329"/>
              <a:gd name="T131" fmla="*/ 3051 w 3051"/>
              <a:gd name="T132" fmla="*/ 1329 h 13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51" h="1329">
                <a:moveTo>
                  <a:pt x="0" y="1328"/>
                </a:moveTo>
                <a:lnTo>
                  <a:pt x="66" y="1328"/>
                </a:lnTo>
                <a:lnTo>
                  <a:pt x="66" y="1306"/>
                </a:lnTo>
                <a:lnTo>
                  <a:pt x="130" y="1306"/>
                </a:lnTo>
                <a:lnTo>
                  <a:pt x="138" y="1298"/>
                </a:lnTo>
                <a:lnTo>
                  <a:pt x="238" y="1298"/>
                </a:lnTo>
                <a:lnTo>
                  <a:pt x="238" y="1282"/>
                </a:lnTo>
                <a:lnTo>
                  <a:pt x="294" y="1282"/>
                </a:lnTo>
                <a:lnTo>
                  <a:pt x="298" y="1278"/>
                </a:lnTo>
                <a:lnTo>
                  <a:pt x="330" y="1278"/>
                </a:lnTo>
                <a:lnTo>
                  <a:pt x="330" y="1254"/>
                </a:lnTo>
                <a:lnTo>
                  <a:pt x="470" y="1254"/>
                </a:lnTo>
                <a:lnTo>
                  <a:pt x="470" y="1238"/>
                </a:lnTo>
                <a:lnTo>
                  <a:pt x="542" y="1238"/>
                </a:lnTo>
                <a:lnTo>
                  <a:pt x="542" y="1218"/>
                </a:lnTo>
                <a:lnTo>
                  <a:pt x="570" y="1186"/>
                </a:lnTo>
                <a:lnTo>
                  <a:pt x="586" y="1186"/>
                </a:lnTo>
                <a:lnTo>
                  <a:pt x="586" y="1170"/>
                </a:lnTo>
                <a:lnTo>
                  <a:pt x="678" y="1170"/>
                </a:lnTo>
                <a:lnTo>
                  <a:pt x="678" y="1138"/>
                </a:lnTo>
                <a:lnTo>
                  <a:pt x="718" y="1138"/>
                </a:lnTo>
                <a:lnTo>
                  <a:pt x="718" y="1122"/>
                </a:lnTo>
                <a:lnTo>
                  <a:pt x="770" y="1122"/>
                </a:lnTo>
                <a:lnTo>
                  <a:pt x="770" y="1110"/>
                </a:lnTo>
                <a:lnTo>
                  <a:pt x="818" y="1110"/>
                </a:lnTo>
                <a:lnTo>
                  <a:pt x="818" y="1098"/>
                </a:lnTo>
                <a:lnTo>
                  <a:pt x="894" y="1098"/>
                </a:lnTo>
                <a:lnTo>
                  <a:pt x="966" y="1054"/>
                </a:lnTo>
                <a:lnTo>
                  <a:pt x="974" y="1034"/>
                </a:lnTo>
                <a:lnTo>
                  <a:pt x="974" y="1010"/>
                </a:lnTo>
                <a:lnTo>
                  <a:pt x="1038" y="1010"/>
                </a:lnTo>
                <a:lnTo>
                  <a:pt x="1082" y="925"/>
                </a:lnTo>
                <a:lnTo>
                  <a:pt x="1098" y="897"/>
                </a:lnTo>
                <a:lnTo>
                  <a:pt x="1126" y="873"/>
                </a:lnTo>
                <a:lnTo>
                  <a:pt x="1166" y="865"/>
                </a:lnTo>
                <a:lnTo>
                  <a:pt x="1290" y="805"/>
                </a:lnTo>
                <a:lnTo>
                  <a:pt x="1298" y="769"/>
                </a:lnTo>
                <a:lnTo>
                  <a:pt x="1330" y="773"/>
                </a:lnTo>
                <a:lnTo>
                  <a:pt x="1358" y="737"/>
                </a:lnTo>
                <a:lnTo>
                  <a:pt x="1410" y="737"/>
                </a:lnTo>
                <a:lnTo>
                  <a:pt x="1442" y="697"/>
                </a:lnTo>
                <a:lnTo>
                  <a:pt x="1494" y="697"/>
                </a:lnTo>
                <a:lnTo>
                  <a:pt x="1498" y="685"/>
                </a:lnTo>
                <a:lnTo>
                  <a:pt x="1530" y="685"/>
                </a:lnTo>
                <a:lnTo>
                  <a:pt x="1566" y="637"/>
                </a:lnTo>
                <a:lnTo>
                  <a:pt x="1594" y="617"/>
                </a:lnTo>
                <a:lnTo>
                  <a:pt x="1606" y="597"/>
                </a:lnTo>
                <a:lnTo>
                  <a:pt x="1622" y="577"/>
                </a:lnTo>
                <a:lnTo>
                  <a:pt x="1650" y="577"/>
                </a:lnTo>
                <a:lnTo>
                  <a:pt x="1650" y="549"/>
                </a:lnTo>
                <a:lnTo>
                  <a:pt x="1686" y="549"/>
                </a:lnTo>
                <a:lnTo>
                  <a:pt x="1706" y="505"/>
                </a:lnTo>
                <a:lnTo>
                  <a:pt x="1722" y="485"/>
                </a:lnTo>
                <a:lnTo>
                  <a:pt x="1758" y="485"/>
                </a:lnTo>
                <a:lnTo>
                  <a:pt x="1758" y="465"/>
                </a:lnTo>
                <a:lnTo>
                  <a:pt x="1806" y="465"/>
                </a:lnTo>
                <a:lnTo>
                  <a:pt x="1846" y="401"/>
                </a:lnTo>
                <a:lnTo>
                  <a:pt x="1890" y="401"/>
                </a:lnTo>
                <a:lnTo>
                  <a:pt x="1914" y="361"/>
                </a:lnTo>
                <a:lnTo>
                  <a:pt x="1942" y="361"/>
                </a:lnTo>
                <a:lnTo>
                  <a:pt x="1942" y="345"/>
                </a:lnTo>
                <a:lnTo>
                  <a:pt x="2022" y="345"/>
                </a:lnTo>
                <a:lnTo>
                  <a:pt x="2022" y="328"/>
                </a:lnTo>
                <a:lnTo>
                  <a:pt x="2098" y="328"/>
                </a:lnTo>
                <a:lnTo>
                  <a:pt x="2098" y="312"/>
                </a:lnTo>
                <a:lnTo>
                  <a:pt x="2166" y="312"/>
                </a:lnTo>
                <a:lnTo>
                  <a:pt x="2222" y="244"/>
                </a:lnTo>
                <a:lnTo>
                  <a:pt x="2262" y="228"/>
                </a:lnTo>
                <a:lnTo>
                  <a:pt x="2314" y="228"/>
                </a:lnTo>
                <a:lnTo>
                  <a:pt x="2346" y="192"/>
                </a:lnTo>
                <a:lnTo>
                  <a:pt x="2382" y="192"/>
                </a:lnTo>
                <a:lnTo>
                  <a:pt x="2382" y="160"/>
                </a:lnTo>
                <a:lnTo>
                  <a:pt x="2402" y="160"/>
                </a:lnTo>
                <a:lnTo>
                  <a:pt x="2402" y="144"/>
                </a:lnTo>
                <a:lnTo>
                  <a:pt x="2438" y="144"/>
                </a:lnTo>
                <a:lnTo>
                  <a:pt x="2438" y="128"/>
                </a:lnTo>
                <a:lnTo>
                  <a:pt x="2486" y="128"/>
                </a:lnTo>
                <a:lnTo>
                  <a:pt x="2506" y="96"/>
                </a:lnTo>
                <a:lnTo>
                  <a:pt x="2550" y="96"/>
                </a:lnTo>
                <a:lnTo>
                  <a:pt x="2550" y="72"/>
                </a:lnTo>
                <a:lnTo>
                  <a:pt x="2622" y="72"/>
                </a:lnTo>
                <a:lnTo>
                  <a:pt x="2622" y="56"/>
                </a:lnTo>
                <a:lnTo>
                  <a:pt x="2830" y="56"/>
                </a:lnTo>
                <a:lnTo>
                  <a:pt x="2830" y="32"/>
                </a:lnTo>
                <a:lnTo>
                  <a:pt x="3050" y="32"/>
                </a:lnTo>
                <a:lnTo>
                  <a:pt x="3050" y="0"/>
                </a:lnTo>
              </a:path>
            </a:pathLst>
          </a:custGeom>
          <a:noFill/>
          <a:ln w="38100" cap="rnd" cmpd="sng">
            <a:solidFill>
              <a:srgbClr val="92D050"/>
            </a:solidFill>
            <a:prstDash val="solid"/>
            <a:round/>
            <a:headEnd type="none" w="sm" len="sm"/>
            <a:tailEnd type="none" w="sm" len="sm"/>
          </a:ln>
        </p:spPr>
        <p:txBody>
          <a:bodyPr/>
          <a:lstStyle/>
          <a:p>
            <a:endParaRPr lang="ru-RU"/>
          </a:p>
        </p:txBody>
      </p:sp>
      <p:sp>
        <p:nvSpPr>
          <p:cNvPr id="25662" name="Freeform 63"/>
          <p:cNvSpPr>
            <a:spLocks/>
          </p:cNvSpPr>
          <p:nvPr/>
        </p:nvSpPr>
        <p:spPr bwMode="auto">
          <a:xfrm>
            <a:off x="3365500" y="4325938"/>
            <a:ext cx="2066925" cy="555625"/>
          </a:xfrm>
          <a:custGeom>
            <a:avLst/>
            <a:gdLst>
              <a:gd name="T0" fmla="*/ 0 w 1318"/>
              <a:gd name="T1" fmla="*/ 2147483647 h 353"/>
              <a:gd name="T2" fmla="*/ 0 w 1318"/>
              <a:gd name="T3" fmla="*/ 2147483647 h 353"/>
              <a:gd name="T4" fmla="*/ 2147483647 w 1318"/>
              <a:gd name="T5" fmla="*/ 2147483647 h 353"/>
              <a:gd name="T6" fmla="*/ 2147483647 w 1318"/>
              <a:gd name="T7" fmla="*/ 2147483647 h 353"/>
              <a:gd name="T8" fmla="*/ 2147483647 w 1318"/>
              <a:gd name="T9" fmla="*/ 2147483647 h 353"/>
              <a:gd name="T10" fmla="*/ 2147483647 w 1318"/>
              <a:gd name="T11" fmla="*/ 2147483647 h 353"/>
              <a:gd name="T12" fmla="*/ 2147483647 w 1318"/>
              <a:gd name="T13" fmla="*/ 2147483647 h 353"/>
              <a:gd name="T14" fmla="*/ 2147483647 w 1318"/>
              <a:gd name="T15" fmla="*/ 2147483647 h 353"/>
              <a:gd name="T16" fmla="*/ 2147483647 w 1318"/>
              <a:gd name="T17" fmla="*/ 2147483647 h 353"/>
              <a:gd name="T18" fmla="*/ 2147483647 w 1318"/>
              <a:gd name="T19" fmla="*/ 2147483647 h 353"/>
              <a:gd name="T20" fmla="*/ 2147483647 w 1318"/>
              <a:gd name="T21" fmla="*/ 2147483647 h 353"/>
              <a:gd name="T22" fmla="*/ 2147483647 w 1318"/>
              <a:gd name="T23" fmla="*/ 2147483647 h 353"/>
              <a:gd name="T24" fmla="*/ 2147483647 w 1318"/>
              <a:gd name="T25" fmla="*/ 2147483647 h 353"/>
              <a:gd name="T26" fmla="*/ 2147483647 w 1318"/>
              <a:gd name="T27" fmla="*/ 2147483647 h 353"/>
              <a:gd name="T28" fmla="*/ 2147483647 w 1318"/>
              <a:gd name="T29" fmla="*/ 2147483647 h 353"/>
              <a:gd name="T30" fmla="*/ 2147483647 w 1318"/>
              <a:gd name="T31" fmla="*/ 2147483647 h 353"/>
              <a:gd name="T32" fmla="*/ 2147483647 w 1318"/>
              <a:gd name="T33" fmla="*/ 2147483647 h 353"/>
              <a:gd name="T34" fmla="*/ 2147483647 w 1318"/>
              <a:gd name="T35" fmla="*/ 2147483647 h 353"/>
              <a:gd name="T36" fmla="*/ 2147483647 w 1318"/>
              <a:gd name="T37" fmla="*/ 2147483647 h 353"/>
              <a:gd name="T38" fmla="*/ 2147483647 w 1318"/>
              <a:gd name="T39" fmla="*/ 2147483647 h 353"/>
              <a:gd name="T40" fmla="*/ 2147483647 w 1318"/>
              <a:gd name="T41" fmla="*/ 2147483647 h 353"/>
              <a:gd name="T42" fmla="*/ 2147483647 w 1318"/>
              <a:gd name="T43" fmla="*/ 2147483647 h 353"/>
              <a:gd name="T44" fmla="*/ 2147483647 w 1318"/>
              <a:gd name="T45" fmla="*/ 2147483647 h 353"/>
              <a:gd name="T46" fmla="*/ 2147483647 w 1318"/>
              <a:gd name="T47" fmla="*/ 2147483647 h 353"/>
              <a:gd name="T48" fmla="*/ 2147483647 w 1318"/>
              <a:gd name="T49" fmla="*/ 2147483647 h 353"/>
              <a:gd name="T50" fmla="*/ 2147483647 w 1318"/>
              <a:gd name="T51" fmla="*/ 2147483647 h 353"/>
              <a:gd name="T52" fmla="*/ 2147483647 w 1318"/>
              <a:gd name="T53" fmla="*/ 2147483647 h 353"/>
              <a:gd name="T54" fmla="*/ 2147483647 w 1318"/>
              <a:gd name="T55" fmla="*/ 2147483647 h 353"/>
              <a:gd name="T56" fmla="*/ 2147483647 w 1318"/>
              <a:gd name="T57" fmla="*/ 2147483647 h 353"/>
              <a:gd name="T58" fmla="*/ 2147483647 w 1318"/>
              <a:gd name="T59" fmla="*/ 2147483647 h 353"/>
              <a:gd name="T60" fmla="*/ 2147483647 w 1318"/>
              <a:gd name="T61" fmla="*/ 2147483647 h 353"/>
              <a:gd name="T62" fmla="*/ 2147483647 w 1318"/>
              <a:gd name="T63" fmla="*/ 2147483647 h 353"/>
              <a:gd name="T64" fmla="*/ 2147483647 w 1318"/>
              <a:gd name="T65" fmla="*/ 2147483647 h 353"/>
              <a:gd name="T66" fmla="*/ 2147483647 w 1318"/>
              <a:gd name="T67" fmla="*/ 2147483647 h 353"/>
              <a:gd name="T68" fmla="*/ 2147483647 w 1318"/>
              <a:gd name="T69" fmla="*/ 2147483647 h 353"/>
              <a:gd name="T70" fmla="*/ 2147483647 w 1318"/>
              <a:gd name="T71" fmla="*/ 2147483647 h 353"/>
              <a:gd name="T72" fmla="*/ 2147483647 w 1318"/>
              <a:gd name="T73" fmla="*/ 2147483647 h 353"/>
              <a:gd name="T74" fmla="*/ 2147483647 w 1318"/>
              <a:gd name="T75" fmla="*/ 2147483647 h 353"/>
              <a:gd name="T76" fmla="*/ 2147483647 w 1318"/>
              <a:gd name="T77" fmla="*/ 2147483647 h 353"/>
              <a:gd name="T78" fmla="*/ 2147483647 w 1318"/>
              <a:gd name="T79" fmla="*/ 2147483647 h 353"/>
              <a:gd name="T80" fmla="*/ 2147483647 w 1318"/>
              <a:gd name="T81" fmla="*/ 2147483647 h 353"/>
              <a:gd name="T82" fmla="*/ 2147483647 w 1318"/>
              <a:gd name="T83" fmla="*/ 2147483647 h 353"/>
              <a:gd name="T84" fmla="*/ 2147483647 w 1318"/>
              <a:gd name="T85" fmla="*/ 2147483647 h 353"/>
              <a:gd name="T86" fmla="*/ 2147483647 w 1318"/>
              <a:gd name="T87" fmla="*/ 0 h 3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18"/>
              <a:gd name="T133" fmla="*/ 0 h 353"/>
              <a:gd name="T134" fmla="*/ 1318 w 1318"/>
              <a:gd name="T135" fmla="*/ 353 h 3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18" h="353">
                <a:moveTo>
                  <a:pt x="0" y="352"/>
                </a:moveTo>
                <a:lnTo>
                  <a:pt x="0" y="331"/>
                </a:lnTo>
                <a:lnTo>
                  <a:pt x="59" y="331"/>
                </a:lnTo>
                <a:lnTo>
                  <a:pt x="59" y="318"/>
                </a:lnTo>
                <a:lnTo>
                  <a:pt x="136" y="318"/>
                </a:lnTo>
                <a:lnTo>
                  <a:pt x="136" y="299"/>
                </a:lnTo>
                <a:lnTo>
                  <a:pt x="419" y="299"/>
                </a:lnTo>
                <a:lnTo>
                  <a:pt x="419" y="283"/>
                </a:lnTo>
                <a:lnTo>
                  <a:pt x="453" y="283"/>
                </a:lnTo>
                <a:lnTo>
                  <a:pt x="453" y="262"/>
                </a:lnTo>
                <a:lnTo>
                  <a:pt x="469" y="262"/>
                </a:lnTo>
                <a:lnTo>
                  <a:pt x="469" y="251"/>
                </a:lnTo>
                <a:lnTo>
                  <a:pt x="557" y="251"/>
                </a:lnTo>
                <a:lnTo>
                  <a:pt x="557" y="238"/>
                </a:lnTo>
                <a:lnTo>
                  <a:pt x="568" y="238"/>
                </a:lnTo>
                <a:lnTo>
                  <a:pt x="573" y="233"/>
                </a:lnTo>
                <a:lnTo>
                  <a:pt x="656" y="233"/>
                </a:lnTo>
                <a:lnTo>
                  <a:pt x="656" y="211"/>
                </a:lnTo>
                <a:lnTo>
                  <a:pt x="760" y="211"/>
                </a:lnTo>
                <a:lnTo>
                  <a:pt x="760" y="198"/>
                </a:lnTo>
                <a:lnTo>
                  <a:pt x="883" y="198"/>
                </a:lnTo>
                <a:lnTo>
                  <a:pt x="883" y="176"/>
                </a:lnTo>
                <a:lnTo>
                  <a:pt x="939" y="176"/>
                </a:lnTo>
                <a:lnTo>
                  <a:pt x="939" y="160"/>
                </a:lnTo>
                <a:lnTo>
                  <a:pt x="949" y="160"/>
                </a:lnTo>
                <a:lnTo>
                  <a:pt x="949" y="139"/>
                </a:lnTo>
                <a:lnTo>
                  <a:pt x="968" y="139"/>
                </a:lnTo>
                <a:lnTo>
                  <a:pt x="968" y="118"/>
                </a:lnTo>
                <a:lnTo>
                  <a:pt x="1115" y="118"/>
                </a:lnTo>
                <a:lnTo>
                  <a:pt x="1115" y="96"/>
                </a:lnTo>
                <a:lnTo>
                  <a:pt x="1195" y="96"/>
                </a:lnTo>
                <a:lnTo>
                  <a:pt x="1195" y="88"/>
                </a:lnTo>
                <a:lnTo>
                  <a:pt x="1211" y="88"/>
                </a:lnTo>
                <a:lnTo>
                  <a:pt x="1211" y="75"/>
                </a:lnTo>
                <a:lnTo>
                  <a:pt x="1216" y="70"/>
                </a:lnTo>
                <a:lnTo>
                  <a:pt x="1216" y="59"/>
                </a:lnTo>
                <a:lnTo>
                  <a:pt x="1253" y="59"/>
                </a:lnTo>
                <a:lnTo>
                  <a:pt x="1253" y="51"/>
                </a:lnTo>
                <a:lnTo>
                  <a:pt x="1267" y="51"/>
                </a:lnTo>
                <a:lnTo>
                  <a:pt x="1267" y="43"/>
                </a:lnTo>
                <a:lnTo>
                  <a:pt x="1280" y="43"/>
                </a:lnTo>
                <a:lnTo>
                  <a:pt x="1280" y="24"/>
                </a:lnTo>
                <a:lnTo>
                  <a:pt x="1317" y="24"/>
                </a:lnTo>
                <a:lnTo>
                  <a:pt x="1317" y="0"/>
                </a:lnTo>
              </a:path>
            </a:pathLst>
          </a:custGeom>
          <a:noFill/>
          <a:ln w="38100" cap="rnd" cmpd="sng">
            <a:solidFill>
              <a:srgbClr val="D2FB03"/>
            </a:solidFill>
            <a:prstDash val="solid"/>
            <a:round/>
            <a:headEnd type="none" w="sm" len="sm"/>
            <a:tailEnd type="none" w="sm" len="sm"/>
          </a:ln>
        </p:spPr>
        <p:txBody>
          <a:bodyPr/>
          <a:lstStyle/>
          <a:p>
            <a:endParaRPr lang="ru-RU"/>
          </a:p>
        </p:txBody>
      </p:sp>
      <p:sp>
        <p:nvSpPr>
          <p:cNvPr id="25663" name="Freeform 64"/>
          <p:cNvSpPr>
            <a:spLocks/>
          </p:cNvSpPr>
          <p:nvPr/>
        </p:nvSpPr>
        <p:spPr bwMode="auto">
          <a:xfrm>
            <a:off x="5414963" y="3627438"/>
            <a:ext cx="1703387" cy="722312"/>
          </a:xfrm>
          <a:custGeom>
            <a:avLst/>
            <a:gdLst>
              <a:gd name="T0" fmla="*/ 0 w 1086"/>
              <a:gd name="T1" fmla="*/ 2147483647 h 457"/>
              <a:gd name="T2" fmla="*/ 2147483647 w 1086"/>
              <a:gd name="T3" fmla="*/ 2147483647 h 457"/>
              <a:gd name="T4" fmla="*/ 2147483647 w 1086"/>
              <a:gd name="T5" fmla="*/ 2147483647 h 457"/>
              <a:gd name="T6" fmla="*/ 2147483647 w 1086"/>
              <a:gd name="T7" fmla="*/ 2147483647 h 457"/>
              <a:gd name="T8" fmla="*/ 2147483647 w 1086"/>
              <a:gd name="T9" fmla="*/ 2147483647 h 457"/>
              <a:gd name="T10" fmla="*/ 2147483647 w 1086"/>
              <a:gd name="T11" fmla="*/ 2147483647 h 457"/>
              <a:gd name="T12" fmla="*/ 2147483647 w 1086"/>
              <a:gd name="T13" fmla="*/ 2147483647 h 457"/>
              <a:gd name="T14" fmla="*/ 2147483647 w 1086"/>
              <a:gd name="T15" fmla="*/ 2147483647 h 457"/>
              <a:gd name="T16" fmla="*/ 2147483647 w 1086"/>
              <a:gd name="T17" fmla="*/ 2147483647 h 457"/>
              <a:gd name="T18" fmla="*/ 2147483647 w 1086"/>
              <a:gd name="T19" fmla="*/ 2147483647 h 457"/>
              <a:gd name="T20" fmla="*/ 2147483647 w 1086"/>
              <a:gd name="T21" fmla="*/ 2147483647 h 457"/>
              <a:gd name="T22" fmla="*/ 2147483647 w 1086"/>
              <a:gd name="T23" fmla="*/ 2147483647 h 457"/>
              <a:gd name="T24" fmla="*/ 2147483647 w 1086"/>
              <a:gd name="T25" fmla="*/ 2147483647 h 457"/>
              <a:gd name="T26" fmla="*/ 2147483647 w 1086"/>
              <a:gd name="T27" fmla="*/ 2147483647 h 457"/>
              <a:gd name="T28" fmla="*/ 2147483647 w 1086"/>
              <a:gd name="T29" fmla="*/ 2147483647 h 457"/>
              <a:gd name="T30" fmla="*/ 2147483647 w 1086"/>
              <a:gd name="T31" fmla="*/ 2147483647 h 457"/>
              <a:gd name="T32" fmla="*/ 2147483647 w 1086"/>
              <a:gd name="T33" fmla="*/ 2147483647 h 457"/>
              <a:gd name="T34" fmla="*/ 2147483647 w 1086"/>
              <a:gd name="T35" fmla="*/ 2147483647 h 457"/>
              <a:gd name="T36" fmla="*/ 2147483647 w 1086"/>
              <a:gd name="T37" fmla="*/ 2147483647 h 457"/>
              <a:gd name="T38" fmla="*/ 2147483647 w 1086"/>
              <a:gd name="T39" fmla="*/ 2147483647 h 457"/>
              <a:gd name="T40" fmla="*/ 2147483647 w 1086"/>
              <a:gd name="T41" fmla="*/ 2147483647 h 457"/>
              <a:gd name="T42" fmla="*/ 2147483647 w 1086"/>
              <a:gd name="T43" fmla="*/ 2147483647 h 457"/>
              <a:gd name="T44" fmla="*/ 2147483647 w 1086"/>
              <a:gd name="T45" fmla="*/ 2147483647 h 457"/>
              <a:gd name="T46" fmla="*/ 2147483647 w 1086"/>
              <a:gd name="T47" fmla="*/ 2147483647 h 457"/>
              <a:gd name="T48" fmla="*/ 2147483647 w 1086"/>
              <a:gd name="T49" fmla="*/ 2147483647 h 457"/>
              <a:gd name="T50" fmla="*/ 2147483647 w 1086"/>
              <a:gd name="T51" fmla="*/ 2147483647 h 457"/>
              <a:gd name="T52" fmla="*/ 2147483647 w 1086"/>
              <a:gd name="T53" fmla="*/ 2147483647 h 457"/>
              <a:gd name="T54" fmla="*/ 2147483647 w 1086"/>
              <a:gd name="T55" fmla="*/ 2147483647 h 457"/>
              <a:gd name="T56" fmla="*/ 2147483647 w 1086"/>
              <a:gd name="T57" fmla="*/ 2147483647 h 457"/>
              <a:gd name="T58" fmla="*/ 2147483647 w 1086"/>
              <a:gd name="T59" fmla="*/ 2147483647 h 457"/>
              <a:gd name="T60" fmla="*/ 2147483647 w 1086"/>
              <a:gd name="T61" fmla="*/ 2147483647 h 457"/>
              <a:gd name="T62" fmla="*/ 2147483647 w 1086"/>
              <a:gd name="T63" fmla="*/ 2147483647 h 457"/>
              <a:gd name="T64" fmla="*/ 2147483647 w 1086"/>
              <a:gd name="T65" fmla="*/ 2147483647 h 457"/>
              <a:gd name="T66" fmla="*/ 2147483647 w 1086"/>
              <a:gd name="T67" fmla="*/ 2147483647 h 457"/>
              <a:gd name="T68" fmla="*/ 2147483647 w 1086"/>
              <a:gd name="T69" fmla="*/ 2147483647 h 457"/>
              <a:gd name="T70" fmla="*/ 2147483647 w 1086"/>
              <a:gd name="T71" fmla="*/ 2147483647 h 457"/>
              <a:gd name="T72" fmla="*/ 2147483647 w 1086"/>
              <a:gd name="T73" fmla="*/ 2147483647 h 457"/>
              <a:gd name="T74" fmla="*/ 2147483647 w 1086"/>
              <a:gd name="T75" fmla="*/ 2147483647 h 457"/>
              <a:gd name="T76" fmla="*/ 2147483647 w 1086"/>
              <a:gd name="T77" fmla="*/ 2147483647 h 457"/>
              <a:gd name="T78" fmla="*/ 2147483647 w 1086"/>
              <a:gd name="T79" fmla="*/ 0 h 457"/>
              <a:gd name="T80" fmla="*/ 2147483647 w 1086"/>
              <a:gd name="T81" fmla="*/ 0 h 4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6"/>
              <a:gd name="T124" fmla="*/ 0 h 457"/>
              <a:gd name="T125" fmla="*/ 1086 w 1086"/>
              <a:gd name="T126" fmla="*/ 457 h 4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6" h="457">
                <a:moveTo>
                  <a:pt x="0" y="456"/>
                </a:moveTo>
                <a:lnTo>
                  <a:pt x="8" y="437"/>
                </a:lnTo>
                <a:lnTo>
                  <a:pt x="30" y="437"/>
                </a:lnTo>
                <a:lnTo>
                  <a:pt x="32" y="419"/>
                </a:lnTo>
                <a:lnTo>
                  <a:pt x="64" y="419"/>
                </a:lnTo>
                <a:lnTo>
                  <a:pt x="64" y="397"/>
                </a:lnTo>
                <a:lnTo>
                  <a:pt x="134" y="397"/>
                </a:lnTo>
                <a:lnTo>
                  <a:pt x="134" y="381"/>
                </a:lnTo>
                <a:lnTo>
                  <a:pt x="259" y="381"/>
                </a:lnTo>
                <a:lnTo>
                  <a:pt x="259" y="363"/>
                </a:lnTo>
                <a:lnTo>
                  <a:pt x="294" y="363"/>
                </a:lnTo>
                <a:lnTo>
                  <a:pt x="294" y="333"/>
                </a:lnTo>
                <a:lnTo>
                  <a:pt x="304" y="333"/>
                </a:lnTo>
                <a:lnTo>
                  <a:pt x="304" y="317"/>
                </a:lnTo>
                <a:lnTo>
                  <a:pt x="318" y="317"/>
                </a:lnTo>
                <a:lnTo>
                  <a:pt x="318" y="277"/>
                </a:lnTo>
                <a:lnTo>
                  <a:pt x="395" y="277"/>
                </a:lnTo>
                <a:lnTo>
                  <a:pt x="395" y="261"/>
                </a:lnTo>
                <a:lnTo>
                  <a:pt x="443" y="261"/>
                </a:lnTo>
                <a:lnTo>
                  <a:pt x="443" y="232"/>
                </a:lnTo>
                <a:lnTo>
                  <a:pt x="464" y="232"/>
                </a:lnTo>
                <a:lnTo>
                  <a:pt x="464" y="211"/>
                </a:lnTo>
                <a:lnTo>
                  <a:pt x="480" y="211"/>
                </a:lnTo>
                <a:lnTo>
                  <a:pt x="480" y="189"/>
                </a:lnTo>
                <a:lnTo>
                  <a:pt x="512" y="189"/>
                </a:lnTo>
                <a:lnTo>
                  <a:pt x="512" y="168"/>
                </a:lnTo>
                <a:lnTo>
                  <a:pt x="544" y="168"/>
                </a:lnTo>
                <a:lnTo>
                  <a:pt x="544" y="144"/>
                </a:lnTo>
                <a:lnTo>
                  <a:pt x="582" y="144"/>
                </a:lnTo>
                <a:lnTo>
                  <a:pt x="582" y="101"/>
                </a:lnTo>
                <a:lnTo>
                  <a:pt x="648" y="101"/>
                </a:lnTo>
                <a:lnTo>
                  <a:pt x="648" y="80"/>
                </a:lnTo>
                <a:lnTo>
                  <a:pt x="742" y="80"/>
                </a:lnTo>
                <a:lnTo>
                  <a:pt x="742" y="53"/>
                </a:lnTo>
                <a:lnTo>
                  <a:pt x="784" y="53"/>
                </a:lnTo>
                <a:lnTo>
                  <a:pt x="784" y="32"/>
                </a:lnTo>
                <a:lnTo>
                  <a:pt x="792" y="32"/>
                </a:lnTo>
                <a:lnTo>
                  <a:pt x="792" y="24"/>
                </a:lnTo>
                <a:lnTo>
                  <a:pt x="870" y="24"/>
                </a:lnTo>
                <a:lnTo>
                  <a:pt x="870" y="0"/>
                </a:lnTo>
                <a:lnTo>
                  <a:pt x="1085" y="0"/>
                </a:lnTo>
              </a:path>
            </a:pathLst>
          </a:custGeom>
          <a:noFill/>
          <a:ln w="38100" cap="rnd" cmpd="sng">
            <a:solidFill>
              <a:srgbClr val="D2FB03"/>
            </a:solidFill>
            <a:prstDash val="solid"/>
            <a:round/>
            <a:headEnd type="none" w="sm" len="sm"/>
            <a:tailEnd type="none" w="sm" len="sm"/>
          </a:ln>
        </p:spPr>
        <p:txBody>
          <a:bodyPr/>
          <a:lstStyle/>
          <a:p>
            <a:endParaRPr lang="ru-RU"/>
          </a:p>
        </p:txBody>
      </p:sp>
      <p:sp>
        <p:nvSpPr>
          <p:cNvPr id="25664" name="Freeform 65"/>
          <p:cNvSpPr>
            <a:spLocks/>
          </p:cNvSpPr>
          <p:nvPr/>
        </p:nvSpPr>
        <p:spPr bwMode="auto">
          <a:xfrm>
            <a:off x="4421188" y="4229100"/>
            <a:ext cx="2719387" cy="650875"/>
          </a:xfrm>
          <a:custGeom>
            <a:avLst/>
            <a:gdLst>
              <a:gd name="T0" fmla="*/ 0 w 1734"/>
              <a:gd name="T1" fmla="*/ 2147483647 h 412"/>
              <a:gd name="T2" fmla="*/ 0 w 1734"/>
              <a:gd name="T3" fmla="*/ 2147483647 h 412"/>
              <a:gd name="T4" fmla="*/ 2147483647 w 1734"/>
              <a:gd name="T5" fmla="*/ 2147483647 h 412"/>
              <a:gd name="T6" fmla="*/ 2147483647 w 1734"/>
              <a:gd name="T7" fmla="*/ 2147483647 h 412"/>
              <a:gd name="T8" fmla="*/ 2147483647 w 1734"/>
              <a:gd name="T9" fmla="*/ 2147483647 h 412"/>
              <a:gd name="T10" fmla="*/ 2147483647 w 1734"/>
              <a:gd name="T11" fmla="*/ 2147483647 h 412"/>
              <a:gd name="T12" fmla="*/ 2147483647 w 1734"/>
              <a:gd name="T13" fmla="*/ 2147483647 h 412"/>
              <a:gd name="T14" fmla="*/ 2147483647 w 1734"/>
              <a:gd name="T15" fmla="*/ 2147483647 h 412"/>
              <a:gd name="T16" fmla="*/ 2147483647 w 1734"/>
              <a:gd name="T17" fmla="*/ 2147483647 h 412"/>
              <a:gd name="T18" fmla="*/ 2147483647 w 1734"/>
              <a:gd name="T19" fmla="*/ 2147483647 h 412"/>
              <a:gd name="T20" fmla="*/ 2147483647 w 1734"/>
              <a:gd name="T21" fmla="*/ 2147483647 h 412"/>
              <a:gd name="T22" fmla="*/ 2147483647 w 1734"/>
              <a:gd name="T23" fmla="*/ 2147483647 h 412"/>
              <a:gd name="T24" fmla="*/ 2147483647 w 1734"/>
              <a:gd name="T25" fmla="*/ 2147483647 h 412"/>
              <a:gd name="T26" fmla="*/ 2147483647 w 1734"/>
              <a:gd name="T27" fmla="*/ 0 h 412"/>
              <a:gd name="T28" fmla="*/ 2147483647 w 1734"/>
              <a:gd name="T29" fmla="*/ 2147483647 h 4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34"/>
              <a:gd name="T46" fmla="*/ 0 h 412"/>
              <a:gd name="T47" fmla="*/ 1734 w 1734"/>
              <a:gd name="T48" fmla="*/ 412 h 4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34" h="412">
                <a:moveTo>
                  <a:pt x="0" y="411"/>
                </a:moveTo>
                <a:lnTo>
                  <a:pt x="0" y="363"/>
                </a:lnTo>
                <a:lnTo>
                  <a:pt x="182" y="363"/>
                </a:lnTo>
                <a:lnTo>
                  <a:pt x="182" y="318"/>
                </a:lnTo>
                <a:lnTo>
                  <a:pt x="374" y="318"/>
                </a:lnTo>
                <a:lnTo>
                  <a:pt x="374" y="275"/>
                </a:lnTo>
                <a:lnTo>
                  <a:pt x="904" y="275"/>
                </a:lnTo>
                <a:lnTo>
                  <a:pt x="904" y="227"/>
                </a:lnTo>
                <a:lnTo>
                  <a:pt x="931" y="227"/>
                </a:lnTo>
                <a:lnTo>
                  <a:pt x="931" y="176"/>
                </a:lnTo>
                <a:lnTo>
                  <a:pt x="1075" y="176"/>
                </a:lnTo>
                <a:lnTo>
                  <a:pt x="1075" y="102"/>
                </a:lnTo>
                <a:lnTo>
                  <a:pt x="1240" y="102"/>
                </a:lnTo>
                <a:lnTo>
                  <a:pt x="1240" y="0"/>
                </a:lnTo>
                <a:lnTo>
                  <a:pt x="1733" y="1"/>
                </a:lnTo>
              </a:path>
            </a:pathLst>
          </a:custGeom>
          <a:noFill/>
          <a:ln w="38100" cap="flat" cmpd="sng">
            <a:solidFill>
              <a:srgbClr val="00B050"/>
            </a:solidFill>
            <a:prstDash val="solid"/>
            <a:round/>
            <a:headEnd type="none" w="sm" len="sm"/>
            <a:tailEnd type="none" w="sm" len="sm"/>
          </a:ln>
        </p:spPr>
        <p:txBody>
          <a:bodyPr/>
          <a:lstStyle/>
          <a:p>
            <a:endParaRPr lang="ru-RU"/>
          </a:p>
        </p:txBody>
      </p:sp>
      <p:sp>
        <p:nvSpPr>
          <p:cNvPr id="25665" name="Freeform 66"/>
          <p:cNvSpPr>
            <a:spLocks/>
          </p:cNvSpPr>
          <p:nvPr/>
        </p:nvSpPr>
        <p:spPr bwMode="auto">
          <a:xfrm>
            <a:off x="6859588" y="4498975"/>
            <a:ext cx="273050" cy="373063"/>
          </a:xfrm>
          <a:custGeom>
            <a:avLst/>
            <a:gdLst>
              <a:gd name="T0" fmla="*/ 0 w 174"/>
              <a:gd name="T1" fmla="*/ 2147483647 h 236"/>
              <a:gd name="T2" fmla="*/ 0 w 174"/>
              <a:gd name="T3" fmla="*/ 0 h 236"/>
              <a:gd name="T4" fmla="*/ 2147483647 w 174"/>
              <a:gd name="T5" fmla="*/ 0 h 236"/>
              <a:gd name="T6" fmla="*/ 0 60000 65536"/>
              <a:gd name="T7" fmla="*/ 0 60000 65536"/>
              <a:gd name="T8" fmla="*/ 0 60000 65536"/>
              <a:gd name="T9" fmla="*/ 0 w 174"/>
              <a:gd name="T10" fmla="*/ 0 h 236"/>
              <a:gd name="T11" fmla="*/ 174 w 174"/>
              <a:gd name="T12" fmla="*/ 236 h 236"/>
            </a:gdLst>
            <a:ahLst/>
            <a:cxnLst>
              <a:cxn ang="T6">
                <a:pos x="T0" y="T1"/>
              </a:cxn>
              <a:cxn ang="T7">
                <a:pos x="T2" y="T3"/>
              </a:cxn>
              <a:cxn ang="T8">
                <a:pos x="T4" y="T5"/>
              </a:cxn>
            </a:cxnLst>
            <a:rect l="T9" t="T10" r="T11" b="T12"/>
            <a:pathLst>
              <a:path w="174" h="236">
                <a:moveTo>
                  <a:pt x="0" y="235"/>
                </a:moveTo>
                <a:lnTo>
                  <a:pt x="0" y="0"/>
                </a:lnTo>
                <a:lnTo>
                  <a:pt x="173" y="0"/>
                </a:lnTo>
              </a:path>
            </a:pathLst>
          </a:custGeom>
          <a:noFill/>
          <a:ln w="38100" cap="rnd" cmpd="sng">
            <a:solidFill>
              <a:srgbClr val="522C84"/>
            </a:solidFill>
            <a:prstDash val="solid"/>
            <a:round/>
            <a:headEnd type="none" w="sm" len="sm"/>
            <a:tailEnd type="none" w="sm" len="sm"/>
          </a:ln>
        </p:spPr>
        <p:txBody>
          <a:bodyPr/>
          <a:lstStyle/>
          <a:p>
            <a:endParaRPr lang="ru-RU"/>
          </a:p>
        </p:txBody>
      </p:sp>
      <p:sp>
        <p:nvSpPr>
          <p:cNvPr id="30733" name="Rectangle 4"/>
          <p:cNvSpPr>
            <a:spLocks noChangeArrowheads="1"/>
          </p:cNvSpPr>
          <p:nvPr/>
        </p:nvSpPr>
        <p:spPr bwMode="auto">
          <a:xfrm rot="-5400000">
            <a:off x="-589756" y="3071019"/>
            <a:ext cx="2657475" cy="582613"/>
          </a:xfrm>
          <a:prstGeom prst="rect">
            <a:avLst/>
          </a:prstGeom>
          <a:noFill/>
          <a:ln w="9525">
            <a:noFill/>
            <a:miter lim="800000"/>
            <a:headEnd/>
            <a:tailEnd/>
          </a:ln>
        </p:spPr>
        <p:txBody>
          <a:bodyPr lIns="90488" tIns="44450" rIns="90488" bIns="44450">
            <a:spAutoFit/>
          </a:bodyPr>
          <a:lstStyle/>
          <a:p>
            <a:pPr algn="ctr" eaLnBrk="0" hangingPunct="0"/>
            <a:r>
              <a:rPr lang="ru-RU" altLang="ru-RU" sz="1600" b="1">
                <a:solidFill>
                  <a:srgbClr val="000000"/>
                </a:solidFill>
                <a:latin typeface="Calibri" pitchFamily="34" charset="0"/>
                <a:cs typeface="Arial" charset="0"/>
              </a:rPr>
              <a:t>Вероятность ротавирусной инфекции</a:t>
            </a:r>
            <a:endParaRPr lang="en-US" altLang="ru-RU" sz="1600" b="1">
              <a:solidFill>
                <a:srgbClr val="000000"/>
              </a:solidFill>
              <a:latin typeface="Calibri" pitchFamily="34" charset="0"/>
              <a:cs typeface="Arial" charset="0"/>
            </a:endParaRPr>
          </a:p>
        </p:txBody>
      </p:sp>
      <p:sp>
        <p:nvSpPr>
          <p:cNvPr id="30734" name="Rectangle 5"/>
          <p:cNvSpPr>
            <a:spLocks noChangeArrowheads="1"/>
          </p:cNvSpPr>
          <p:nvPr/>
        </p:nvSpPr>
        <p:spPr bwMode="auto">
          <a:xfrm>
            <a:off x="1758950" y="5348288"/>
            <a:ext cx="5356225" cy="333375"/>
          </a:xfrm>
          <a:prstGeom prst="rect">
            <a:avLst/>
          </a:prstGeom>
          <a:noFill/>
          <a:ln w="9525">
            <a:noFill/>
            <a:miter lim="800000"/>
            <a:headEnd/>
            <a:tailEnd/>
          </a:ln>
        </p:spPr>
        <p:txBody>
          <a:bodyPr lIns="90488" tIns="44450" rIns="90488" bIns="44450">
            <a:spAutoFit/>
          </a:bodyPr>
          <a:lstStyle/>
          <a:p>
            <a:pPr algn="ctr" eaLnBrk="0" hangingPunct="0"/>
            <a:r>
              <a:rPr lang="ru-RU" altLang="ru-RU" sz="1600" b="1">
                <a:solidFill>
                  <a:srgbClr val="000000"/>
                </a:solidFill>
                <a:latin typeface="Calibri" pitchFamily="34" charset="0"/>
                <a:cs typeface="Arial" charset="0"/>
              </a:rPr>
              <a:t>Возраст</a:t>
            </a:r>
            <a:r>
              <a:rPr lang="en-US" altLang="ru-RU" sz="1600" b="1">
                <a:solidFill>
                  <a:srgbClr val="000000"/>
                </a:solidFill>
                <a:latin typeface="Calibri" pitchFamily="34" charset="0"/>
                <a:cs typeface="Arial" charset="0"/>
              </a:rPr>
              <a:t> (</a:t>
            </a:r>
            <a:r>
              <a:rPr lang="ru-RU" altLang="ru-RU" sz="1600" b="1">
                <a:solidFill>
                  <a:srgbClr val="000000"/>
                </a:solidFill>
                <a:latin typeface="Calibri" pitchFamily="34" charset="0"/>
                <a:cs typeface="Arial" charset="0"/>
              </a:rPr>
              <a:t>месяцы)</a:t>
            </a:r>
            <a:endParaRPr lang="en-US" altLang="ru-RU" sz="1600" b="1">
              <a:solidFill>
                <a:srgbClr val="000000"/>
              </a:solidFill>
              <a:latin typeface="Calibri" pitchFamily="34" charset="0"/>
              <a:cs typeface="Arial" charset="0"/>
            </a:endParaRPr>
          </a:p>
        </p:txBody>
      </p:sp>
      <p:sp>
        <p:nvSpPr>
          <p:cNvPr id="30735" name="Line 7"/>
          <p:cNvSpPr>
            <a:spLocks noChangeShapeType="1"/>
          </p:cNvSpPr>
          <p:nvPr/>
        </p:nvSpPr>
        <p:spPr bwMode="auto">
          <a:xfrm>
            <a:off x="1839913" y="4879975"/>
            <a:ext cx="0" cy="100013"/>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30736" name="Line 8"/>
          <p:cNvSpPr>
            <a:spLocks noChangeShapeType="1"/>
          </p:cNvSpPr>
          <p:nvPr/>
        </p:nvSpPr>
        <p:spPr bwMode="auto">
          <a:xfrm>
            <a:off x="2071688" y="4879975"/>
            <a:ext cx="0" cy="100013"/>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30737" name="Line 9"/>
          <p:cNvSpPr>
            <a:spLocks noChangeShapeType="1"/>
          </p:cNvSpPr>
          <p:nvPr/>
        </p:nvSpPr>
        <p:spPr bwMode="auto">
          <a:xfrm>
            <a:off x="2303463" y="4879975"/>
            <a:ext cx="0" cy="100013"/>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30738" name="Line 10"/>
          <p:cNvSpPr>
            <a:spLocks noChangeShapeType="1"/>
          </p:cNvSpPr>
          <p:nvPr/>
        </p:nvSpPr>
        <p:spPr bwMode="auto">
          <a:xfrm>
            <a:off x="2527300" y="4879975"/>
            <a:ext cx="0" cy="100013"/>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30739" name="Line 11"/>
          <p:cNvSpPr>
            <a:spLocks noChangeShapeType="1"/>
          </p:cNvSpPr>
          <p:nvPr/>
        </p:nvSpPr>
        <p:spPr bwMode="auto">
          <a:xfrm>
            <a:off x="2751138" y="4879975"/>
            <a:ext cx="0" cy="100013"/>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30740" name="Line 12"/>
          <p:cNvSpPr>
            <a:spLocks noChangeShapeType="1"/>
          </p:cNvSpPr>
          <p:nvPr/>
        </p:nvSpPr>
        <p:spPr bwMode="auto">
          <a:xfrm>
            <a:off x="2984500" y="4879975"/>
            <a:ext cx="0" cy="100013"/>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30741" name="Line 13"/>
          <p:cNvSpPr>
            <a:spLocks noChangeShapeType="1"/>
          </p:cNvSpPr>
          <p:nvPr/>
        </p:nvSpPr>
        <p:spPr bwMode="auto">
          <a:xfrm>
            <a:off x="3217863" y="4879975"/>
            <a:ext cx="0" cy="100013"/>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30742" name="Line 14"/>
          <p:cNvSpPr>
            <a:spLocks noChangeShapeType="1"/>
          </p:cNvSpPr>
          <p:nvPr/>
        </p:nvSpPr>
        <p:spPr bwMode="auto">
          <a:xfrm>
            <a:off x="3443288" y="4879975"/>
            <a:ext cx="0" cy="100013"/>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30743" name="Line 15"/>
          <p:cNvSpPr>
            <a:spLocks noChangeShapeType="1"/>
          </p:cNvSpPr>
          <p:nvPr/>
        </p:nvSpPr>
        <p:spPr bwMode="auto">
          <a:xfrm>
            <a:off x="3668713" y="4879975"/>
            <a:ext cx="0" cy="100013"/>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30744" name="Line 16"/>
          <p:cNvSpPr>
            <a:spLocks noChangeShapeType="1"/>
          </p:cNvSpPr>
          <p:nvPr/>
        </p:nvSpPr>
        <p:spPr bwMode="auto">
          <a:xfrm>
            <a:off x="3892550" y="4879975"/>
            <a:ext cx="0" cy="100013"/>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30745" name="Line 17"/>
          <p:cNvSpPr>
            <a:spLocks noChangeShapeType="1"/>
          </p:cNvSpPr>
          <p:nvPr/>
        </p:nvSpPr>
        <p:spPr bwMode="auto">
          <a:xfrm>
            <a:off x="4117975" y="4879975"/>
            <a:ext cx="0" cy="100013"/>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30746" name="Line 18"/>
          <p:cNvSpPr>
            <a:spLocks noChangeShapeType="1"/>
          </p:cNvSpPr>
          <p:nvPr/>
        </p:nvSpPr>
        <p:spPr bwMode="auto">
          <a:xfrm>
            <a:off x="4343400" y="4879975"/>
            <a:ext cx="0" cy="100013"/>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30747" name="Line 19"/>
          <p:cNvSpPr>
            <a:spLocks noChangeShapeType="1"/>
          </p:cNvSpPr>
          <p:nvPr/>
        </p:nvSpPr>
        <p:spPr bwMode="auto">
          <a:xfrm>
            <a:off x="4575175" y="4879975"/>
            <a:ext cx="0" cy="100013"/>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30748" name="Line 20"/>
          <p:cNvSpPr>
            <a:spLocks noChangeShapeType="1"/>
          </p:cNvSpPr>
          <p:nvPr/>
        </p:nvSpPr>
        <p:spPr bwMode="auto">
          <a:xfrm>
            <a:off x="4808538" y="4879975"/>
            <a:ext cx="0" cy="100013"/>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30749" name="Line 21"/>
          <p:cNvSpPr>
            <a:spLocks noChangeShapeType="1"/>
          </p:cNvSpPr>
          <p:nvPr/>
        </p:nvSpPr>
        <p:spPr bwMode="auto">
          <a:xfrm>
            <a:off x="5046663" y="4879975"/>
            <a:ext cx="0" cy="100013"/>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30750" name="Line 22"/>
          <p:cNvSpPr>
            <a:spLocks noChangeShapeType="1"/>
          </p:cNvSpPr>
          <p:nvPr/>
        </p:nvSpPr>
        <p:spPr bwMode="auto">
          <a:xfrm>
            <a:off x="5287963" y="4879975"/>
            <a:ext cx="0" cy="100013"/>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30751" name="Line 23"/>
          <p:cNvSpPr>
            <a:spLocks noChangeShapeType="1"/>
          </p:cNvSpPr>
          <p:nvPr/>
        </p:nvSpPr>
        <p:spPr bwMode="auto">
          <a:xfrm>
            <a:off x="5526088" y="4879975"/>
            <a:ext cx="0" cy="100013"/>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30752" name="Line 24"/>
          <p:cNvSpPr>
            <a:spLocks noChangeShapeType="1"/>
          </p:cNvSpPr>
          <p:nvPr/>
        </p:nvSpPr>
        <p:spPr bwMode="auto">
          <a:xfrm>
            <a:off x="5757863" y="4879975"/>
            <a:ext cx="0" cy="100013"/>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30753" name="Line 25"/>
          <p:cNvSpPr>
            <a:spLocks noChangeShapeType="1"/>
          </p:cNvSpPr>
          <p:nvPr/>
        </p:nvSpPr>
        <p:spPr bwMode="auto">
          <a:xfrm>
            <a:off x="5991225" y="4879975"/>
            <a:ext cx="0" cy="100013"/>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30754" name="Line 26"/>
          <p:cNvSpPr>
            <a:spLocks noChangeShapeType="1"/>
          </p:cNvSpPr>
          <p:nvPr/>
        </p:nvSpPr>
        <p:spPr bwMode="auto">
          <a:xfrm>
            <a:off x="6223000" y="4879975"/>
            <a:ext cx="0" cy="100013"/>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30755" name="Line 27"/>
          <p:cNvSpPr>
            <a:spLocks noChangeShapeType="1"/>
          </p:cNvSpPr>
          <p:nvPr/>
        </p:nvSpPr>
        <p:spPr bwMode="auto">
          <a:xfrm>
            <a:off x="6454775" y="4879975"/>
            <a:ext cx="0" cy="100013"/>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30756" name="Line 28"/>
          <p:cNvSpPr>
            <a:spLocks noChangeShapeType="1"/>
          </p:cNvSpPr>
          <p:nvPr/>
        </p:nvSpPr>
        <p:spPr bwMode="auto">
          <a:xfrm>
            <a:off x="6684963" y="4879975"/>
            <a:ext cx="0" cy="100013"/>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30757" name="Line 29"/>
          <p:cNvSpPr>
            <a:spLocks noChangeShapeType="1"/>
          </p:cNvSpPr>
          <p:nvPr/>
        </p:nvSpPr>
        <p:spPr bwMode="auto">
          <a:xfrm>
            <a:off x="6904038" y="4879975"/>
            <a:ext cx="0" cy="100013"/>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30758" name="Line 30"/>
          <p:cNvSpPr>
            <a:spLocks noChangeShapeType="1"/>
          </p:cNvSpPr>
          <p:nvPr/>
        </p:nvSpPr>
        <p:spPr bwMode="auto">
          <a:xfrm>
            <a:off x="7129463" y="4879975"/>
            <a:ext cx="0" cy="100013"/>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30759" name="Rectangle 31"/>
          <p:cNvSpPr>
            <a:spLocks noChangeArrowheads="1"/>
          </p:cNvSpPr>
          <p:nvPr/>
        </p:nvSpPr>
        <p:spPr bwMode="auto">
          <a:xfrm>
            <a:off x="1922463" y="5016500"/>
            <a:ext cx="300037" cy="333375"/>
          </a:xfrm>
          <a:prstGeom prst="rect">
            <a:avLst/>
          </a:prstGeom>
          <a:noFill/>
          <a:ln w="9525">
            <a:noFill/>
            <a:miter lim="800000"/>
            <a:headEnd/>
            <a:tailEnd/>
          </a:ln>
        </p:spPr>
        <p:txBody>
          <a:bodyPr lIns="90488" tIns="44450" rIns="90488" bIns="44450">
            <a:spAutoFit/>
          </a:bodyPr>
          <a:lstStyle/>
          <a:p>
            <a:pPr algn="ctr" eaLnBrk="0" hangingPunct="0"/>
            <a:r>
              <a:rPr lang="en-US" altLang="ru-RU" sz="1600">
                <a:solidFill>
                  <a:srgbClr val="000000"/>
                </a:solidFill>
                <a:latin typeface="Calibri" pitchFamily="34" charset="0"/>
                <a:cs typeface="Arial" charset="0"/>
              </a:rPr>
              <a:t>2</a:t>
            </a:r>
          </a:p>
        </p:txBody>
      </p:sp>
      <p:sp>
        <p:nvSpPr>
          <p:cNvPr id="30760" name="Rectangle 32"/>
          <p:cNvSpPr>
            <a:spLocks noChangeArrowheads="1"/>
          </p:cNvSpPr>
          <p:nvPr/>
        </p:nvSpPr>
        <p:spPr bwMode="auto">
          <a:xfrm>
            <a:off x="2330450" y="5016500"/>
            <a:ext cx="354013" cy="333375"/>
          </a:xfrm>
          <a:prstGeom prst="rect">
            <a:avLst/>
          </a:prstGeom>
          <a:noFill/>
          <a:ln w="9525">
            <a:noFill/>
            <a:miter lim="800000"/>
            <a:headEnd/>
            <a:tailEnd/>
          </a:ln>
        </p:spPr>
        <p:txBody>
          <a:bodyPr lIns="90488" tIns="44450" rIns="90488" bIns="44450">
            <a:spAutoFit/>
          </a:bodyPr>
          <a:lstStyle/>
          <a:p>
            <a:pPr algn="ctr" eaLnBrk="0" hangingPunct="0"/>
            <a:r>
              <a:rPr lang="en-US" altLang="ru-RU" sz="1600">
                <a:solidFill>
                  <a:srgbClr val="000000"/>
                </a:solidFill>
                <a:latin typeface="Calibri" pitchFamily="34" charset="0"/>
                <a:cs typeface="Arial" charset="0"/>
              </a:rPr>
              <a:t>4</a:t>
            </a:r>
          </a:p>
        </p:txBody>
      </p:sp>
      <p:sp>
        <p:nvSpPr>
          <p:cNvPr id="30761" name="Rectangle 33"/>
          <p:cNvSpPr>
            <a:spLocks noChangeArrowheads="1"/>
          </p:cNvSpPr>
          <p:nvPr/>
        </p:nvSpPr>
        <p:spPr bwMode="auto">
          <a:xfrm>
            <a:off x="2840038" y="5016500"/>
            <a:ext cx="295275" cy="333375"/>
          </a:xfrm>
          <a:prstGeom prst="rect">
            <a:avLst/>
          </a:prstGeom>
          <a:noFill/>
          <a:ln w="9525">
            <a:noFill/>
            <a:miter lim="800000"/>
            <a:headEnd/>
            <a:tailEnd/>
          </a:ln>
        </p:spPr>
        <p:txBody>
          <a:bodyPr lIns="90488" tIns="44450" rIns="90488" bIns="44450">
            <a:spAutoFit/>
          </a:bodyPr>
          <a:lstStyle/>
          <a:p>
            <a:pPr algn="ctr" eaLnBrk="0" hangingPunct="0"/>
            <a:r>
              <a:rPr lang="en-US" altLang="ru-RU" sz="1600">
                <a:solidFill>
                  <a:srgbClr val="000000"/>
                </a:solidFill>
                <a:latin typeface="Calibri" pitchFamily="34" charset="0"/>
                <a:cs typeface="Arial" charset="0"/>
              </a:rPr>
              <a:t>6</a:t>
            </a:r>
          </a:p>
        </p:txBody>
      </p:sp>
      <p:sp>
        <p:nvSpPr>
          <p:cNvPr id="30762" name="Rectangle 34"/>
          <p:cNvSpPr>
            <a:spLocks noChangeArrowheads="1"/>
          </p:cNvSpPr>
          <p:nvPr/>
        </p:nvSpPr>
        <p:spPr bwMode="auto">
          <a:xfrm>
            <a:off x="3275013" y="5016500"/>
            <a:ext cx="325437" cy="333375"/>
          </a:xfrm>
          <a:prstGeom prst="rect">
            <a:avLst/>
          </a:prstGeom>
          <a:noFill/>
          <a:ln w="9525">
            <a:noFill/>
            <a:miter lim="800000"/>
            <a:headEnd/>
            <a:tailEnd/>
          </a:ln>
        </p:spPr>
        <p:txBody>
          <a:bodyPr lIns="90488" tIns="44450" rIns="90488" bIns="44450">
            <a:spAutoFit/>
          </a:bodyPr>
          <a:lstStyle/>
          <a:p>
            <a:pPr algn="ctr" eaLnBrk="0" hangingPunct="0"/>
            <a:r>
              <a:rPr lang="en-US" altLang="ru-RU" sz="1600">
                <a:solidFill>
                  <a:srgbClr val="000000"/>
                </a:solidFill>
                <a:latin typeface="Calibri" pitchFamily="34" charset="0"/>
                <a:cs typeface="Arial" charset="0"/>
              </a:rPr>
              <a:t>8</a:t>
            </a:r>
          </a:p>
        </p:txBody>
      </p:sp>
      <p:sp>
        <p:nvSpPr>
          <p:cNvPr id="30763" name="Rectangle 35"/>
          <p:cNvSpPr>
            <a:spLocks noChangeArrowheads="1"/>
          </p:cNvSpPr>
          <p:nvPr/>
        </p:nvSpPr>
        <p:spPr bwMode="auto">
          <a:xfrm>
            <a:off x="3660775" y="5016500"/>
            <a:ext cx="449263" cy="333375"/>
          </a:xfrm>
          <a:prstGeom prst="rect">
            <a:avLst/>
          </a:prstGeom>
          <a:noFill/>
          <a:ln w="9525">
            <a:noFill/>
            <a:miter lim="800000"/>
            <a:headEnd/>
            <a:tailEnd/>
          </a:ln>
        </p:spPr>
        <p:txBody>
          <a:bodyPr lIns="90488" tIns="44450" rIns="90488" bIns="44450">
            <a:spAutoFit/>
          </a:bodyPr>
          <a:lstStyle/>
          <a:p>
            <a:pPr algn="ctr" eaLnBrk="0" hangingPunct="0"/>
            <a:r>
              <a:rPr lang="en-US" altLang="ru-RU" sz="1600">
                <a:solidFill>
                  <a:srgbClr val="000000"/>
                </a:solidFill>
                <a:latin typeface="Calibri" pitchFamily="34" charset="0"/>
                <a:cs typeface="Arial" charset="0"/>
              </a:rPr>
              <a:t>10</a:t>
            </a:r>
          </a:p>
        </p:txBody>
      </p:sp>
      <p:sp>
        <p:nvSpPr>
          <p:cNvPr id="30764" name="Rectangle 36"/>
          <p:cNvSpPr>
            <a:spLocks noChangeArrowheads="1"/>
          </p:cNvSpPr>
          <p:nvPr/>
        </p:nvSpPr>
        <p:spPr bwMode="auto">
          <a:xfrm>
            <a:off x="4133850" y="5016500"/>
            <a:ext cx="428625" cy="333375"/>
          </a:xfrm>
          <a:prstGeom prst="rect">
            <a:avLst/>
          </a:prstGeom>
          <a:noFill/>
          <a:ln w="9525">
            <a:noFill/>
            <a:miter lim="800000"/>
            <a:headEnd/>
            <a:tailEnd/>
          </a:ln>
        </p:spPr>
        <p:txBody>
          <a:bodyPr lIns="90488" tIns="44450" rIns="90488" bIns="44450">
            <a:spAutoFit/>
          </a:bodyPr>
          <a:lstStyle/>
          <a:p>
            <a:pPr algn="ctr" eaLnBrk="0" hangingPunct="0"/>
            <a:r>
              <a:rPr lang="en-US" altLang="ru-RU" sz="1600">
                <a:solidFill>
                  <a:srgbClr val="000000"/>
                </a:solidFill>
                <a:latin typeface="Calibri" pitchFamily="34" charset="0"/>
                <a:cs typeface="Arial" charset="0"/>
              </a:rPr>
              <a:t>12</a:t>
            </a:r>
          </a:p>
        </p:txBody>
      </p:sp>
      <p:sp>
        <p:nvSpPr>
          <p:cNvPr id="30765" name="Rectangle 37"/>
          <p:cNvSpPr>
            <a:spLocks noChangeArrowheads="1"/>
          </p:cNvSpPr>
          <p:nvPr/>
        </p:nvSpPr>
        <p:spPr bwMode="auto">
          <a:xfrm>
            <a:off x="4587875" y="5016500"/>
            <a:ext cx="441325" cy="333375"/>
          </a:xfrm>
          <a:prstGeom prst="rect">
            <a:avLst/>
          </a:prstGeom>
          <a:noFill/>
          <a:ln w="9525">
            <a:noFill/>
            <a:miter lim="800000"/>
            <a:headEnd/>
            <a:tailEnd/>
          </a:ln>
        </p:spPr>
        <p:txBody>
          <a:bodyPr lIns="90488" tIns="44450" rIns="90488" bIns="44450">
            <a:spAutoFit/>
          </a:bodyPr>
          <a:lstStyle/>
          <a:p>
            <a:pPr algn="ctr" eaLnBrk="0" hangingPunct="0"/>
            <a:r>
              <a:rPr lang="en-US" altLang="ru-RU" sz="1600">
                <a:solidFill>
                  <a:srgbClr val="000000"/>
                </a:solidFill>
                <a:latin typeface="Calibri" pitchFamily="34" charset="0"/>
                <a:cs typeface="Arial" charset="0"/>
              </a:rPr>
              <a:t>14</a:t>
            </a:r>
          </a:p>
        </p:txBody>
      </p:sp>
      <p:sp>
        <p:nvSpPr>
          <p:cNvPr id="30766" name="Rectangle 38"/>
          <p:cNvSpPr>
            <a:spLocks noChangeArrowheads="1"/>
          </p:cNvSpPr>
          <p:nvPr/>
        </p:nvSpPr>
        <p:spPr bwMode="auto">
          <a:xfrm>
            <a:off x="5065713" y="5016500"/>
            <a:ext cx="438150" cy="333375"/>
          </a:xfrm>
          <a:prstGeom prst="rect">
            <a:avLst/>
          </a:prstGeom>
          <a:noFill/>
          <a:ln w="9525">
            <a:noFill/>
            <a:miter lim="800000"/>
            <a:headEnd/>
            <a:tailEnd/>
          </a:ln>
        </p:spPr>
        <p:txBody>
          <a:bodyPr lIns="90488" tIns="44450" rIns="90488" bIns="44450">
            <a:spAutoFit/>
          </a:bodyPr>
          <a:lstStyle/>
          <a:p>
            <a:pPr algn="ctr" eaLnBrk="0" hangingPunct="0"/>
            <a:r>
              <a:rPr lang="en-US" altLang="ru-RU" sz="1600">
                <a:solidFill>
                  <a:srgbClr val="000000"/>
                </a:solidFill>
                <a:latin typeface="Calibri" pitchFamily="34" charset="0"/>
                <a:cs typeface="Arial" charset="0"/>
              </a:rPr>
              <a:t>16</a:t>
            </a:r>
          </a:p>
        </p:txBody>
      </p:sp>
      <p:sp>
        <p:nvSpPr>
          <p:cNvPr id="30767" name="Rectangle 39"/>
          <p:cNvSpPr>
            <a:spLocks noChangeArrowheads="1"/>
          </p:cNvSpPr>
          <p:nvPr/>
        </p:nvSpPr>
        <p:spPr bwMode="auto">
          <a:xfrm>
            <a:off x="5586413" y="5016500"/>
            <a:ext cx="368300" cy="336550"/>
          </a:xfrm>
          <a:prstGeom prst="rect">
            <a:avLst/>
          </a:prstGeom>
          <a:noFill/>
          <a:ln w="9525">
            <a:noFill/>
            <a:miter lim="800000"/>
            <a:headEnd/>
            <a:tailEnd/>
          </a:ln>
        </p:spPr>
        <p:txBody>
          <a:bodyPr wrap="none" lIns="90488" tIns="44450" rIns="90488" bIns="44450">
            <a:spAutoFit/>
          </a:bodyPr>
          <a:lstStyle/>
          <a:p>
            <a:pPr algn="ctr" eaLnBrk="0" hangingPunct="0"/>
            <a:r>
              <a:rPr lang="en-US" altLang="ru-RU" sz="1600">
                <a:solidFill>
                  <a:srgbClr val="000000"/>
                </a:solidFill>
                <a:latin typeface="Calibri" pitchFamily="34" charset="0"/>
                <a:cs typeface="Arial" charset="0"/>
              </a:rPr>
              <a:t>18</a:t>
            </a:r>
          </a:p>
        </p:txBody>
      </p:sp>
      <p:sp>
        <p:nvSpPr>
          <p:cNvPr id="30768" name="Rectangle 40"/>
          <p:cNvSpPr>
            <a:spLocks noChangeArrowheads="1"/>
          </p:cNvSpPr>
          <p:nvPr/>
        </p:nvSpPr>
        <p:spPr bwMode="auto">
          <a:xfrm>
            <a:off x="5988050" y="5016500"/>
            <a:ext cx="457200" cy="333375"/>
          </a:xfrm>
          <a:prstGeom prst="rect">
            <a:avLst/>
          </a:prstGeom>
          <a:noFill/>
          <a:ln w="9525">
            <a:noFill/>
            <a:miter lim="800000"/>
            <a:headEnd/>
            <a:tailEnd/>
          </a:ln>
        </p:spPr>
        <p:txBody>
          <a:bodyPr lIns="90488" tIns="44450" rIns="90488" bIns="44450">
            <a:spAutoFit/>
          </a:bodyPr>
          <a:lstStyle/>
          <a:p>
            <a:pPr algn="ctr" eaLnBrk="0" hangingPunct="0"/>
            <a:r>
              <a:rPr lang="en-US" altLang="ru-RU" sz="1600">
                <a:solidFill>
                  <a:srgbClr val="000000"/>
                </a:solidFill>
                <a:latin typeface="Calibri" pitchFamily="34" charset="0"/>
                <a:cs typeface="Arial" charset="0"/>
              </a:rPr>
              <a:t>20</a:t>
            </a:r>
          </a:p>
        </p:txBody>
      </p:sp>
      <p:sp>
        <p:nvSpPr>
          <p:cNvPr id="30769" name="Rectangle 41"/>
          <p:cNvSpPr>
            <a:spLocks noChangeArrowheads="1"/>
          </p:cNvSpPr>
          <p:nvPr/>
        </p:nvSpPr>
        <p:spPr bwMode="auto">
          <a:xfrm>
            <a:off x="6448425" y="5016500"/>
            <a:ext cx="449263" cy="333375"/>
          </a:xfrm>
          <a:prstGeom prst="rect">
            <a:avLst/>
          </a:prstGeom>
          <a:noFill/>
          <a:ln w="9525">
            <a:noFill/>
            <a:miter lim="800000"/>
            <a:headEnd/>
            <a:tailEnd/>
          </a:ln>
        </p:spPr>
        <p:txBody>
          <a:bodyPr lIns="90488" tIns="44450" rIns="90488" bIns="44450">
            <a:spAutoFit/>
          </a:bodyPr>
          <a:lstStyle/>
          <a:p>
            <a:pPr algn="ctr" eaLnBrk="0" hangingPunct="0"/>
            <a:r>
              <a:rPr lang="en-US" altLang="ru-RU" sz="1600">
                <a:solidFill>
                  <a:srgbClr val="000000"/>
                </a:solidFill>
                <a:latin typeface="Calibri" pitchFamily="34" charset="0"/>
                <a:cs typeface="Arial" charset="0"/>
              </a:rPr>
              <a:t>22</a:t>
            </a:r>
          </a:p>
        </p:txBody>
      </p:sp>
      <p:sp>
        <p:nvSpPr>
          <p:cNvPr id="30770" name="Rectangle 42"/>
          <p:cNvSpPr>
            <a:spLocks noChangeArrowheads="1"/>
          </p:cNvSpPr>
          <p:nvPr/>
        </p:nvSpPr>
        <p:spPr bwMode="auto">
          <a:xfrm>
            <a:off x="6932613" y="5016500"/>
            <a:ext cx="368300" cy="336550"/>
          </a:xfrm>
          <a:prstGeom prst="rect">
            <a:avLst/>
          </a:prstGeom>
          <a:noFill/>
          <a:ln w="9525">
            <a:noFill/>
            <a:miter lim="800000"/>
            <a:headEnd/>
            <a:tailEnd/>
          </a:ln>
        </p:spPr>
        <p:txBody>
          <a:bodyPr wrap="none" lIns="90488" tIns="44450" rIns="90488" bIns="44450">
            <a:spAutoFit/>
          </a:bodyPr>
          <a:lstStyle/>
          <a:p>
            <a:pPr algn="ctr" eaLnBrk="0" hangingPunct="0"/>
            <a:r>
              <a:rPr lang="en-US" altLang="ru-RU" sz="1600">
                <a:solidFill>
                  <a:srgbClr val="000000"/>
                </a:solidFill>
                <a:latin typeface="Calibri" pitchFamily="34" charset="0"/>
                <a:cs typeface="Arial" charset="0"/>
              </a:rPr>
              <a:t>24</a:t>
            </a:r>
          </a:p>
        </p:txBody>
      </p:sp>
      <p:sp>
        <p:nvSpPr>
          <p:cNvPr id="30771" name="Rectangle 43"/>
          <p:cNvSpPr>
            <a:spLocks noChangeArrowheads="1"/>
          </p:cNvSpPr>
          <p:nvPr/>
        </p:nvSpPr>
        <p:spPr bwMode="auto">
          <a:xfrm>
            <a:off x="1454150" y="5016500"/>
            <a:ext cx="276225" cy="336550"/>
          </a:xfrm>
          <a:prstGeom prst="rect">
            <a:avLst/>
          </a:prstGeom>
          <a:noFill/>
          <a:ln w="9525">
            <a:noFill/>
            <a:miter lim="800000"/>
            <a:headEnd/>
            <a:tailEnd/>
          </a:ln>
        </p:spPr>
        <p:txBody>
          <a:bodyPr wrap="none" lIns="90488" tIns="44450" rIns="90488" bIns="44450">
            <a:spAutoFit/>
          </a:bodyPr>
          <a:lstStyle/>
          <a:p>
            <a:pPr algn="ctr" eaLnBrk="0" hangingPunct="0"/>
            <a:r>
              <a:rPr lang="en-US" altLang="ru-RU" sz="1600">
                <a:solidFill>
                  <a:srgbClr val="000000"/>
                </a:solidFill>
                <a:latin typeface="Calibri" pitchFamily="34" charset="0"/>
                <a:cs typeface="Arial" charset="0"/>
              </a:rPr>
              <a:t>0</a:t>
            </a:r>
          </a:p>
        </p:txBody>
      </p:sp>
      <p:sp>
        <p:nvSpPr>
          <p:cNvPr id="30772" name="Line 44"/>
          <p:cNvSpPr>
            <a:spLocks noChangeShapeType="1"/>
          </p:cNvSpPr>
          <p:nvPr/>
        </p:nvSpPr>
        <p:spPr bwMode="auto">
          <a:xfrm>
            <a:off x="1611313" y="4879975"/>
            <a:ext cx="0" cy="100013"/>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30773" name="Rectangle 45"/>
          <p:cNvSpPr>
            <a:spLocks noChangeArrowheads="1"/>
          </p:cNvSpPr>
          <p:nvPr/>
        </p:nvSpPr>
        <p:spPr bwMode="auto">
          <a:xfrm>
            <a:off x="915988" y="1638300"/>
            <a:ext cx="609600" cy="336550"/>
          </a:xfrm>
          <a:prstGeom prst="rect">
            <a:avLst/>
          </a:prstGeom>
          <a:noFill/>
          <a:ln w="9525">
            <a:noFill/>
            <a:miter lim="800000"/>
            <a:headEnd/>
            <a:tailEnd/>
          </a:ln>
        </p:spPr>
        <p:txBody>
          <a:bodyPr wrap="none" lIns="90488" tIns="44450" rIns="90488" bIns="44450">
            <a:spAutoFit/>
          </a:bodyPr>
          <a:lstStyle/>
          <a:p>
            <a:pPr algn="r" eaLnBrk="0" hangingPunct="0"/>
            <a:r>
              <a:rPr lang="en-US" altLang="ru-RU" sz="1600">
                <a:solidFill>
                  <a:srgbClr val="000000"/>
                </a:solidFill>
                <a:latin typeface="Calibri" pitchFamily="34" charset="0"/>
                <a:cs typeface="Arial" charset="0"/>
              </a:rPr>
              <a:t>100%</a:t>
            </a:r>
          </a:p>
        </p:txBody>
      </p:sp>
      <p:sp>
        <p:nvSpPr>
          <p:cNvPr id="30774" name="Rectangle 47"/>
          <p:cNvSpPr>
            <a:spLocks noChangeArrowheads="1"/>
          </p:cNvSpPr>
          <p:nvPr/>
        </p:nvSpPr>
        <p:spPr bwMode="auto">
          <a:xfrm>
            <a:off x="1008063" y="2243138"/>
            <a:ext cx="517525" cy="336550"/>
          </a:xfrm>
          <a:prstGeom prst="rect">
            <a:avLst/>
          </a:prstGeom>
          <a:noFill/>
          <a:ln w="9525">
            <a:noFill/>
            <a:miter lim="800000"/>
            <a:headEnd/>
            <a:tailEnd/>
          </a:ln>
        </p:spPr>
        <p:txBody>
          <a:bodyPr wrap="none" lIns="90488" tIns="44450" rIns="90488" bIns="44450">
            <a:spAutoFit/>
          </a:bodyPr>
          <a:lstStyle/>
          <a:p>
            <a:pPr algn="r" eaLnBrk="0" hangingPunct="0"/>
            <a:r>
              <a:rPr lang="en-US" altLang="ru-RU" sz="1600">
                <a:solidFill>
                  <a:srgbClr val="000000"/>
                </a:solidFill>
                <a:latin typeface="Calibri" pitchFamily="34" charset="0"/>
                <a:cs typeface="Arial" charset="0"/>
              </a:rPr>
              <a:t>80%</a:t>
            </a:r>
          </a:p>
        </p:txBody>
      </p:sp>
      <p:sp>
        <p:nvSpPr>
          <p:cNvPr id="30775" name="Rectangle 49"/>
          <p:cNvSpPr>
            <a:spLocks noChangeArrowheads="1"/>
          </p:cNvSpPr>
          <p:nvPr/>
        </p:nvSpPr>
        <p:spPr bwMode="auto">
          <a:xfrm>
            <a:off x="1008063" y="2862263"/>
            <a:ext cx="517525" cy="336550"/>
          </a:xfrm>
          <a:prstGeom prst="rect">
            <a:avLst/>
          </a:prstGeom>
          <a:noFill/>
          <a:ln w="9525">
            <a:noFill/>
            <a:miter lim="800000"/>
            <a:headEnd/>
            <a:tailEnd/>
          </a:ln>
        </p:spPr>
        <p:txBody>
          <a:bodyPr wrap="none" lIns="90488" tIns="44450" rIns="90488" bIns="44450">
            <a:spAutoFit/>
          </a:bodyPr>
          <a:lstStyle/>
          <a:p>
            <a:pPr algn="r" eaLnBrk="0" hangingPunct="0"/>
            <a:r>
              <a:rPr lang="en-US" altLang="ru-RU" sz="1600">
                <a:solidFill>
                  <a:srgbClr val="000000"/>
                </a:solidFill>
                <a:latin typeface="Calibri" pitchFamily="34" charset="0"/>
                <a:cs typeface="Arial" charset="0"/>
              </a:rPr>
              <a:t>60%</a:t>
            </a:r>
          </a:p>
        </p:txBody>
      </p:sp>
      <p:sp>
        <p:nvSpPr>
          <p:cNvPr id="30776" name="Rectangle 51"/>
          <p:cNvSpPr>
            <a:spLocks noChangeArrowheads="1"/>
          </p:cNvSpPr>
          <p:nvPr/>
        </p:nvSpPr>
        <p:spPr bwMode="auto">
          <a:xfrm>
            <a:off x="1008063" y="3495675"/>
            <a:ext cx="517525" cy="336550"/>
          </a:xfrm>
          <a:prstGeom prst="rect">
            <a:avLst/>
          </a:prstGeom>
          <a:noFill/>
          <a:ln w="9525">
            <a:noFill/>
            <a:miter lim="800000"/>
            <a:headEnd/>
            <a:tailEnd/>
          </a:ln>
        </p:spPr>
        <p:txBody>
          <a:bodyPr wrap="none" lIns="90488" tIns="44450" rIns="90488" bIns="44450">
            <a:spAutoFit/>
          </a:bodyPr>
          <a:lstStyle/>
          <a:p>
            <a:pPr algn="r" eaLnBrk="0" hangingPunct="0"/>
            <a:r>
              <a:rPr lang="en-US" altLang="ru-RU" sz="1600">
                <a:solidFill>
                  <a:srgbClr val="000000"/>
                </a:solidFill>
                <a:latin typeface="Calibri" pitchFamily="34" charset="0"/>
                <a:cs typeface="Arial" charset="0"/>
              </a:rPr>
              <a:t>40%</a:t>
            </a:r>
          </a:p>
        </p:txBody>
      </p:sp>
      <p:sp>
        <p:nvSpPr>
          <p:cNvPr id="30777" name="Rectangle 53"/>
          <p:cNvSpPr>
            <a:spLocks noChangeArrowheads="1"/>
          </p:cNvSpPr>
          <p:nvPr/>
        </p:nvSpPr>
        <p:spPr bwMode="auto">
          <a:xfrm>
            <a:off x="1008063" y="4100513"/>
            <a:ext cx="517525" cy="336550"/>
          </a:xfrm>
          <a:prstGeom prst="rect">
            <a:avLst/>
          </a:prstGeom>
          <a:noFill/>
          <a:ln w="9525">
            <a:noFill/>
            <a:miter lim="800000"/>
            <a:headEnd/>
            <a:tailEnd/>
          </a:ln>
        </p:spPr>
        <p:txBody>
          <a:bodyPr wrap="none" lIns="90488" tIns="44450" rIns="90488" bIns="44450">
            <a:spAutoFit/>
          </a:bodyPr>
          <a:lstStyle/>
          <a:p>
            <a:pPr algn="r" eaLnBrk="0" hangingPunct="0"/>
            <a:r>
              <a:rPr lang="en-US" altLang="ru-RU" sz="1600">
                <a:solidFill>
                  <a:srgbClr val="000000"/>
                </a:solidFill>
                <a:latin typeface="Calibri" pitchFamily="34" charset="0"/>
                <a:cs typeface="Arial" charset="0"/>
              </a:rPr>
              <a:t>20%</a:t>
            </a:r>
          </a:p>
        </p:txBody>
      </p:sp>
      <p:sp>
        <p:nvSpPr>
          <p:cNvPr id="30778" name="Rectangle 60"/>
          <p:cNvSpPr>
            <a:spLocks noChangeArrowheads="1"/>
          </p:cNvSpPr>
          <p:nvPr/>
        </p:nvSpPr>
        <p:spPr bwMode="auto">
          <a:xfrm>
            <a:off x="1247775" y="4716463"/>
            <a:ext cx="274638" cy="336550"/>
          </a:xfrm>
          <a:prstGeom prst="rect">
            <a:avLst/>
          </a:prstGeom>
          <a:noFill/>
          <a:ln w="9525">
            <a:noFill/>
            <a:miter lim="800000"/>
            <a:headEnd/>
            <a:tailEnd/>
          </a:ln>
        </p:spPr>
        <p:txBody>
          <a:bodyPr wrap="none" lIns="90488" tIns="44450" rIns="90488" bIns="44450">
            <a:spAutoFit/>
          </a:bodyPr>
          <a:lstStyle/>
          <a:p>
            <a:pPr algn="r" eaLnBrk="0" hangingPunct="0"/>
            <a:r>
              <a:rPr lang="en-US" altLang="ru-RU" sz="1600">
                <a:solidFill>
                  <a:srgbClr val="000000"/>
                </a:solidFill>
                <a:latin typeface="Calibri" pitchFamily="34" charset="0"/>
                <a:cs typeface="Arial" charset="0"/>
              </a:rPr>
              <a:t>0</a:t>
            </a:r>
          </a:p>
        </p:txBody>
      </p:sp>
      <p:sp>
        <p:nvSpPr>
          <p:cNvPr id="30779" name="Line 67"/>
          <p:cNvSpPr>
            <a:spLocks noChangeShapeType="1"/>
          </p:cNvSpPr>
          <p:nvPr/>
        </p:nvSpPr>
        <p:spPr bwMode="auto">
          <a:xfrm>
            <a:off x="1522413" y="1808163"/>
            <a:ext cx="82550" cy="0"/>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30780" name="Line 68"/>
          <p:cNvSpPr>
            <a:spLocks noChangeShapeType="1"/>
          </p:cNvSpPr>
          <p:nvPr/>
        </p:nvSpPr>
        <p:spPr bwMode="auto">
          <a:xfrm>
            <a:off x="1522413" y="2119313"/>
            <a:ext cx="82550" cy="0"/>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30781" name="Line 69"/>
          <p:cNvSpPr>
            <a:spLocks noChangeShapeType="1"/>
          </p:cNvSpPr>
          <p:nvPr/>
        </p:nvSpPr>
        <p:spPr bwMode="auto">
          <a:xfrm>
            <a:off x="1522413" y="2432050"/>
            <a:ext cx="82550" cy="0"/>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30782" name="Line 70"/>
          <p:cNvSpPr>
            <a:spLocks noChangeShapeType="1"/>
          </p:cNvSpPr>
          <p:nvPr/>
        </p:nvSpPr>
        <p:spPr bwMode="auto">
          <a:xfrm>
            <a:off x="1522413" y="2743200"/>
            <a:ext cx="82550" cy="0"/>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30783" name="Line 71"/>
          <p:cNvSpPr>
            <a:spLocks noChangeShapeType="1"/>
          </p:cNvSpPr>
          <p:nvPr/>
        </p:nvSpPr>
        <p:spPr bwMode="auto">
          <a:xfrm>
            <a:off x="1522413" y="3054350"/>
            <a:ext cx="82550" cy="0"/>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30784" name="Line 72"/>
          <p:cNvSpPr>
            <a:spLocks noChangeShapeType="1"/>
          </p:cNvSpPr>
          <p:nvPr/>
        </p:nvSpPr>
        <p:spPr bwMode="auto">
          <a:xfrm>
            <a:off x="1522413" y="3367088"/>
            <a:ext cx="82550" cy="0"/>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30785" name="Line 73"/>
          <p:cNvSpPr>
            <a:spLocks noChangeShapeType="1"/>
          </p:cNvSpPr>
          <p:nvPr/>
        </p:nvSpPr>
        <p:spPr bwMode="auto">
          <a:xfrm>
            <a:off x="1522413" y="3678238"/>
            <a:ext cx="82550" cy="0"/>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30786" name="Line 74"/>
          <p:cNvSpPr>
            <a:spLocks noChangeShapeType="1"/>
          </p:cNvSpPr>
          <p:nvPr/>
        </p:nvSpPr>
        <p:spPr bwMode="auto">
          <a:xfrm>
            <a:off x="1522413" y="3983038"/>
            <a:ext cx="82550" cy="0"/>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30787" name="Line 75"/>
          <p:cNvSpPr>
            <a:spLocks noChangeShapeType="1"/>
          </p:cNvSpPr>
          <p:nvPr/>
        </p:nvSpPr>
        <p:spPr bwMode="auto">
          <a:xfrm>
            <a:off x="1522413" y="4291013"/>
            <a:ext cx="82550" cy="0"/>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30788" name="Line 76"/>
          <p:cNvSpPr>
            <a:spLocks noChangeShapeType="1"/>
          </p:cNvSpPr>
          <p:nvPr/>
        </p:nvSpPr>
        <p:spPr bwMode="auto">
          <a:xfrm>
            <a:off x="1522413" y="4594225"/>
            <a:ext cx="82550" cy="0"/>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30789" name="Line 77"/>
          <p:cNvSpPr>
            <a:spLocks noChangeShapeType="1"/>
          </p:cNvSpPr>
          <p:nvPr/>
        </p:nvSpPr>
        <p:spPr bwMode="auto">
          <a:xfrm>
            <a:off x="1522413" y="4886325"/>
            <a:ext cx="82550" cy="0"/>
          </a:xfrm>
          <a:prstGeom prst="line">
            <a:avLst/>
          </a:prstGeom>
          <a:noFill/>
          <a:ln w="19050">
            <a:solidFill>
              <a:schemeClr val="tx1"/>
            </a:solidFill>
            <a:round/>
            <a:headEnd type="none" w="sm" len="sm"/>
            <a:tailEnd type="none" w="sm" len="sm"/>
          </a:ln>
        </p:spPr>
        <p:txBody>
          <a:bodyPr wrap="none" anchor="ctr"/>
          <a:lstStyle/>
          <a:p>
            <a:endParaRPr lang="ru-RU"/>
          </a:p>
        </p:txBody>
      </p:sp>
      <p:sp>
        <p:nvSpPr>
          <p:cNvPr id="30790" name="Line 78"/>
          <p:cNvSpPr>
            <a:spLocks noChangeShapeType="1"/>
          </p:cNvSpPr>
          <p:nvPr/>
        </p:nvSpPr>
        <p:spPr bwMode="auto">
          <a:xfrm>
            <a:off x="1609725" y="1797050"/>
            <a:ext cx="0" cy="3089275"/>
          </a:xfrm>
          <a:prstGeom prst="line">
            <a:avLst/>
          </a:prstGeom>
          <a:noFill/>
          <a:ln w="19050">
            <a:solidFill>
              <a:schemeClr val="tx1"/>
            </a:solidFill>
            <a:round/>
            <a:headEnd/>
            <a:tailEnd/>
          </a:ln>
        </p:spPr>
        <p:txBody>
          <a:bodyPr/>
          <a:lstStyle/>
          <a:p>
            <a:endParaRPr lang="ru-RU"/>
          </a:p>
        </p:txBody>
      </p:sp>
      <p:sp>
        <p:nvSpPr>
          <p:cNvPr id="30791" name="Line 79"/>
          <p:cNvSpPr>
            <a:spLocks noChangeShapeType="1"/>
          </p:cNvSpPr>
          <p:nvPr/>
        </p:nvSpPr>
        <p:spPr bwMode="auto">
          <a:xfrm>
            <a:off x="1592263" y="4875213"/>
            <a:ext cx="5546725" cy="0"/>
          </a:xfrm>
          <a:prstGeom prst="line">
            <a:avLst/>
          </a:prstGeom>
          <a:noFill/>
          <a:ln w="19050">
            <a:solidFill>
              <a:schemeClr val="tx1"/>
            </a:solidFill>
            <a:round/>
            <a:headEnd/>
            <a:tailEnd/>
          </a:ln>
        </p:spPr>
        <p:txBody>
          <a:bodyPr/>
          <a:lstStyle/>
          <a:p>
            <a:endParaRPr lang="ru-RU"/>
          </a:p>
        </p:txBody>
      </p:sp>
      <p:sp>
        <p:nvSpPr>
          <p:cNvPr id="30792" name="Text Box 80"/>
          <p:cNvSpPr txBox="1">
            <a:spLocks noChangeArrowheads="1"/>
          </p:cNvSpPr>
          <p:nvPr/>
        </p:nvSpPr>
        <p:spPr bwMode="auto">
          <a:xfrm>
            <a:off x="7275513" y="5297488"/>
            <a:ext cx="682625" cy="338137"/>
          </a:xfrm>
          <a:prstGeom prst="rect">
            <a:avLst/>
          </a:prstGeom>
          <a:noFill/>
          <a:ln w="9525">
            <a:noFill/>
            <a:miter lim="800000"/>
            <a:headEnd/>
            <a:tailEnd/>
          </a:ln>
        </p:spPr>
        <p:txBody>
          <a:bodyPr wrap="none">
            <a:spAutoFit/>
          </a:bodyPr>
          <a:lstStyle/>
          <a:p>
            <a:pPr algn="ctr"/>
            <a:r>
              <a:rPr lang="en-US" altLang="ru-RU" sz="1600" b="1">
                <a:solidFill>
                  <a:srgbClr val="000000"/>
                </a:solidFill>
                <a:latin typeface="Calibri" pitchFamily="34" charset="0"/>
                <a:cs typeface="Arial" charset="0"/>
              </a:rPr>
              <a:t>N=200</a:t>
            </a:r>
          </a:p>
        </p:txBody>
      </p:sp>
      <p:sp>
        <p:nvSpPr>
          <p:cNvPr id="30793" name="Rectangle 84"/>
          <p:cNvSpPr>
            <a:spLocks noGrp="1" noChangeArrowheads="1"/>
          </p:cNvSpPr>
          <p:nvPr>
            <p:ph type="title"/>
          </p:nvPr>
        </p:nvSpPr>
        <p:spPr>
          <a:xfrm>
            <a:off x="323850" y="115888"/>
            <a:ext cx="8559800" cy="1077912"/>
          </a:xfrm>
        </p:spPr>
        <p:txBody>
          <a:bodyPr/>
          <a:lstStyle/>
          <a:p>
            <a:r>
              <a:rPr lang="ru-RU" altLang="ru-RU" sz="3000" b="1" smtClean="0">
                <a:solidFill>
                  <a:srgbClr val="522C84"/>
                </a:solidFill>
              </a:rPr>
              <a:t>Инфицирование ротавирусом</a:t>
            </a:r>
            <a:r>
              <a:rPr lang="en-US" altLang="ru-RU" sz="3000" b="1" smtClean="0">
                <a:solidFill>
                  <a:srgbClr val="522C84"/>
                </a:solidFill>
              </a:rPr>
              <a:t>:</a:t>
            </a:r>
            <a:r>
              <a:rPr lang="ru-RU" altLang="ru-RU" sz="3000" b="1" smtClean="0">
                <a:solidFill>
                  <a:srgbClr val="522C84"/>
                </a:solidFill>
              </a:rPr>
              <a:t> </a:t>
            </a:r>
            <a:r>
              <a:rPr lang="en-US" altLang="ru-RU" sz="3000" b="1" smtClean="0">
                <a:solidFill>
                  <a:srgbClr val="522C84"/>
                </a:solidFill>
              </a:rPr>
              <a:t> </a:t>
            </a:r>
            <a:br>
              <a:rPr lang="en-US" altLang="ru-RU" sz="3000" b="1" smtClean="0">
                <a:solidFill>
                  <a:srgbClr val="522C84"/>
                </a:solidFill>
              </a:rPr>
            </a:br>
            <a:r>
              <a:rPr lang="ru-RU" altLang="ru-RU" sz="3000" b="1" smtClean="0">
                <a:solidFill>
                  <a:srgbClr val="522C84"/>
                </a:solidFill>
              </a:rPr>
              <a:t>суммарная вероятность к 24 месяцам жизни</a:t>
            </a:r>
            <a:endParaRPr lang="en-US" altLang="ru-RU" sz="3000" b="1" baseline="30000" smtClean="0">
              <a:solidFill>
                <a:srgbClr val="522C84"/>
              </a:solidFill>
            </a:endParaRPr>
          </a:p>
        </p:txBody>
      </p:sp>
      <p:sp>
        <p:nvSpPr>
          <p:cNvPr id="3079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1F4A8B-31F1-4237-A223-43C9ADC060FD}" type="slidenum">
              <a:rPr lang="en-US">
                <a:solidFill>
                  <a:srgbClr val="898989"/>
                </a:solidFill>
              </a:rPr>
              <a:pPr fontAlgn="base">
                <a:spcBef>
                  <a:spcPct val="0"/>
                </a:spcBef>
                <a:spcAft>
                  <a:spcPct val="0"/>
                </a:spcAft>
              </a:pPr>
              <a:t>25</a:t>
            </a:fld>
            <a:endParaRPr lang="en-US">
              <a:solidFill>
                <a:srgbClr val="898989"/>
              </a:solidFill>
            </a:endParaRPr>
          </a:p>
        </p:txBody>
      </p:sp>
      <p:sp>
        <p:nvSpPr>
          <p:cNvPr id="30795" name="TextBox 76"/>
          <p:cNvSpPr txBox="1">
            <a:spLocks noChangeArrowheads="1"/>
          </p:cNvSpPr>
          <p:nvPr/>
        </p:nvSpPr>
        <p:spPr bwMode="auto">
          <a:xfrm>
            <a:off x="1806575" y="1217613"/>
            <a:ext cx="4410075" cy="708025"/>
          </a:xfrm>
          <a:prstGeom prst="rect">
            <a:avLst/>
          </a:prstGeom>
          <a:noFill/>
          <a:ln w="9525">
            <a:noFill/>
            <a:miter lim="800000"/>
            <a:headEnd/>
            <a:tailEnd/>
          </a:ln>
        </p:spPr>
        <p:txBody>
          <a:bodyPr>
            <a:spAutoFit/>
          </a:bodyPr>
          <a:lstStyle/>
          <a:p>
            <a:pPr algn="ctr"/>
            <a:r>
              <a:rPr lang="en-US" altLang="ru-RU" sz="2000" b="1">
                <a:solidFill>
                  <a:srgbClr val="000000"/>
                </a:solidFill>
                <a:latin typeface="Calibri" pitchFamily="34" charset="0"/>
                <a:cs typeface="Arial" charset="0"/>
              </a:rPr>
              <a:t>~40% </a:t>
            </a:r>
            <a:r>
              <a:rPr lang="ru-RU" altLang="ru-RU" sz="2000" b="1">
                <a:solidFill>
                  <a:srgbClr val="000000"/>
                </a:solidFill>
                <a:latin typeface="Calibri" pitchFamily="34" charset="0"/>
                <a:cs typeface="Arial" charset="0"/>
              </a:rPr>
              <a:t>детей переносят по меньшей мере 3 эпизода РВГЭ к 2 годам жизни</a:t>
            </a:r>
            <a:endParaRPr lang="en-US" altLang="ru-RU" sz="2000" b="1">
              <a:solidFill>
                <a:srgbClr val="000000"/>
              </a:solidFill>
              <a:latin typeface="Calibri" pitchFamily="34" charset="0"/>
              <a:cs typeface="Arial" charset="0"/>
            </a:endParaRPr>
          </a:p>
        </p:txBody>
      </p:sp>
    </p:spTree>
    <p:extLst>
      <p:ext uri="{BB962C8B-B14F-4D97-AF65-F5344CB8AC3E}">
        <p14:creationId xmlns:p14="http://schemas.microsoft.com/office/powerpoint/2010/main" val="1309935785"/>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6A9192-C615-4E32-AA98-BBA1AF7EEDB9}" type="slidenum">
              <a:rPr lang="en-US">
                <a:solidFill>
                  <a:srgbClr val="898989"/>
                </a:solidFill>
              </a:rPr>
              <a:pPr fontAlgn="base">
                <a:spcBef>
                  <a:spcPct val="0"/>
                </a:spcBef>
                <a:spcAft>
                  <a:spcPct val="0"/>
                </a:spcAft>
              </a:pPr>
              <a:t>26</a:t>
            </a:fld>
            <a:endParaRPr lang="en-US">
              <a:solidFill>
                <a:srgbClr val="898989"/>
              </a:solidFill>
            </a:endParaRPr>
          </a:p>
        </p:txBody>
      </p:sp>
      <p:sp>
        <p:nvSpPr>
          <p:cNvPr id="34818" name="Rectangle 2"/>
          <p:cNvSpPr>
            <a:spLocks noGrp="1" noChangeArrowheads="1"/>
          </p:cNvSpPr>
          <p:nvPr>
            <p:ph type="title" idx="4294967295"/>
          </p:nvPr>
        </p:nvSpPr>
        <p:spPr>
          <a:xfrm>
            <a:off x="914400" y="188913"/>
            <a:ext cx="8229600" cy="641350"/>
          </a:xfrm>
        </p:spPr>
        <p:txBody>
          <a:bodyPr/>
          <a:lstStyle/>
          <a:p>
            <a:r>
              <a:rPr lang="ru-RU" altLang="ru-RU" sz="3600" b="1" smtClean="0">
                <a:solidFill>
                  <a:srgbClr val="522C84"/>
                </a:solidFill>
              </a:rPr>
              <a:t>Структура ротавируса</a:t>
            </a:r>
            <a:endParaRPr lang="en-US" altLang="ru-RU" sz="3600" b="1" baseline="30000" smtClean="0">
              <a:solidFill>
                <a:srgbClr val="522C84"/>
              </a:solidFill>
            </a:endParaRPr>
          </a:p>
        </p:txBody>
      </p:sp>
      <p:sp>
        <p:nvSpPr>
          <p:cNvPr id="34819" name="Text Box 6"/>
          <p:cNvSpPr txBox="1">
            <a:spLocks noChangeArrowheads="1"/>
          </p:cNvSpPr>
          <p:nvPr/>
        </p:nvSpPr>
        <p:spPr bwMode="auto">
          <a:xfrm>
            <a:off x="0" y="6273800"/>
            <a:ext cx="8602663" cy="584200"/>
          </a:xfrm>
          <a:prstGeom prst="rect">
            <a:avLst/>
          </a:prstGeom>
          <a:noFill/>
          <a:ln w="9525">
            <a:noFill/>
            <a:miter lim="800000"/>
            <a:headEnd/>
            <a:tailEnd/>
          </a:ln>
        </p:spPr>
        <p:txBody>
          <a:bodyPr anchor="b">
            <a:spAutoFit/>
          </a:bodyPr>
          <a:lstStyle/>
          <a:p>
            <a:r>
              <a:rPr lang="en-US" altLang="ru-RU" sz="1600">
                <a:solidFill>
                  <a:srgbClr val="000000"/>
                </a:solidFill>
                <a:latin typeface="Arial Narrow" pitchFamily="34" charset="0"/>
                <a:cs typeface="Arial" charset="0"/>
              </a:rPr>
              <a:t>Virus Res, Vol. 101, Issue 1, Jayaram H et al, Emerging themes in rotavirus cell entry, genome organization, transcription and replication, </a:t>
            </a:r>
            <a:r>
              <a:rPr lang="ru-RU" altLang="ru-RU" sz="1600">
                <a:solidFill>
                  <a:srgbClr val="000000"/>
                </a:solidFill>
                <a:latin typeface="Arial Narrow" pitchFamily="34" charset="0"/>
                <a:cs typeface="Arial" charset="0"/>
              </a:rPr>
              <a:t>с.</a:t>
            </a:r>
            <a:r>
              <a:rPr lang="en-US" altLang="ru-RU" sz="1600">
                <a:solidFill>
                  <a:srgbClr val="000000"/>
                </a:solidFill>
                <a:latin typeface="Arial Narrow" pitchFamily="34" charset="0"/>
                <a:cs typeface="Arial" charset="0"/>
              </a:rPr>
              <a:t> 67-81, © 200</a:t>
            </a:r>
            <a:r>
              <a:rPr lang="ru-RU" altLang="ru-RU" sz="1600">
                <a:solidFill>
                  <a:srgbClr val="000000"/>
                </a:solidFill>
                <a:latin typeface="Arial Narrow" pitchFamily="34" charset="0"/>
                <a:cs typeface="Arial" charset="0"/>
              </a:rPr>
              <a:t>4 (с разрешения</a:t>
            </a:r>
            <a:r>
              <a:rPr lang="en-US" altLang="ru-RU" sz="1600">
                <a:solidFill>
                  <a:srgbClr val="000000"/>
                </a:solidFill>
                <a:latin typeface="Arial Narrow" pitchFamily="34" charset="0"/>
                <a:cs typeface="Arial" charset="0"/>
              </a:rPr>
              <a:t> Elsevier</a:t>
            </a:r>
            <a:r>
              <a:rPr lang="ru-RU" altLang="ru-RU" sz="1600">
                <a:solidFill>
                  <a:srgbClr val="000000"/>
                </a:solidFill>
                <a:latin typeface="Arial Narrow" pitchFamily="34" charset="0"/>
                <a:cs typeface="Arial" charset="0"/>
              </a:rPr>
              <a:t>)</a:t>
            </a:r>
            <a:endParaRPr lang="en-US" altLang="ru-RU" sz="1600">
              <a:solidFill>
                <a:srgbClr val="000000"/>
              </a:solidFill>
              <a:latin typeface="Arial Narrow" pitchFamily="34" charset="0"/>
              <a:cs typeface="Arial" charset="0"/>
            </a:endParaRPr>
          </a:p>
        </p:txBody>
      </p:sp>
      <p:pic>
        <p:nvPicPr>
          <p:cNvPr id="34820"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463925" y="2036763"/>
            <a:ext cx="3573463" cy="4375150"/>
          </a:xfrm>
          <a:prstGeom prst="rect">
            <a:avLst/>
          </a:prstGeom>
          <a:noFill/>
          <a:ln w="9525">
            <a:noFill/>
            <a:miter lim="800000"/>
            <a:headEnd/>
            <a:tailEnd/>
          </a:ln>
        </p:spPr>
      </p:pic>
      <p:sp>
        <p:nvSpPr>
          <p:cNvPr id="34821" name="Line 6"/>
          <p:cNvSpPr>
            <a:spLocks noChangeShapeType="1"/>
          </p:cNvSpPr>
          <p:nvPr/>
        </p:nvSpPr>
        <p:spPr bwMode="auto">
          <a:xfrm>
            <a:off x="3438525" y="4354513"/>
            <a:ext cx="406400" cy="0"/>
          </a:xfrm>
          <a:prstGeom prst="line">
            <a:avLst/>
          </a:prstGeom>
          <a:noFill/>
          <a:ln w="38100">
            <a:solidFill>
              <a:schemeClr val="tx1"/>
            </a:solidFill>
            <a:round/>
            <a:headEnd/>
            <a:tailEnd type="triangle" w="med" len="med"/>
          </a:ln>
        </p:spPr>
        <p:txBody>
          <a:bodyPr/>
          <a:lstStyle/>
          <a:p>
            <a:endParaRPr lang="ru-RU"/>
          </a:p>
        </p:txBody>
      </p:sp>
      <p:sp>
        <p:nvSpPr>
          <p:cNvPr id="34822" name="Text Box 7"/>
          <p:cNvSpPr txBox="1">
            <a:spLocks noChangeAspect="1" noChangeArrowheads="1"/>
          </p:cNvSpPr>
          <p:nvPr/>
        </p:nvSpPr>
        <p:spPr bwMode="auto">
          <a:xfrm>
            <a:off x="1262063" y="3884613"/>
            <a:ext cx="2692400" cy="708025"/>
          </a:xfrm>
          <a:prstGeom prst="rect">
            <a:avLst/>
          </a:prstGeom>
          <a:noFill/>
          <a:ln w="9525">
            <a:noFill/>
            <a:miter lim="800000"/>
            <a:headEnd/>
            <a:tailEnd/>
          </a:ln>
        </p:spPr>
        <p:txBody>
          <a:bodyPr>
            <a:spAutoFit/>
          </a:bodyPr>
          <a:lstStyle/>
          <a:p>
            <a:pPr algn="ctr">
              <a:spcBef>
                <a:spcPct val="50000"/>
              </a:spcBef>
            </a:pPr>
            <a:r>
              <a:rPr lang="ru-RU" altLang="ru-RU" sz="2000" b="1">
                <a:solidFill>
                  <a:srgbClr val="00B050"/>
                </a:solidFill>
                <a:latin typeface="Calibri" pitchFamily="34" charset="0"/>
                <a:cs typeface="Arial" charset="0"/>
              </a:rPr>
              <a:t>Поверхностный</a:t>
            </a:r>
          </a:p>
          <a:p>
            <a:pPr algn="ctr"/>
            <a:r>
              <a:rPr lang="en-US" altLang="ru-RU" sz="2000" b="1">
                <a:solidFill>
                  <a:srgbClr val="00B050"/>
                </a:solidFill>
                <a:latin typeface="Calibri" pitchFamily="34" charset="0"/>
                <a:cs typeface="Arial" charset="0"/>
              </a:rPr>
              <a:t>P</a:t>
            </a:r>
            <a:r>
              <a:rPr lang="ru-RU" altLang="ru-RU" sz="2000" b="1">
                <a:solidFill>
                  <a:srgbClr val="00B050"/>
                </a:solidFill>
                <a:latin typeface="Calibri" pitchFamily="34" charset="0"/>
                <a:cs typeface="Arial" charset="0"/>
              </a:rPr>
              <a:t>-белок</a:t>
            </a:r>
            <a:r>
              <a:rPr lang="en-US" altLang="ru-RU" sz="2000" b="1">
                <a:solidFill>
                  <a:srgbClr val="00B050"/>
                </a:solidFill>
                <a:latin typeface="Calibri" pitchFamily="34" charset="0"/>
                <a:cs typeface="Arial" charset="0"/>
              </a:rPr>
              <a:t> (VP4)</a:t>
            </a:r>
          </a:p>
        </p:txBody>
      </p:sp>
      <p:sp>
        <p:nvSpPr>
          <p:cNvPr id="34823" name="Line 8"/>
          <p:cNvSpPr>
            <a:spLocks noChangeShapeType="1"/>
          </p:cNvSpPr>
          <p:nvPr/>
        </p:nvSpPr>
        <p:spPr bwMode="auto">
          <a:xfrm>
            <a:off x="3814763" y="3130550"/>
            <a:ext cx="749300" cy="0"/>
          </a:xfrm>
          <a:prstGeom prst="line">
            <a:avLst/>
          </a:prstGeom>
          <a:noFill/>
          <a:ln w="38100">
            <a:solidFill>
              <a:schemeClr val="tx1"/>
            </a:solidFill>
            <a:round/>
            <a:headEnd/>
            <a:tailEnd type="triangle" w="med" len="med"/>
          </a:ln>
        </p:spPr>
        <p:txBody>
          <a:bodyPr/>
          <a:lstStyle/>
          <a:p>
            <a:endParaRPr lang="ru-RU"/>
          </a:p>
        </p:txBody>
      </p:sp>
      <p:sp>
        <p:nvSpPr>
          <p:cNvPr id="34824" name="Text Box 9"/>
          <p:cNvSpPr txBox="1">
            <a:spLocks noChangeAspect="1" noChangeArrowheads="1"/>
          </p:cNvSpPr>
          <p:nvPr/>
        </p:nvSpPr>
        <p:spPr bwMode="auto">
          <a:xfrm>
            <a:off x="1695450" y="2705100"/>
            <a:ext cx="2438400" cy="708025"/>
          </a:xfrm>
          <a:prstGeom prst="rect">
            <a:avLst/>
          </a:prstGeom>
          <a:noFill/>
          <a:ln w="9525">
            <a:noFill/>
            <a:miter lim="800000"/>
            <a:headEnd/>
            <a:tailEnd/>
          </a:ln>
        </p:spPr>
        <p:txBody>
          <a:bodyPr>
            <a:spAutoFit/>
          </a:bodyPr>
          <a:lstStyle/>
          <a:p>
            <a:pPr algn="ctr">
              <a:spcBef>
                <a:spcPct val="50000"/>
              </a:spcBef>
            </a:pPr>
            <a:r>
              <a:rPr lang="ru-RU" altLang="ru-RU" sz="2000" b="1">
                <a:solidFill>
                  <a:srgbClr val="00B050"/>
                </a:solidFill>
                <a:latin typeface="Calibri" pitchFamily="34" charset="0"/>
                <a:cs typeface="Arial" charset="0"/>
              </a:rPr>
              <a:t>Поверхностный              </a:t>
            </a:r>
            <a:r>
              <a:rPr lang="en-US" altLang="ru-RU" sz="2000" b="1">
                <a:solidFill>
                  <a:srgbClr val="00B050"/>
                </a:solidFill>
                <a:latin typeface="Calibri" pitchFamily="34" charset="0"/>
                <a:cs typeface="Arial" charset="0"/>
              </a:rPr>
              <a:t>G</a:t>
            </a:r>
            <a:r>
              <a:rPr lang="ru-RU" altLang="ru-RU" sz="2000" b="1">
                <a:solidFill>
                  <a:srgbClr val="00B050"/>
                </a:solidFill>
                <a:latin typeface="Calibri" pitchFamily="34" charset="0"/>
                <a:cs typeface="Arial" charset="0"/>
              </a:rPr>
              <a:t>-белок</a:t>
            </a:r>
            <a:r>
              <a:rPr lang="en-US" altLang="ru-RU" sz="2000" b="1">
                <a:solidFill>
                  <a:srgbClr val="00B050"/>
                </a:solidFill>
                <a:latin typeface="Calibri" pitchFamily="34" charset="0"/>
                <a:cs typeface="Arial" charset="0"/>
              </a:rPr>
              <a:t> (VP7)</a:t>
            </a:r>
          </a:p>
        </p:txBody>
      </p:sp>
      <p:sp>
        <p:nvSpPr>
          <p:cNvPr id="34825" name="Text Box 10"/>
          <p:cNvSpPr txBox="1">
            <a:spLocks noChangeAspect="1" noChangeArrowheads="1"/>
          </p:cNvSpPr>
          <p:nvPr/>
        </p:nvSpPr>
        <p:spPr bwMode="auto">
          <a:xfrm>
            <a:off x="6934200" y="4006850"/>
            <a:ext cx="2692400" cy="581025"/>
          </a:xfrm>
          <a:prstGeom prst="rect">
            <a:avLst/>
          </a:prstGeom>
          <a:noFill/>
          <a:ln w="9525">
            <a:noFill/>
            <a:miter lim="800000"/>
            <a:headEnd/>
            <a:tailEnd/>
          </a:ln>
        </p:spPr>
        <p:txBody>
          <a:bodyPr>
            <a:spAutoFit/>
          </a:bodyPr>
          <a:lstStyle/>
          <a:p>
            <a:pPr algn="ctr">
              <a:spcBef>
                <a:spcPct val="50000"/>
              </a:spcBef>
            </a:pPr>
            <a:r>
              <a:rPr lang="ru-RU" altLang="ru-RU" sz="1600" b="1">
                <a:solidFill>
                  <a:srgbClr val="000000"/>
                </a:solidFill>
                <a:latin typeface="Calibri" pitchFamily="34" charset="0"/>
                <a:cs typeface="Arial" charset="0"/>
              </a:rPr>
              <a:t>Ядерный капсид</a:t>
            </a:r>
            <a:r>
              <a:rPr lang="en-US" altLang="ru-RU" sz="1600" b="1">
                <a:solidFill>
                  <a:srgbClr val="000000"/>
                </a:solidFill>
                <a:latin typeface="Calibri" pitchFamily="34" charset="0"/>
                <a:cs typeface="Arial" charset="0"/>
              </a:rPr>
              <a:t>                          (VP2)</a:t>
            </a:r>
          </a:p>
        </p:txBody>
      </p:sp>
      <p:sp>
        <p:nvSpPr>
          <p:cNvPr id="34826" name="Text Box 11"/>
          <p:cNvSpPr txBox="1">
            <a:spLocks noChangeAspect="1" noChangeArrowheads="1"/>
          </p:cNvSpPr>
          <p:nvPr/>
        </p:nvSpPr>
        <p:spPr bwMode="auto">
          <a:xfrm>
            <a:off x="6635750" y="4903788"/>
            <a:ext cx="2692400" cy="581025"/>
          </a:xfrm>
          <a:prstGeom prst="rect">
            <a:avLst/>
          </a:prstGeom>
          <a:noFill/>
          <a:ln w="9525">
            <a:noFill/>
            <a:miter lim="800000"/>
            <a:headEnd/>
            <a:tailEnd/>
          </a:ln>
        </p:spPr>
        <p:txBody>
          <a:bodyPr>
            <a:spAutoFit/>
          </a:bodyPr>
          <a:lstStyle/>
          <a:p>
            <a:pPr algn="ctr">
              <a:spcBef>
                <a:spcPct val="50000"/>
              </a:spcBef>
            </a:pPr>
            <a:r>
              <a:rPr lang="ru-RU" altLang="ru-RU" sz="1600" b="1">
                <a:solidFill>
                  <a:srgbClr val="000000"/>
                </a:solidFill>
                <a:latin typeface="Calibri" pitchFamily="34" charset="0"/>
                <a:cs typeface="Arial" charset="0"/>
              </a:rPr>
              <a:t>Внутренний капсид</a:t>
            </a:r>
            <a:r>
              <a:rPr lang="en-US" altLang="ru-RU" sz="1600" b="1">
                <a:solidFill>
                  <a:srgbClr val="000000"/>
                </a:solidFill>
                <a:latin typeface="Calibri" pitchFamily="34" charset="0"/>
                <a:cs typeface="Arial" charset="0"/>
              </a:rPr>
              <a:t>                      (VP6)</a:t>
            </a:r>
          </a:p>
        </p:txBody>
      </p:sp>
      <p:sp>
        <p:nvSpPr>
          <p:cNvPr id="34827" name="Line 12"/>
          <p:cNvSpPr>
            <a:spLocks noChangeShapeType="1"/>
          </p:cNvSpPr>
          <p:nvPr/>
        </p:nvSpPr>
        <p:spPr bwMode="auto">
          <a:xfrm flipH="1">
            <a:off x="6867525" y="5256213"/>
            <a:ext cx="444500" cy="0"/>
          </a:xfrm>
          <a:prstGeom prst="line">
            <a:avLst/>
          </a:prstGeom>
          <a:noFill/>
          <a:ln w="25400">
            <a:solidFill>
              <a:schemeClr val="tx1"/>
            </a:solidFill>
            <a:round/>
            <a:headEnd/>
            <a:tailEnd type="triangle" w="med" len="med"/>
          </a:ln>
        </p:spPr>
        <p:txBody>
          <a:bodyPr/>
          <a:lstStyle/>
          <a:p>
            <a:endParaRPr lang="ru-RU"/>
          </a:p>
        </p:txBody>
      </p:sp>
      <p:sp>
        <p:nvSpPr>
          <p:cNvPr id="34828" name="Line 13"/>
          <p:cNvSpPr>
            <a:spLocks noChangeShapeType="1"/>
          </p:cNvSpPr>
          <p:nvPr/>
        </p:nvSpPr>
        <p:spPr bwMode="auto">
          <a:xfrm flipH="1" flipV="1">
            <a:off x="6989763" y="4362450"/>
            <a:ext cx="571500" cy="0"/>
          </a:xfrm>
          <a:prstGeom prst="line">
            <a:avLst/>
          </a:prstGeom>
          <a:noFill/>
          <a:ln w="25400">
            <a:solidFill>
              <a:schemeClr val="tx1"/>
            </a:solidFill>
            <a:round/>
            <a:headEnd/>
            <a:tailEnd type="triangle" w="med" len="med"/>
          </a:ln>
        </p:spPr>
        <p:txBody>
          <a:bodyPr/>
          <a:lstStyle/>
          <a:p>
            <a:endParaRPr lang="ru-RU"/>
          </a:p>
        </p:txBody>
      </p:sp>
      <p:sp>
        <p:nvSpPr>
          <p:cNvPr id="59404" name="Text Box 14"/>
          <p:cNvSpPr txBox="1">
            <a:spLocks noChangeArrowheads="1"/>
          </p:cNvSpPr>
          <p:nvPr/>
        </p:nvSpPr>
        <p:spPr bwMode="auto">
          <a:xfrm>
            <a:off x="463550" y="981075"/>
            <a:ext cx="8242300" cy="8302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ru-RU" sz="2400" b="1" dirty="0">
                <a:solidFill>
                  <a:prstClr val="black"/>
                </a:solidFill>
              </a:rPr>
              <a:t>Трехслойный вирусный </a:t>
            </a:r>
            <a:r>
              <a:rPr lang="ru-RU" sz="2400" b="1" dirty="0" err="1">
                <a:solidFill>
                  <a:prstClr val="black"/>
                </a:solidFill>
              </a:rPr>
              <a:t>капсид</a:t>
            </a:r>
            <a:r>
              <a:rPr lang="ru-RU" sz="2400" b="1" dirty="0">
                <a:solidFill>
                  <a:prstClr val="black"/>
                </a:solidFill>
              </a:rPr>
              <a:t> окружает 11 сегментов </a:t>
            </a:r>
            <a:r>
              <a:rPr lang="en-US" sz="2400" b="1" dirty="0">
                <a:solidFill>
                  <a:prstClr val="black"/>
                </a:solidFill>
              </a:rPr>
              <a:t> </a:t>
            </a:r>
            <a:r>
              <a:rPr lang="ru-RU" sz="2400" b="1" dirty="0">
                <a:solidFill>
                  <a:prstClr val="black"/>
                </a:solidFill>
              </a:rPr>
              <a:t>двуспиральной РНК</a:t>
            </a:r>
            <a:endParaRPr lang="en-US" sz="2400" b="1" dirty="0">
              <a:solidFill>
                <a:prstClr val="black"/>
              </a:solidFill>
            </a:endParaRPr>
          </a:p>
        </p:txBody>
      </p:sp>
      <p:sp>
        <p:nvSpPr>
          <p:cNvPr id="34830" name="Text Box 15"/>
          <p:cNvSpPr txBox="1">
            <a:spLocks noChangeAspect="1" noChangeArrowheads="1"/>
          </p:cNvSpPr>
          <p:nvPr/>
        </p:nvSpPr>
        <p:spPr bwMode="auto">
          <a:xfrm>
            <a:off x="0" y="3305175"/>
            <a:ext cx="1143000" cy="584200"/>
          </a:xfrm>
          <a:prstGeom prst="rect">
            <a:avLst/>
          </a:prstGeom>
          <a:noFill/>
          <a:ln w="9525">
            <a:noFill/>
            <a:miter lim="800000"/>
            <a:headEnd/>
            <a:tailEnd/>
          </a:ln>
        </p:spPr>
        <p:txBody>
          <a:bodyPr>
            <a:spAutoFit/>
          </a:bodyPr>
          <a:lstStyle/>
          <a:p>
            <a:pPr algn="ctr">
              <a:spcBef>
                <a:spcPct val="50000"/>
              </a:spcBef>
            </a:pPr>
            <a:r>
              <a:rPr lang="ru-RU" altLang="ru-RU" sz="1600" b="1">
                <a:solidFill>
                  <a:srgbClr val="000000"/>
                </a:solidFill>
                <a:latin typeface="Calibri" pitchFamily="34" charset="0"/>
                <a:cs typeface="Arial" charset="0"/>
              </a:rPr>
              <a:t>Наружный капсид</a:t>
            </a:r>
            <a:endParaRPr lang="en-US" altLang="ru-RU" sz="1600" b="1">
              <a:solidFill>
                <a:srgbClr val="000000"/>
              </a:solidFill>
              <a:latin typeface="Calibri" pitchFamily="34" charset="0"/>
              <a:cs typeface="Arial" charset="0"/>
            </a:endParaRPr>
          </a:p>
        </p:txBody>
      </p:sp>
      <p:sp>
        <p:nvSpPr>
          <p:cNvPr id="20" name="Полилиния 19"/>
          <p:cNvSpPr/>
          <p:nvPr/>
        </p:nvSpPr>
        <p:spPr>
          <a:xfrm>
            <a:off x="1485900" y="2924175"/>
            <a:ext cx="314325" cy="1390650"/>
          </a:xfrm>
          <a:custGeom>
            <a:avLst/>
            <a:gdLst>
              <a:gd name="connsiteX0" fmla="*/ 314325 w 314325"/>
              <a:gd name="connsiteY0" fmla="*/ 0 h 1390650"/>
              <a:gd name="connsiteX1" fmla="*/ 0 w 314325"/>
              <a:gd name="connsiteY1" fmla="*/ 0 h 1390650"/>
              <a:gd name="connsiteX2" fmla="*/ 9525 w 314325"/>
              <a:gd name="connsiteY2" fmla="*/ 1390650 h 1390650"/>
              <a:gd name="connsiteX3" fmla="*/ 304800 w 314325"/>
              <a:gd name="connsiteY3" fmla="*/ 1390650 h 1390650"/>
            </a:gdLst>
            <a:ahLst/>
            <a:cxnLst>
              <a:cxn ang="0">
                <a:pos x="connsiteX0" y="connsiteY0"/>
              </a:cxn>
              <a:cxn ang="0">
                <a:pos x="connsiteX1" y="connsiteY1"/>
              </a:cxn>
              <a:cxn ang="0">
                <a:pos x="connsiteX2" y="connsiteY2"/>
              </a:cxn>
              <a:cxn ang="0">
                <a:pos x="connsiteX3" y="connsiteY3"/>
              </a:cxn>
            </a:cxnLst>
            <a:rect l="l" t="t" r="r" b="b"/>
            <a:pathLst>
              <a:path w="314325" h="1390650">
                <a:moveTo>
                  <a:pt x="314325" y="0"/>
                </a:moveTo>
                <a:lnTo>
                  <a:pt x="0" y="0"/>
                </a:lnTo>
                <a:lnTo>
                  <a:pt x="9525" y="1390650"/>
                </a:lnTo>
                <a:lnTo>
                  <a:pt x="304800" y="1390650"/>
                </a:lnTo>
              </a:path>
            </a:pathLst>
          </a:custGeom>
          <a:ln w="57150">
            <a:solidFill>
              <a:srgbClr val="522C84"/>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solidFill>
                <a:prstClr val="black"/>
              </a:solidFill>
            </a:endParaRPr>
          </a:p>
        </p:txBody>
      </p:sp>
      <p:sp>
        <p:nvSpPr>
          <p:cNvPr id="21" name="Стрелка вправо 20"/>
          <p:cNvSpPr/>
          <p:nvPr/>
        </p:nvSpPr>
        <p:spPr>
          <a:xfrm flipH="1">
            <a:off x="1095906" y="3333750"/>
            <a:ext cx="389993" cy="542925"/>
          </a:xfrm>
          <a:prstGeom prst="rightArrow">
            <a:avLst>
              <a:gd name="adj1" fmla="val 50000"/>
              <a:gd name="adj2" fmla="val 78571"/>
            </a:avLst>
          </a:prstGeom>
          <a:solidFill>
            <a:srgbClr val="522C8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Tree>
    <p:extLst>
      <p:ext uri="{BB962C8B-B14F-4D97-AF65-F5344CB8AC3E}">
        <p14:creationId xmlns:p14="http://schemas.microsoft.com/office/powerpoint/2010/main" val="122839671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8"/>
          <p:cNvSpPr>
            <a:spLocks noChangeArrowheads="1"/>
          </p:cNvSpPr>
          <p:nvPr/>
        </p:nvSpPr>
        <p:spPr bwMode="auto">
          <a:xfrm>
            <a:off x="395288" y="981075"/>
            <a:ext cx="8229600" cy="12700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marL="342900" indent="-342900" algn="ctr" eaLnBrk="0" fontAlgn="auto" hangingPunct="0">
              <a:spcBef>
                <a:spcPts val="600"/>
              </a:spcBef>
              <a:spcAft>
                <a:spcPts val="0"/>
              </a:spcAft>
              <a:defRPr/>
            </a:pPr>
            <a:r>
              <a:rPr lang="ru-RU" sz="2400" dirty="0">
                <a:solidFill>
                  <a:prstClr val="black"/>
                </a:solidFill>
              </a:rPr>
              <a:t>5 наиболее распространенных человеческих штаммов ротавируса принадлежат к </a:t>
            </a:r>
            <a:r>
              <a:rPr lang="en-US" sz="2400" dirty="0">
                <a:solidFill>
                  <a:prstClr val="black"/>
                </a:solidFill>
              </a:rPr>
              <a:t> </a:t>
            </a:r>
            <a:r>
              <a:rPr lang="ru-RU" sz="2400" dirty="0">
                <a:solidFill>
                  <a:prstClr val="black"/>
                </a:solidFill>
              </a:rPr>
              <a:t>2 различным, минимально связанным друг с другом </a:t>
            </a:r>
            <a:r>
              <a:rPr lang="ru-RU" sz="2400" dirty="0" err="1">
                <a:solidFill>
                  <a:prstClr val="black"/>
                </a:solidFill>
              </a:rPr>
              <a:t>геногруппам</a:t>
            </a:r>
            <a:endParaRPr lang="en-US" sz="2400" baseline="30000" dirty="0">
              <a:solidFill>
                <a:prstClr val="black"/>
              </a:solidFill>
            </a:endParaRPr>
          </a:p>
          <a:p>
            <a:pPr marL="342900" indent="-342900" algn="ctr" eaLnBrk="0" fontAlgn="auto" hangingPunct="0">
              <a:spcBef>
                <a:spcPts val="600"/>
              </a:spcBef>
              <a:spcAft>
                <a:spcPts val="0"/>
              </a:spcAft>
              <a:buFont typeface="Wingdings" pitchFamily="2" charset="2"/>
              <a:buNone/>
              <a:defRPr/>
            </a:pPr>
            <a:endParaRPr lang="en-US" sz="2400" b="1" dirty="0">
              <a:solidFill>
                <a:prstClr val="black"/>
              </a:solidFill>
            </a:endParaRPr>
          </a:p>
        </p:txBody>
      </p:sp>
      <p:sp>
        <p:nvSpPr>
          <p:cNvPr id="38914" name="Rectangle 4"/>
          <p:cNvSpPr>
            <a:spLocks noChangeArrowheads="1"/>
          </p:cNvSpPr>
          <p:nvPr/>
        </p:nvSpPr>
        <p:spPr bwMode="auto">
          <a:xfrm>
            <a:off x="7938" y="6550025"/>
            <a:ext cx="8228012" cy="307975"/>
          </a:xfrm>
          <a:prstGeom prst="rect">
            <a:avLst/>
          </a:prstGeom>
          <a:noFill/>
          <a:ln w="9525">
            <a:noFill/>
            <a:miter lim="800000"/>
            <a:headEnd/>
            <a:tailEnd/>
          </a:ln>
        </p:spPr>
        <p:txBody>
          <a:bodyPr anchor="b">
            <a:spAutoFit/>
          </a:bodyPr>
          <a:lstStyle/>
          <a:p>
            <a:pPr indent="3175"/>
            <a:r>
              <a:rPr lang="de-DE" altLang="ru-RU" sz="1400">
                <a:solidFill>
                  <a:srgbClr val="000000"/>
                </a:solidFill>
                <a:latin typeface="Calibri" pitchFamily="34" charset="0"/>
                <a:cs typeface="Arial" charset="0"/>
              </a:rPr>
              <a:t>Gentsch JR et al.</a:t>
            </a:r>
            <a:r>
              <a:rPr lang="en-US" altLang="ru-RU" sz="1400">
                <a:solidFill>
                  <a:srgbClr val="000000"/>
                </a:solidFill>
                <a:latin typeface="Calibri" pitchFamily="34" charset="0"/>
                <a:cs typeface="Arial" charset="0"/>
              </a:rPr>
              <a:t> </a:t>
            </a:r>
            <a:r>
              <a:rPr lang="en-US" altLang="ru-RU" sz="1400" i="1">
                <a:solidFill>
                  <a:srgbClr val="000000"/>
                </a:solidFill>
                <a:latin typeface="Calibri" pitchFamily="34" charset="0"/>
                <a:cs typeface="Arial" charset="0"/>
              </a:rPr>
              <a:t>J Infect Dis.</a:t>
            </a:r>
            <a:r>
              <a:rPr lang="en-US" altLang="ru-RU" sz="1400">
                <a:solidFill>
                  <a:srgbClr val="000000"/>
                </a:solidFill>
                <a:latin typeface="Calibri" pitchFamily="34" charset="0"/>
                <a:cs typeface="Arial" charset="0"/>
              </a:rPr>
              <a:t> 2005;192:S146–S159.</a:t>
            </a:r>
          </a:p>
        </p:txBody>
      </p:sp>
      <p:sp>
        <p:nvSpPr>
          <p:cNvPr id="38915" name="Line 47"/>
          <p:cNvSpPr>
            <a:spLocks noChangeShapeType="1"/>
          </p:cNvSpPr>
          <p:nvPr/>
        </p:nvSpPr>
        <p:spPr bwMode="auto">
          <a:xfrm flipH="1">
            <a:off x="4654550" y="2557463"/>
            <a:ext cx="6350" cy="330200"/>
          </a:xfrm>
          <a:prstGeom prst="line">
            <a:avLst/>
          </a:prstGeom>
          <a:noFill/>
          <a:ln w="22225">
            <a:solidFill>
              <a:schemeClr val="tx1"/>
            </a:solidFill>
            <a:round/>
            <a:headEnd/>
            <a:tailEnd/>
          </a:ln>
        </p:spPr>
        <p:txBody>
          <a:bodyPr/>
          <a:lstStyle/>
          <a:p>
            <a:endParaRPr lang="ru-RU"/>
          </a:p>
        </p:txBody>
      </p:sp>
      <p:sp>
        <p:nvSpPr>
          <p:cNvPr id="38916" name="Line 48"/>
          <p:cNvSpPr>
            <a:spLocks noChangeShapeType="1"/>
          </p:cNvSpPr>
          <p:nvPr/>
        </p:nvSpPr>
        <p:spPr bwMode="auto">
          <a:xfrm flipH="1">
            <a:off x="4056063" y="2889250"/>
            <a:ext cx="601662" cy="125413"/>
          </a:xfrm>
          <a:prstGeom prst="line">
            <a:avLst/>
          </a:prstGeom>
          <a:noFill/>
          <a:ln w="22225">
            <a:solidFill>
              <a:schemeClr val="tx1"/>
            </a:solidFill>
            <a:round/>
            <a:headEnd/>
            <a:tailEnd/>
          </a:ln>
        </p:spPr>
        <p:txBody>
          <a:bodyPr/>
          <a:lstStyle/>
          <a:p>
            <a:endParaRPr lang="ru-RU"/>
          </a:p>
        </p:txBody>
      </p:sp>
      <p:sp>
        <p:nvSpPr>
          <p:cNvPr id="38917" name="Line 49"/>
          <p:cNvSpPr>
            <a:spLocks noChangeShapeType="1"/>
          </p:cNvSpPr>
          <p:nvPr/>
        </p:nvSpPr>
        <p:spPr bwMode="auto">
          <a:xfrm>
            <a:off x="4638675" y="2894013"/>
            <a:ext cx="504825" cy="100012"/>
          </a:xfrm>
          <a:prstGeom prst="line">
            <a:avLst/>
          </a:prstGeom>
          <a:noFill/>
          <a:ln w="22225">
            <a:solidFill>
              <a:schemeClr val="tx1"/>
            </a:solidFill>
            <a:round/>
            <a:headEnd/>
            <a:tailEnd/>
          </a:ln>
        </p:spPr>
        <p:txBody>
          <a:bodyPr/>
          <a:lstStyle/>
          <a:p>
            <a:endParaRPr lang="ru-RU"/>
          </a:p>
        </p:txBody>
      </p:sp>
      <p:sp>
        <p:nvSpPr>
          <p:cNvPr id="38918" name="Line 50"/>
          <p:cNvSpPr>
            <a:spLocks noChangeShapeType="1"/>
          </p:cNvSpPr>
          <p:nvPr/>
        </p:nvSpPr>
        <p:spPr bwMode="auto">
          <a:xfrm flipH="1">
            <a:off x="2344738" y="3016250"/>
            <a:ext cx="1727200" cy="285750"/>
          </a:xfrm>
          <a:prstGeom prst="line">
            <a:avLst/>
          </a:prstGeom>
          <a:noFill/>
          <a:ln w="22225">
            <a:solidFill>
              <a:schemeClr val="tx1"/>
            </a:solidFill>
            <a:round/>
            <a:headEnd/>
            <a:tailEnd/>
          </a:ln>
        </p:spPr>
        <p:txBody>
          <a:bodyPr/>
          <a:lstStyle/>
          <a:p>
            <a:endParaRPr lang="ru-RU"/>
          </a:p>
        </p:txBody>
      </p:sp>
      <p:sp>
        <p:nvSpPr>
          <p:cNvPr id="38919" name="Line 51"/>
          <p:cNvSpPr>
            <a:spLocks noChangeShapeType="1"/>
          </p:cNvSpPr>
          <p:nvPr/>
        </p:nvSpPr>
        <p:spPr bwMode="auto">
          <a:xfrm flipH="1">
            <a:off x="2439988" y="3008313"/>
            <a:ext cx="1646237" cy="1036637"/>
          </a:xfrm>
          <a:prstGeom prst="line">
            <a:avLst/>
          </a:prstGeom>
          <a:noFill/>
          <a:ln w="22225">
            <a:solidFill>
              <a:schemeClr val="tx1"/>
            </a:solidFill>
            <a:round/>
            <a:headEnd/>
            <a:tailEnd/>
          </a:ln>
        </p:spPr>
        <p:txBody>
          <a:bodyPr/>
          <a:lstStyle/>
          <a:p>
            <a:endParaRPr lang="ru-RU"/>
          </a:p>
        </p:txBody>
      </p:sp>
      <p:sp>
        <p:nvSpPr>
          <p:cNvPr id="38920" name="Line 52"/>
          <p:cNvSpPr>
            <a:spLocks noChangeShapeType="1"/>
          </p:cNvSpPr>
          <p:nvPr/>
        </p:nvSpPr>
        <p:spPr bwMode="auto">
          <a:xfrm flipH="1">
            <a:off x="3022600" y="3027363"/>
            <a:ext cx="1036638" cy="1687512"/>
          </a:xfrm>
          <a:prstGeom prst="line">
            <a:avLst/>
          </a:prstGeom>
          <a:noFill/>
          <a:ln w="22225">
            <a:solidFill>
              <a:schemeClr val="tx1"/>
            </a:solidFill>
            <a:round/>
            <a:headEnd/>
            <a:tailEnd/>
          </a:ln>
        </p:spPr>
        <p:txBody>
          <a:bodyPr/>
          <a:lstStyle/>
          <a:p>
            <a:endParaRPr lang="ru-RU"/>
          </a:p>
        </p:txBody>
      </p:sp>
      <p:sp>
        <p:nvSpPr>
          <p:cNvPr id="38921" name="Line 53"/>
          <p:cNvSpPr>
            <a:spLocks noChangeShapeType="1"/>
          </p:cNvSpPr>
          <p:nvPr/>
        </p:nvSpPr>
        <p:spPr bwMode="auto">
          <a:xfrm flipH="1">
            <a:off x="3646488" y="3008313"/>
            <a:ext cx="425450" cy="1989137"/>
          </a:xfrm>
          <a:prstGeom prst="line">
            <a:avLst/>
          </a:prstGeom>
          <a:noFill/>
          <a:ln w="22225">
            <a:solidFill>
              <a:schemeClr val="tx1"/>
            </a:solidFill>
            <a:round/>
            <a:headEnd/>
            <a:tailEnd/>
          </a:ln>
        </p:spPr>
        <p:txBody>
          <a:bodyPr/>
          <a:lstStyle/>
          <a:p>
            <a:endParaRPr lang="ru-RU"/>
          </a:p>
        </p:txBody>
      </p:sp>
      <p:sp>
        <p:nvSpPr>
          <p:cNvPr id="38922" name="Line 55"/>
          <p:cNvSpPr>
            <a:spLocks noChangeShapeType="1"/>
          </p:cNvSpPr>
          <p:nvPr/>
        </p:nvSpPr>
        <p:spPr bwMode="auto">
          <a:xfrm>
            <a:off x="5119688" y="2987675"/>
            <a:ext cx="1250950" cy="631825"/>
          </a:xfrm>
          <a:prstGeom prst="line">
            <a:avLst/>
          </a:prstGeom>
          <a:noFill/>
          <a:ln w="22225">
            <a:solidFill>
              <a:schemeClr val="tx1"/>
            </a:solidFill>
            <a:round/>
            <a:headEnd/>
            <a:tailEnd/>
          </a:ln>
        </p:spPr>
        <p:txBody>
          <a:bodyPr/>
          <a:lstStyle/>
          <a:p>
            <a:endParaRPr lang="ru-RU"/>
          </a:p>
        </p:txBody>
      </p:sp>
      <p:sp>
        <p:nvSpPr>
          <p:cNvPr id="38923" name="Text Box 56"/>
          <p:cNvSpPr txBox="1">
            <a:spLocks noChangeArrowheads="1"/>
          </p:cNvSpPr>
          <p:nvPr/>
        </p:nvSpPr>
        <p:spPr bwMode="auto">
          <a:xfrm>
            <a:off x="952500" y="2370138"/>
            <a:ext cx="1957388" cy="368300"/>
          </a:xfrm>
          <a:prstGeom prst="rect">
            <a:avLst/>
          </a:prstGeom>
          <a:noFill/>
          <a:ln w="9525">
            <a:noFill/>
            <a:miter lim="800000"/>
            <a:headEnd/>
            <a:tailEnd/>
          </a:ln>
        </p:spPr>
        <p:txBody>
          <a:bodyPr wrap="none" lIns="0" tIns="0" rIns="0" bIns="0" anchor="ctr" anchorCtr="1">
            <a:spAutoFit/>
          </a:bodyPr>
          <a:lstStyle/>
          <a:p>
            <a:pPr algn="ctr" eaLnBrk="0" hangingPunct="0"/>
            <a:r>
              <a:rPr lang="ru-RU" altLang="ru-RU" sz="2400" b="1">
                <a:solidFill>
                  <a:srgbClr val="00B050"/>
                </a:solidFill>
                <a:latin typeface="Calibri" pitchFamily="34" charset="0"/>
                <a:cs typeface="Arial" charset="0"/>
              </a:rPr>
              <a:t>Геногруппа </a:t>
            </a:r>
            <a:r>
              <a:rPr lang="en-US" altLang="ru-RU" sz="2400" b="1">
                <a:solidFill>
                  <a:srgbClr val="00B050"/>
                </a:solidFill>
                <a:latin typeface="Calibri" pitchFamily="34" charset="0"/>
                <a:cs typeface="Arial" charset="0"/>
              </a:rPr>
              <a:t>Wa</a:t>
            </a:r>
          </a:p>
        </p:txBody>
      </p:sp>
      <p:sp>
        <p:nvSpPr>
          <p:cNvPr id="38924" name="Text Box 57"/>
          <p:cNvSpPr txBox="1">
            <a:spLocks noChangeArrowheads="1"/>
          </p:cNvSpPr>
          <p:nvPr/>
        </p:nvSpPr>
        <p:spPr bwMode="auto">
          <a:xfrm>
            <a:off x="6242050" y="2373313"/>
            <a:ext cx="2090738" cy="368300"/>
          </a:xfrm>
          <a:prstGeom prst="rect">
            <a:avLst/>
          </a:prstGeom>
          <a:noFill/>
          <a:ln w="9525">
            <a:noFill/>
            <a:miter lim="800000"/>
            <a:headEnd/>
            <a:tailEnd/>
          </a:ln>
        </p:spPr>
        <p:txBody>
          <a:bodyPr wrap="none" lIns="0" tIns="0" rIns="0" bIns="0" anchor="ctr" anchorCtr="1">
            <a:spAutoFit/>
          </a:bodyPr>
          <a:lstStyle/>
          <a:p>
            <a:pPr algn="ctr" eaLnBrk="0" hangingPunct="0"/>
            <a:r>
              <a:rPr lang="ru-RU" altLang="ru-RU" sz="2400" b="1">
                <a:solidFill>
                  <a:srgbClr val="00B050"/>
                </a:solidFill>
                <a:latin typeface="Calibri" pitchFamily="34" charset="0"/>
                <a:cs typeface="Arial" charset="0"/>
              </a:rPr>
              <a:t>Геногруппа </a:t>
            </a:r>
            <a:r>
              <a:rPr lang="en-US" altLang="ru-RU" sz="2400" b="1">
                <a:solidFill>
                  <a:srgbClr val="00B050"/>
                </a:solidFill>
                <a:latin typeface="Calibri" pitchFamily="34" charset="0"/>
                <a:cs typeface="Arial" charset="0"/>
              </a:rPr>
              <a:t>DS-1</a:t>
            </a:r>
          </a:p>
        </p:txBody>
      </p:sp>
      <p:sp useBgFill="1">
        <p:nvSpPr>
          <p:cNvPr id="38925" name="Rectangle 64"/>
          <p:cNvSpPr>
            <a:spLocks noChangeArrowheads="1"/>
          </p:cNvSpPr>
          <p:nvPr/>
        </p:nvSpPr>
        <p:spPr bwMode="auto">
          <a:xfrm>
            <a:off x="2946400" y="5435600"/>
            <a:ext cx="1714500" cy="635000"/>
          </a:xfrm>
          <a:prstGeom prst="rect">
            <a:avLst/>
          </a:prstGeom>
          <a:ln w="9525">
            <a:noFill/>
            <a:miter lim="800000"/>
            <a:headEnd/>
            <a:tailEnd/>
          </a:ln>
        </p:spPr>
        <p:txBody>
          <a:bodyPr wrap="none" anchor="ctr"/>
          <a:lstStyle/>
          <a:p>
            <a:pPr algn="ctr"/>
            <a:endParaRPr lang="ru-RU" altLang="ru-RU">
              <a:solidFill>
                <a:srgbClr val="000000"/>
              </a:solidFill>
              <a:latin typeface="Calibri" pitchFamily="34" charset="0"/>
              <a:cs typeface="Arial" charset="0"/>
            </a:endParaRPr>
          </a:p>
        </p:txBody>
      </p:sp>
      <p:pic>
        <p:nvPicPr>
          <p:cNvPr id="38926" name="Picture 13"/>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a:off x="6337300" y="3443288"/>
            <a:ext cx="1066800" cy="985837"/>
          </a:xfrm>
          <a:prstGeom prst="rect">
            <a:avLst/>
          </a:prstGeom>
          <a:noFill/>
          <a:ln w="9525">
            <a:noFill/>
            <a:miter lim="800000"/>
            <a:headEnd/>
            <a:tailEnd/>
          </a:ln>
        </p:spPr>
      </p:pic>
      <p:pic>
        <p:nvPicPr>
          <p:cNvPr id="38927" name="Picture 12"/>
          <p:cNvPicPr>
            <a:picLocks noChangeAspect="1" noChangeArrowheads="1"/>
          </p:cNvPicPr>
          <p:nvPr/>
        </p:nvPicPr>
        <p:blipFill>
          <a:blip r:embed="rId4">
            <a:clrChange>
              <a:clrFrom>
                <a:srgbClr val="000000"/>
              </a:clrFrom>
              <a:clrTo>
                <a:srgbClr val="000000">
                  <a:alpha val="0"/>
                </a:srgbClr>
              </a:clrTo>
            </a:clrChange>
          </a:blip>
          <a:srcRect/>
          <a:stretch>
            <a:fillRect/>
          </a:stretch>
        </p:blipFill>
        <p:spPr bwMode="auto">
          <a:xfrm>
            <a:off x="1549400" y="3900488"/>
            <a:ext cx="957263" cy="990600"/>
          </a:xfrm>
          <a:prstGeom prst="rect">
            <a:avLst/>
          </a:prstGeom>
          <a:noFill/>
          <a:ln w="9525">
            <a:noFill/>
            <a:miter lim="800000"/>
            <a:headEnd/>
            <a:tailEnd/>
          </a:ln>
        </p:spPr>
      </p:pic>
      <p:pic>
        <p:nvPicPr>
          <p:cNvPr id="38928" name="Picture 11"/>
          <p:cNvPicPr>
            <a:picLocks noChangeAspect="1" noChangeArrowheads="1"/>
          </p:cNvPicPr>
          <p:nvPr/>
        </p:nvPicPr>
        <p:blipFill>
          <a:blip r:embed="rId5">
            <a:clrChange>
              <a:clrFrom>
                <a:srgbClr val="000000"/>
              </a:clrFrom>
              <a:clrTo>
                <a:srgbClr val="000000">
                  <a:alpha val="0"/>
                </a:srgbClr>
              </a:clrTo>
            </a:clrChange>
          </a:blip>
          <a:srcRect/>
          <a:stretch>
            <a:fillRect/>
          </a:stretch>
        </p:blipFill>
        <p:spPr bwMode="auto">
          <a:xfrm>
            <a:off x="1358900" y="2909888"/>
            <a:ext cx="982663" cy="990600"/>
          </a:xfrm>
          <a:prstGeom prst="rect">
            <a:avLst/>
          </a:prstGeom>
          <a:noFill/>
          <a:ln w="9525">
            <a:noFill/>
            <a:miter lim="800000"/>
            <a:headEnd/>
            <a:tailEnd/>
          </a:ln>
        </p:spPr>
      </p:pic>
      <p:sp>
        <p:nvSpPr>
          <p:cNvPr id="38929" name="Arc 58"/>
          <p:cNvSpPr>
            <a:spLocks/>
          </p:cNvSpPr>
          <p:nvPr/>
        </p:nvSpPr>
        <p:spPr bwMode="auto">
          <a:xfrm rot="-9655822">
            <a:off x="920750" y="3457575"/>
            <a:ext cx="3348038" cy="2247900"/>
          </a:xfrm>
          <a:custGeom>
            <a:avLst/>
            <a:gdLst>
              <a:gd name="T0" fmla="*/ 0 w 27464"/>
              <a:gd name="T1" fmla="*/ 2147483647 h 21818"/>
              <a:gd name="T2" fmla="*/ 2147483647 w 27464"/>
              <a:gd name="T3" fmla="*/ 2147483647 h 21818"/>
              <a:gd name="T4" fmla="*/ 2147483647 w 27464"/>
              <a:gd name="T5" fmla="*/ 2147483647 h 21818"/>
              <a:gd name="T6" fmla="*/ 0 60000 65536"/>
              <a:gd name="T7" fmla="*/ 0 60000 65536"/>
              <a:gd name="T8" fmla="*/ 0 60000 65536"/>
              <a:gd name="T9" fmla="*/ 0 w 27464"/>
              <a:gd name="T10" fmla="*/ 0 h 21818"/>
              <a:gd name="T11" fmla="*/ 27464 w 27464"/>
              <a:gd name="T12" fmla="*/ 21818 h 21818"/>
            </a:gdLst>
            <a:ahLst/>
            <a:cxnLst>
              <a:cxn ang="T6">
                <a:pos x="T0" y="T1"/>
              </a:cxn>
              <a:cxn ang="T7">
                <a:pos x="T2" y="T3"/>
              </a:cxn>
              <a:cxn ang="T8">
                <a:pos x="T4" y="T5"/>
              </a:cxn>
            </a:cxnLst>
            <a:rect l="T9" t="T10" r="T11" b="T12"/>
            <a:pathLst>
              <a:path w="27464" h="21818" fill="none" extrusionOk="0">
                <a:moveTo>
                  <a:pt x="0" y="811"/>
                </a:moveTo>
                <a:cubicBezTo>
                  <a:pt x="1908" y="272"/>
                  <a:pt x="3881" y="-1"/>
                  <a:pt x="5864" y="0"/>
                </a:cubicBezTo>
                <a:cubicBezTo>
                  <a:pt x="17793" y="0"/>
                  <a:pt x="27464" y="9670"/>
                  <a:pt x="27464" y="21600"/>
                </a:cubicBezTo>
                <a:cubicBezTo>
                  <a:pt x="27464" y="21672"/>
                  <a:pt x="27463" y="21745"/>
                  <a:pt x="27462" y="21817"/>
                </a:cubicBezTo>
              </a:path>
              <a:path w="27464" h="21818" stroke="0" extrusionOk="0">
                <a:moveTo>
                  <a:pt x="0" y="811"/>
                </a:moveTo>
                <a:cubicBezTo>
                  <a:pt x="1908" y="272"/>
                  <a:pt x="3881" y="-1"/>
                  <a:pt x="5864" y="0"/>
                </a:cubicBezTo>
                <a:cubicBezTo>
                  <a:pt x="17793" y="0"/>
                  <a:pt x="27464" y="9670"/>
                  <a:pt x="27464" y="21600"/>
                </a:cubicBezTo>
                <a:cubicBezTo>
                  <a:pt x="27464" y="21672"/>
                  <a:pt x="27463" y="21745"/>
                  <a:pt x="27462" y="21817"/>
                </a:cubicBezTo>
                <a:lnTo>
                  <a:pt x="5864" y="21600"/>
                </a:lnTo>
                <a:lnTo>
                  <a:pt x="0" y="811"/>
                </a:lnTo>
                <a:close/>
              </a:path>
            </a:pathLst>
          </a:custGeom>
          <a:noFill/>
          <a:ln w="22225">
            <a:solidFill>
              <a:schemeClr val="tx1"/>
            </a:solidFill>
            <a:round/>
            <a:headEnd/>
            <a:tailEnd/>
          </a:ln>
        </p:spPr>
        <p:txBody>
          <a:bodyPr wrap="none" anchor="ctr"/>
          <a:lstStyle/>
          <a:p>
            <a:endParaRPr lang="ru-RU"/>
          </a:p>
        </p:txBody>
      </p:sp>
      <p:sp>
        <p:nvSpPr>
          <p:cNvPr id="38930" name="Text Box 56"/>
          <p:cNvSpPr txBox="1">
            <a:spLocks noChangeArrowheads="1"/>
          </p:cNvSpPr>
          <p:nvPr/>
        </p:nvSpPr>
        <p:spPr bwMode="auto">
          <a:xfrm>
            <a:off x="376238" y="3343275"/>
            <a:ext cx="812800" cy="368300"/>
          </a:xfrm>
          <a:prstGeom prst="rect">
            <a:avLst/>
          </a:prstGeom>
          <a:noFill/>
          <a:ln w="9525">
            <a:noFill/>
            <a:miter lim="800000"/>
            <a:headEnd/>
            <a:tailEnd/>
          </a:ln>
        </p:spPr>
        <p:txBody>
          <a:bodyPr wrap="none" lIns="0" tIns="0" rIns="0" bIns="0" anchor="ctr" anchorCtr="1">
            <a:spAutoFit/>
          </a:bodyPr>
          <a:lstStyle/>
          <a:p>
            <a:pPr algn="ctr" eaLnBrk="0" hangingPunct="0"/>
            <a:r>
              <a:rPr lang="en-US" altLang="ru-RU" sz="2400" b="1">
                <a:solidFill>
                  <a:srgbClr val="000000"/>
                </a:solidFill>
                <a:latin typeface="Calibri" pitchFamily="34" charset="0"/>
                <a:cs typeface="Arial" charset="0"/>
              </a:rPr>
              <a:t>G1P[8]</a:t>
            </a:r>
          </a:p>
        </p:txBody>
      </p:sp>
      <p:sp>
        <p:nvSpPr>
          <p:cNvPr id="38931" name="Text Box 56"/>
          <p:cNvSpPr txBox="1">
            <a:spLocks noChangeArrowheads="1"/>
          </p:cNvSpPr>
          <p:nvPr/>
        </p:nvSpPr>
        <p:spPr bwMode="auto">
          <a:xfrm>
            <a:off x="549275" y="4341813"/>
            <a:ext cx="812800" cy="368300"/>
          </a:xfrm>
          <a:prstGeom prst="rect">
            <a:avLst/>
          </a:prstGeom>
          <a:noFill/>
          <a:ln w="9525">
            <a:noFill/>
            <a:miter lim="800000"/>
            <a:headEnd/>
            <a:tailEnd/>
          </a:ln>
        </p:spPr>
        <p:txBody>
          <a:bodyPr wrap="none" lIns="0" tIns="0" rIns="0" bIns="0" anchor="ctr" anchorCtr="1">
            <a:spAutoFit/>
          </a:bodyPr>
          <a:lstStyle/>
          <a:p>
            <a:pPr algn="ctr" eaLnBrk="0" hangingPunct="0"/>
            <a:r>
              <a:rPr lang="en-US" altLang="ru-RU" sz="2400" b="1">
                <a:solidFill>
                  <a:srgbClr val="000000"/>
                </a:solidFill>
                <a:latin typeface="Calibri" pitchFamily="34" charset="0"/>
                <a:cs typeface="Arial" charset="0"/>
              </a:rPr>
              <a:t>G3P[8]</a:t>
            </a:r>
          </a:p>
        </p:txBody>
      </p:sp>
      <p:sp>
        <p:nvSpPr>
          <p:cNvPr id="38932" name="Text Box 56"/>
          <p:cNvSpPr txBox="1">
            <a:spLocks noChangeArrowheads="1"/>
          </p:cNvSpPr>
          <p:nvPr/>
        </p:nvSpPr>
        <p:spPr bwMode="auto">
          <a:xfrm>
            <a:off x="1268413" y="5302250"/>
            <a:ext cx="812800" cy="368300"/>
          </a:xfrm>
          <a:prstGeom prst="rect">
            <a:avLst/>
          </a:prstGeom>
          <a:noFill/>
          <a:ln w="9525">
            <a:noFill/>
            <a:miter lim="800000"/>
            <a:headEnd/>
            <a:tailEnd/>
          </a:ln>
        </p:spPr>
        <p:txBody>
          <a:bodyPr wrap="none" lIns="0" tIns="0" rIns="0" bIns="0" anchor="ctr" anchorCtr="1">
            <a:spAutoFit/>
          </a:bodyPr>
          <a:lstStyle/>
          <a:p>
            <a:pPr algn="ctr" eaLnBrk="0" hangingPunct="0"/>
            <a:r>
              <a:rPr lang="en-US" altLang="ru-RU" sz="2400" b="1">
                <a:solidFill>
                  <a:srgbClr val="000000"/>
                </a:solidFill>
                <a:latin typeface="Calibri" pitchFamily="34" charset="0"/>
                <a:cs typeface="Arial" charset="0"/>
              </a:rPr>
              <a:t>G4P[8]</a:t>
            </a:r>
          </a:p>
        </p:txBody>
      </p:sp>
      <p:sp>
        <p:nvSpPr>
          <p:cNvPr id="38933" name="Text Box 56"/>
          <p:cNvSpPr txBox="1">
            <a:spLocks noChangeArrowheads="1"/>
          </p:cNvSpPr>
          <p:nvPr/>
        </p:nvSpPr>
        <p:spPr bwMode="auto">
          <a:xfrm>
            <a:off x="2406650" y="5995988"/>
            <a:ext cx="812800" cy="368300"/>
          </a:xfrm>
          <a:prstGeom prst="rect">
            <a:avLst/>
          </a:prstGeom>
          <a:noFill/>
          <a:ln w="9525">
            <a:noFill/>
            <a:miter lim="800000"/>
            <a:headEnd/>
            <a:tailEnd/>
          </a:ln>
        </p:spPr>
        <p:txBody>
          <a:bodyPr wrap="none" lIns="0" tIns="0" rIns="0" bIns="0" anchor="ctr" anchorCtr="1">
            <a:spAutoFit/>
          </a:bodyPr>
          <a:lstStyle/>
          <a:p>
            <a:pPr algn="ctr" eaLnBrk="0" hangingPunct="0"/>
            <a:r>
              <a:rPr lang="en-US" altLang="ru-RU" sz="2400" b="1">
                <a:solidFill>
                  <a:srgbClr val="000000"/>
                </a:solidFill>
                <a:latin typeface="Calibri" pitchFamily="34" charset="0"/>
                <a:cs typeface="Arial" charset="0"/>
              </a:rPr>
              <a:t>G9P[8]</a:t>
            </a:r>
          </a:p>
        </p:txBody>
      </p:sp>
      <p:sp>
        <p:nvSpPr>
          <p:cNvPr id="38934" name="Text Box 56"/>
          <p:cNvSpPr txBox="1">
            <a:spLocks noChangeArrowheads="1"/>
          </p:cNvSpPr>
          <p:nvPr/>
        </p:nvSpPr>
        <p:spPr bwMode="auto">
          <a:xfrm>
            <a:off x="7575550" y="4078288"/>
            <a:ext cx="812800" cy="368300"/>
          </a:xfrm>
          <a:prstGeom prst="rect">
            <a:avLst/>
          </a:prstGeom>
          <a:noFill/>
          <a:ln w="9525">
            <a:noFill/>
            <a:miter lim="800000"/>
            <a:headEnd/>
            <a:tailEnd/>
          </a:ln>
        </p:spPr>
        <p:txBody>
          <a:bodyPr wrap="none" lIns="0" tIns="0" rIns="0" bIns="0" anchor="ctr" anchorCtr="1">
            <a:spAutoFit/>
          </a:bodyPr>
          <a:lstStyle/>
          <a:p>
            <a:pPr algn="ctr" eaLnBrk="0" hangingPunct="0"/>
            <a:r>
              <a:rPr lang="en-US" altLang="ru-RU" sz="2400" b="1">
                <a:solidFill>
                  <a:srgbClr val="000000"/>
                </a:solidFill>
                <a:latin typeface="Calibri" pitchFamily="34" charset="0"/>
                <a:cs typeface="Arial" charset="0"/>
              </a:rPr>
              <a:t>G2P[4]</a:t>
            </a:r>
          </a:p>
        </p:txBody>
      </p:sp>
      <p:sp>
        <p:nvSpPr>
          <p:cNvPr id="38935" name="Arc 59"/>
          <p:cNvSpPr>
            <a:spLocks/>
          </p:cNvSpPr>
          <p:nvPr/>
        </p:nvSpPr>
        <p:spPr bwMode="auto">
          <a:xfrm flipV="1">
            <a:off x="6108700" y="3201988"/>
            <a:ext cx="1535113" cy="1541462"/>
          </a:xfrm>
          <a:custGeom>
            <a:avLst/>
            <a:gdLst>
              <a:gd name="T0" fmla="*/ 0 w 27270"/>
              <a:gd name="T1" fmla="*/ 2147483647 h 25282"/>
              <a:gd name="T2" fmla="*/ 2147483647 w 27270"/>
              <a:gd name="T3" fmla="*/ 2147483647 h 25282"/>
              <a:gd name="T4" fmla="*/ 2147483647 w 27270"/>
              <a:gd name="T5" fmla="*/ 2147483647 h 25282"/>
              <a:gd name="T6" fmla="*/ 0 60000 65536"/>
              <a:gd name="T7" fmla="*/ 0 60000 65536"/>
              <a:gd name="T8" fmla="*/ 0 60000 65536"/>
              <a:gd name="T9" fmla="*/ 0 w 27270"/>
              <a:gd name="T10" fmla="*/ 0 h 25282"/>
              <a:gd name="T11" fmla="*/ 27270 w 27270"/>
              <a:gd name="T12" fmla="*/ 25282 h 25282"/>
            </a:gdLst>
            <a:ahLst/>
            <a:cxnLst>
              <a:cxn ang="T6">
                <a:pos x="T0" y="T1"/>
              </a:cxn>
              <a:cxn ang="T7">
                <a:pos x="T2" y="T3"/>
              </a:cxn>
              <a:cxn ang="T8">
                <a:pos x="T4" y="T5"/>
              </a:cxn>
            </a:cxnLst>
            <a:rect l="T9" t="T10" r="T11" b="T12"/>
            <a:pathLst>
              <a:path w="27270" h="25282" fill="none" extrusionOk="0">
                <a:moveTo>
                  <a:pt x="0" y="757"/>
                </a:moveTo>
                <a:cubicBezTo>
                  <a:pt x="1848" y="254"/>
                  <a:pt x="3754" y="-1"/>
                  <a:pt x="5670" y="0"/>
                </a:cubicBezTo>
                <a:cubicBezTo>
                  <a:pt x="17599" y="0"/>
                  <a:pt x="27270" y="9670"/>
                  <a:pt x="27270" y="21600"/>
                </a:cubicBezTo>
                <a:cubicBezTo>
                  <a:pt x="27270" y="22834"/>
                  <a:pt x="27164" y="24065"/>
                  <a:pt x="26953" y="25281"/>
                </a:cubicBezTo>
              </a:path>
              <a:path w="27270" h="25282" stroke="0" extrusionOk="0">
                <a:moveTo>
                  <a:pt x="0" y="757"/>
                </a:moveTo>
                <a:cubicBezTo>
                  <a:pt x="1848" y="254"/>
                  <a:pt x="3754" y="-1"/>
                  <a:pt x="5670" y="0"/>
                </a:cubicBezTo>
                <a:cubicBezTo>
                  <a:pt x="17599" y="0"/>
                  <a:pt x="27270" y="9670"/>
                  <a:pt x="27270" y="21600"/>
                </a:cubicBezTo>
                <a:cubicBezTo>
                  <a:pt x="27270" y="22834"/>
                  <a:pt x="27164" y="24065"/>
                  <a:pt x="26953" y="25281"/>
                </a:cubicBezTo>
                <a:lnTo>
                  <a:pt x="5670" y="21600"/>
                </a:lnTo>
                <a:lnTo>
                  <a:pt x="0" y="757"/>
                </a:lnTo>
                <a:close/>
              </a:path>
            </a:pathLst>
          </a:custGeom>
          <a:noFill/>
          <a:ln w="22225">
            <a:solidFill>
              <a:schemeClr val="tx1"/>
            </a:solidFill>
            <a:round/>
            <a:headEnd/>
            <a:tailEnd/>
          </a:ln>
        </p:spPr>
        <p:txBody>
          <a:bodyPr rot="10800000" wrap="none" anchor="ctr"/>
          <a:lstStyle/>
          <a:p>
            <a:endParaRPr lang="ru-RU"/>
          </a:p>
        </p:txBody>
      </p:sp>
      <p:sp>
        <p:nvSpPr>
          <p:cNvPr id="38936" name="Title 1"/>
          <p:cNvSpPr>
            <a:spLocks noGrp="1"/>
          </p:cNvSpPr>
          <p:nvPr>
            <p:ph type="title"/>
          </p:nvPr>
        </p:nvSpPr>
        <p:spPr>
          <a:xfrm>
            <a:off x="646113" y="260350"/>
            <a:ext cx="7699375" cy="646113"/>
          </a:xfrm>
        </p:spPr>
        <p:txBody>
          <a:bodyPr/>
          <a:lstStyle/>
          <a:p>
            <a:r>
              <a:rPr lang="ru-RU" altLang="ru-RU" sz="3000" b="1" smtClean="0">
                <a:solidFill>
                  <a:srgbClr val="522C84"/>
                </a:solidFill>
              </a:rPr>
              <a:t>Серотип</a:t>
            </a:r>
            <a:r>
              <a:rPr lang="en-US" altLang="ru-RU" sz="3000" b="1" smtClean="0">
                <a:solidFill>
                  <a:srgbClr val="522C84"/>
                </a:solidFill>
              </a:rPr>
              <a:t> G2: </a:t>
            </a:r>
            <a:r>
              <a:rPr lang="ru-RU" altLang="ru-RU" sz="3000" b="1" smtClean="0">
                <a:solidFill>
                  <a:srgbClr val="522C84"/>
                </a:solidFill>
              </a:rPr>
              <a:t>отличается генетически</a:t>
            </a:r>
            <a:endParaRPr lang="en-US" altLang="ru-RU" sz="3000" b="1" smtClean="0">
              <a:solidFill>
                <a:srgbClr val="522C84"/>
              </a:solidFill>
            </a:endParaRPr>
          </a:p>
        </p:txBody>
      </p:sp>
      <p:sp>
        <p:nvSpPr>
          <p:cNvPr id="38937"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1E44E9-0990-491A-8EED-78FD96CCDEA4}" type="slidenum">
              <a:rPr lang="en-US">
                <a:solidFill>
                  <a:srgbClr val="898989"/>
                </a:solidFill>
              </a:rPr>
              <a:pPr fontAlgn="base">
                <a:spcBef>
                  <a:spcPct val="0"/>
                </a:spcBef>
                <a:spcAft>
                  <a:spcPct val="0"/>
                </a:spcAft>
              </a:pPr>
              <a:t>27</a:t>
            </a:fld>
            <a:endParaRPr lang="en-US">
              <a:solidFill>
                <a:srgbClr val="898989"/>
              </a:solidFill>
            </a:endParaRPr>
          </a:p>
        </p:txBody>
      </p:sp>
      <p:pic>
        <p:nvPicPr>
          <p:cNvPr id="38938" name="Picture 31" descr="C:\Users\sstarcevic\AppData\Local\Microsoft\Windows\Temporary Internet Files\Content.Outlook\Z1LB0JXO\G9.jpg"/>
          <p:cNvPicPr>
            <a:picLocks noChangeAspect="1" noChangeArrowheads="1"/>
          </p:cNvPicPr>
          <p:nvPr/>
        </p:nvPicPr>
        <p:blipFill>
          <a:blip r:embed="rId6"/>
          <a:srcRect/>
          <a:stretch>
            <a:fillRect/>
          </a:stretch>
        </p:blipFill>
        <p:spPr bwMode="auto">
          <a:xfrm>
            <a:off x="2989263" y="4887913"/>
            <a:ext cx="1411287" cy="1271587"/>
          </a:xfrm>
          <a:prstGeom prst="rect">
            <a:avLst/>
          </a:prstGeom>
          <a:noFill/>
          <a:ln w="9525">
            <a:noFill/>
            <a:miter lim="800000"/>
            <a:headEnd/>
            <a:tailEnd/>
          </a:ln>
        </p:spPr>
      </p:pic>
      <p:pic>
        <p:nvPicPr>
          <p:cNvPr id="38939" name="Picture 33" descr="C:\Users\sstarcevic\AppData\Local\Microsoft\Windows\Temporary Internet Files\Content.Outlook\Z1LB0JXO\G4 (2).jpg"/>
          <p:cNvPicPr>
            <a:picLocks noChangeAspect="1" noChangeArrowheads="1"/>
          </p:cNvPicPr>
          <p:nvPr/>
        </p:nvPicPr>
        <p:blipFill>
          <a:blip r:embed="rId7"/>
          <a:srcRect/>
          <a:stretch>
            <a:fillRect/>
          </a:stretch>
        </p:blipFill>
        <p:spPr bwMode="auto">
          <a:xfrm>
            <a:off x="2138363" y="4581525"/>
            <a:ext cx="1181100" cy="1049338"/>
          </a:xfrm>
          <a:prstGeom prst="rect">
            <a:avLst/>
          </a:prstGeom>
          <a:noFill/>
          <a:ln w="9525">
            <a:noFill/>
            <a:miter lim="800000"/>
            <a:headEnd/>
            <a:tailEnd/>
          </a:ln>
        </p:spPr>
      </p:pic>
    </p:spTree>
    <p:extLst>
      <p:ext uri="{BB962C8B-B14F-4D97-AF65-F5344CB8AC3E}">
        <p14:creationId xmlns:p14="http://schemas.microsoft.com/office/powerpoint/2010/main" val="30376544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39"/>
          <p:cNvSpPr>
            <a:spLocks noGrp="1" noChangeArrowheads="1"/>
          </p:cNvSpPr>
          <p:nvPr>
            <p:ph type="title"/>
          </p:nvPr>
        </p:nvSpPr>
        <p:spPr>
          <a:xfrm>
            <a:off x="647700" y="180975"/>
            <a:ext cx="7699375" cy="944563"/>
          </a:xfrm>
        </p:spPr>
        <p:txBody>
          <a:bodyPr/>
          <a:lstStyle/>
          <a:p>
            <a:r>
              <a:rPr lang="ru-RU" altLang="ru-RU" sz="3600" b="1" smtClean="0">
                <a:solidFill>
                  <a:srgbClr val="522C84"/>
                </a:solidFill>
              </a:rPr>
              <a:t>Разнообразие штаммов ротавируса</a:t>
            </a:r>
            <a:endParaRPr lang="en-US" altLang="ru-RU" sz="3600" b="1" smtClean="0">
              <a:solidFill>
                <a:srgbClr val="522C84"/>
              </a:solidFill>
            </a:endParaRPr>
          </a:p>
        </p:txBody>
      </p:sp>
      <p:sp>
        <p:nvSpPr>
          <p:cNvPr id="82946" name="Content Placeholder 2"/>
          <p:cNvSpPr>
            <a:spLocks noGrp="1"/>
          </p:cNvSpPr>
          <p:nvPr>
            <p:ph idx="1"/>
          </p:nvPr>
        </p:nvSpPr>
        <p:spPr>
          <a:xfrm>
            <a:off x="255588" y="1412875"/>
            <a:ext cx="8621712" cy="4929188"/>
          </a:xfrm>
        </p:spPr>
        <p:txBody>
          <a:bodyPr rtlCol="0">
            <a:normAutofit/>
          </a:bodyPr>
          <a:lstStyle/>
          <a:p>
            <a:pPr fontAlgn="auto">
              <a:spcAft>
                <a:spcPts val="0"/>
              </a:spcAft>
              <a:buFont typeface="Arial" panose="020B0604020202020204" pitchFamily="34" charset="0"/>
              <a:buChar char="•"/>
              <a:defRPr/>
            </a:pPr>
            <a:r>
              <a:rPr lang="ru-RU" sz="2400" dirty="0" smtClean="0"/>
              <a:t>Причиной ротавирусного гастроэнтерита являются штаммы ротавируса, состоящие из различных комбинаций серотипов</a:t>
            </a:r>
            <a:r>
              <a:rPr lang="en-US" sz="2400" dirty="0" smtClean="0"/>
              <a:t> G </a:t>
            </a:r>
            <a:r>
              <a:rPr lang="ru-RU" sz="2400" dirty="0" smtClean="0"/>
              <a:t>и </a:t>
            </a:r>
            <a:r>
              <a:rPr lang="en-US" sz="2400" dirty="0" smtClean="0"/>
              <a:t>P </a:t>
            </a:r>
          </a:p>
          <a:p>
            <a:pPr fontAlgn="auto">
              <a:spcAft>
                <a:spcPts val="0"/>
              </a:spcAft>
              <a:buFont typeface="Arial" panose="020B0604020202020204" pitchFamily="34" charset="0"/>
              <a:buChar char="•"/>
              <a:defRPr/>
            </a:pPr>
            <a:r>
              <a:rPr lang="ru-RU" sz="2400" dirty="0"/>
              <a:t>В одном и тоже регионе в разные года могут доминировать различные </a:t>
            </a:r>
            <a:r>
              <a:rPr lang="ru-RU" sz="2400" dirty="0" smtClean="0"/>
              <a:t>серотипы</a:t>
            </a:r>
          </a:p>
          <a:p>
            <a:pPr fontAlgn="auto">
              <a:spcAft>
                <a:spcPts val="0"/>
              </a:spcAft>
              <a:buFont typeface="Arial" panose="020B0604020202020204" pitchFamily="34" charset="0"/>
              <a:buChar char="•"/>
              <a:defRPr/>
            </a:pPr>
            <a:r>
              <a:rPr lang="ru-RU" sz="2400" dirty="0" smtClean="0"/>
              <a:t> </a:t>
            </a:r>
            <a:r>
              <a:rPr lang="ru-RU" sz="2400" dirty="0"/>
              <a:t>В один и тот же сезон, но в разных регионах </a:t>
            </a:r>
            <a:r>
              <a:rPr lang="ru-RU" sz="2400" dirty="0" smtClean="0"/>
              <a:t>доминируют </a:t>
            </a:r>
            <a:r>
              <a:rPr lang="ru-RU" sz="2400" dirty="0"/>
              <a:t>различные </a:t>
            </a:r>
            <a:r>
              <a:rPr lang="ru-RU" sz="2400" dirty="0" smtClean="0"/>
              <a:t>серотипы</a:t>
            </a:r>
          </a:p>
          <a:p>
            <a:pPr fontAlgn="auto">
              <a:spcAft>
                <a:spcPts val="0"/>
              </a:spcAft>
              <a:buFont typeface="Arial" panose="020B0604020202020204" pitchFamily="34" charset="0"/>
              <a:buChar char="•"/>
              <a:defRPr/>
            </a:pPr>
            <a:r>
              <a:rPr lang="ru-RU" sz="2400" dirty="0" smtClean="0"/>
              <a:t>Основные 5 глобально распространенных серотипов: </a:t>
            </a:r>
          </a:p>
          <a:p>
            <a:pPr marL="0" indent="0" fontAlgn="auto">
              <a:spcAft>
                <a:spcPts val="0"/>
              </a:spcAft>
              <a:buFont typeface="Arial" pitchFamily="34" charset="0"/>
              <a:buNone/>
              <a:defRPr/>
            </a:pPr>
            <a:r>
              <a:rPr lang="ru-RU" sz="2400" b="1" dirty="0">
                <a:solidFill>
                  <a:srgbClr val="7030A0"/>
                </a:solidFill>
              </a:rPr>
              <a:t>	</a:t>
            </a:r>
            <a:r>
              <a:rPr lang="en-US" sz="2400" b="1" dirty="0" smtClean="0">
                <a:solidFill>
                  <a:srgbClr val="7030A0"/>
                </a:solidFill>
              </a:rPr>
              <a:t>G1P[8</a:t>
            </a:r>
            <a:r>
              <a:rPr lang="en-US" sz="2400" b="1" dirty="0">
                <a:solidFill>
                  <a:srgbClr val="7030A0"/>
                </a:solidFill>
              </a:rPr>
              <a:t>], G2P[4], G3P[8], G4P[8], </a:t>
            </a:r>
            <a:r>
              <a:rPr lang="ru-RU" sz="2400" b="1" dirty="0">
                <a:solidFill>
                  <a:srgbClr val="7030A0"/>
                </a:solidFill>
              </a:rPr>
              <a:t>и</a:t>
            </a:r>
            <a:r>
              <a:rPr lang="en-US" sz="2400" b="1" dirty="0">
                <a:solidFill>
                  <a:srgbClr val="7030A0"/>
                </a:solidFill>
              </a:rPr>
              <a:t> G9P[8</a:t>
            </a:r>
            <a:r>
              <a:rPr lang="en-US" sz="2400" b="1" dirty="0" smtClean="0">
                <a:solidFill>
                  <a:srgbClr val="7030A0"/>
                </a:solidFill>
              </a:rPr>
              <a:t>]</a:t>
            </a:r>
            <a:endParaRPr lang="ru-RU" sz="2400" b="1" dirty="0" smtClean="0">
              <a:solidFill>
                <a:srgbClr val="7030A0"/>
              </a:solidFill>
            </a:endParaRPr>
          </a:p>
          <a:p>
            <a:pPr fontAlgn="auto">
              <a:spcAft>
                <a:spcPts val="0"/>
              </a:spcAft>
              <a:buFont typeface="Arial" panose="020B0604020202020204" pitchFamily="34" charset="0"/>
              <a:buChar char="•"/>
              <a:defRPr/>
            </a:pPr>
            <a:r>
              <a:rPr lang="ru-RU" sz="2400" dirty="0" smtClean="0"/>
              <a:t>Отсутствие данных по распространенным серотипам в регионе не должно служить препятствием к внедрению вакцинации (ВОЗ)</a:t>
            </a:r>
            <a:endParaRPr lang="ru-RU" sz="2400" dirty="0"/>
          </a:p>
          <a:p>
            <a:pPr fontAlgn="auto">
              <a:spcAft>
                <a:spcPts val="0"/>
              </a:spcAft>
              <a:buFont typeface="Arial" panose="020B0604020202020204" pitchFamily="34" charset="0"/>
              <a:buChar char="•"/>
              <a:defRPr/>
            </a:pPr>
            <a:endParaRPr lang="en-US" sz="2400" dirty="0" smtClean="0"/>
          </a:p>
          <a:p>
            <a:pPr fontAlgn="auto">
              <a:spcAft>
                <a:spcPts val="0"/>
              </a:spcAft>
              <a:buFont typeface="Arial" panose="020B0604020202020204" pitchFamily="34" charset="0"/>
              <a:buChar char="•"/>
              <a:defRPr/>
            </a:pPr>
            <a:endParaRPr lang="en-US" sz="2400" dirty="0" smtClean="0"/>
          </a:p>
        </p:txBody>
      </p:sp>
      <p:sp>
        <p:nvSpPr>
          <p:cNvPr id="43011"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CF7492-9BF3-4762-B806-658A1E53477F}" type="slidenum">
              <a:rPr lang="en-US">
                <a:solidFill>
                  <a:srgbClr val="898989"/>
                </a:solidFill>
              </a:rPr>
              <a:pPr fontAlgn="base">
                <a:spcBef>
                  <a:spcPct val="0"/>
                </a:spcBef>
                <a:spcAft>
                  <a:spcPct val="0"/>
                </a:spcAft>
              </a:pPr>
              <a:t>28</a:t>
            </a:fld>
            <a:endParaRPr lang="en-US">
              <a:solidFill>
                <a:srgbClr val="898989"/>
              </a:solidFill>
            </a:endParaRPr>
          </a:p>
        </p:txBody>
      </p:sp>
      <p:sp>
        <p:nvSpPr>
          <p:cNvPr id="43012" name="Rectangle 4"/>
          <p:cNvSpPr>
            <a:spLocks noChangeArrowheads="1"/>
          </p:cNvSpPr>
          <p:nvPr/>
        </p:nvSpPr>
        <p:spPr bwMode="auto">
          <a:xfrm>
            <a:off x="0" y="6457950"/>
            <a:ext cx="8689975" cy="400050"/>
          </a:xfrm>
          <a:prstGeom prst="rect">
            <a:avLst/>
          </a:prstGeom>
          <a:noFill/>
          <a:ln w="9525">
            <a:noFill/>
            <a:miter lim="800000"/>
            <a:headEnd/>
            <a:tailEnd/>
          </a:ln>
        </p:spPr>
        <p:txBody>
          <a:bodyPr anchor="b">
            <a:spAutoFit/>
          </a:bodyPr>
          <a:lstStyle/>
          <a:p>
            <a:r>
              <a:rPr lang="en-US" altLang="ru-RU" sz="1000" b="1">
                <a:solidFill>
                  <a:srgbClr val="000000"/>
                </a:solidFill>
                <a:latin typeface="Calibri" pitchFamily="34" charset="0"/>
                <a:cs typeface="Arial" charset="0"/>
              </a:rPr>
              <a:t>1. </a:t>
            </a:r>
            <a:r>
              <a:rPr lang="en-US" altLang="ru-RU" sz="1000">
                <a:solidFill>
                  <a:srgbClr val="000000"/>
                </a:solidFill>
                <a:latin typeface="Calibri" pitchFamily="34" charset="0"/>
                <a:cs typeface="Arial" charset="0"/>
              </a:rPr>
              <a:t>Santos N et al. </a:t>
            </a:r>
            <a:r>
              <a:rPr lang="en-US" altLang="ru-RU" sz="1000" i="1">
                <a:solidFill>
                  <a:srgbClr val="000000"/>
                </a:solidFill>
                <a:latin typeface="Calibri" pitchFamily="34" charset="0"/>
                <a:cs typeface="Arial" charset="0"/>
              </a:rPr>
              <a:t>Rev Med Virol</a:t>
            </a:r>
            <a:r>
              <a:rPr lang="en-US" altLang="ru-RU" sz="1000">
                <a:solidFill>
                  <a:srgbClr val="000000"/>
                </a:solidFill>
                <a:latin typeface="Calibri" pitchFamily="34" charset="0"/>
                <a:cs typeface="Arial" charset="0"/>
              </a:rPr>
              <a:t>. 2005;15:29–56. </a:t>
            </a:r>
          </a:p>
          <a:p>
            <a:r>
              <a:rPr lang="en-US" altLang="ru-RU" sz="1000" b="1">
                <a:solidFill>
                  <a:srgbClr val="000000"/>
                </a:solidFill>
                <a:latin typeface="Calibri" pitchFamily="34" charset="0"/>
                <a:cs typeface="Arial" charset="0"/>
              </a:rPr>
              <a:t>2. </a:t>
            </a:r>
            <a:r>
              <a:rPr lang="en-US" altLang="ru-RU" sz="1000">
                <a:solidFill>
                  <a:srgbClr val="000000"/>
                </a:solidFill>
                <a:latin typeface="Calibri" pitchFamily="34" charset="0"/>
                <a:cs typeface="Arial" charset="0"/>
              </a:rPr>
              <a:t>Velázquez FR et al. </a:t>
            </a:r>
            <a:r>
              <a:rPr lang="en-US" altLang="ru-RU" sz="1000" i="1">
                <a:solidFill>
                  <a:srgbClr val="000000"/>
                </a:solidFill>
                <a:latin typeface="Calibri" pitchFamily="34" charset="0"/>
                <a:cs typeface="Arial" charset="0"/>
              </a:rPr>
              <a:t>N Engl J Med</a:t>
            </a:r>
            <a:r>
              <a:rPr lang="en-US" altLang="ru-RU" sz="1000">
                <a:solidFill>
                  <a:srgbClr val="000000"/>
                </a:solidFill>
                <a:latin typeface="Calibri" pitchFamily="34" charset="0"/>
                <a:cs typeface="Arial" charset="0"/>
              </a:rPr>
              <a:t>. 1996;355:1022–1028. </a:t>
            </a:r>
          </a:p>
        </p:txBody>
      </p:sp>
      <p:sp>
        <p:nvSpPr>
          <p:cNvPr id="43013" name="Rectangle 1200"/>
          <p:cNvSpPr>
            <a:spLocks noChangeArrowheads="1"/>
          </p:cNvSpPr>
          <p:nvPr/>
        </p:nvSpPr>
        <p:spPr bwMode="auto">
          <a:xfrm>
            <a:off x="612775" y="1662113"/>
            <a:ext cx="7907338" cy="3544887"/>
          </a:xfrm>
          <a:prstGeom prst="rect">
            <a:avLst/>
          </a:prstGeom>
          <a:noFill/>
          <a:ln w="9525">
            <a:noFill/>
            <a:miter lim="800000"/>
            <a:headEnd/>
            <a:tailEnd/>
          </a:ln>
        </p:spPr>
        <p:txBody>
          <a:bodyPr wrap="none" anchor="ctr"/>
          <a:lstStyle/>
          <a:p>
            <a:endParaRPr lang="ru-RU" altLang="ru-RU">
              <a:solidFill>
                <a:srgbClr val="000000"/>
              </a:solidFill>
              <a:cs typeface="Arial" charset="0"/>
            </a:endParaRPr>
          </a:p>
        </p:txBody>
      </p:sp>
    </p:spTree>
    <p:custDataLst>
      <p:tags r:id="rId1"/>
    </p:custDataLst>
    <p:extLst>
      <p:ext uri="{BB962C8B-B14F-4D97-AF65-F5344CB8AC3E}">
        <p14:creationId xmlns:p14="http://schemas.microsoft.com/office/powerpoint/2010/main" val="114944569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P:\Projects\Independent Network Projects\IND12025 - RotaTeq CORE deck-revisions\Gallery\RTQ image screen shot.png"/>
          <p:cNvPicPr>
            <a:picLocks noChangeAspect="1" noChangeArrowheads="1"/>
          </p:cNvPicPr>
          <p:nvPr/>
        </p:nvPicPr>
        <p:blipFill>
          <a:blip r:embed="rId3"/>
          <a:srcRect/>
          <a:stretch>
            <a:fillRect/>
          </a:stretch>
        </p:blipFill>
        <p:spPr bwMode="auto">
          <a:xfrm>
            <a:off x="7235825" y="1989138"/>
            <a:ext cx="1868488" cy="4211637"/>
          </a:xfrm>
          <a:prstGeom prst="rect">
            <a:avLst/>
          </a:prstGeom>
          <a:noFill/>
          <a:ln w="9525">
            <a:noFill/>
            <a:miter lim="800000"/>
            <a:headEnd/>
            <a:tailEnd/>
          </a:ln>
        </p:spPr>
      </p:pic>
      <p:sp>
        <p:nvSpPr>
          <p:cNvPr id="21507" name="Title 1"/>
          <p:cNvSpPr>
            <a:spLocks noGrp="1"/>
          </p:cNvSpPr>
          <p:nvPr>
            <p:ph type="title"/>
          </p:nvPr>
        </p:nvSpPr>
        <p:spPr>
          <a:xfrm>
            <a:off x="514350" y="554038"/>
            <a:ext cx="8137525" cy="954087"/>
          </a:xfrm>
        </p:spPr>
        <p:txBody>
          <a:bodyPr rtlCol="0">
            <a:normAutofit fontScale="90000"/>
          </a:bodyPr>
          <a:lstStyle/>
          <a:p>
            <a:pPr fontAlgn="auto">
              <a:spcAft>
                <a:spcPts val="0"/>
              </a:spcAft>
              <a:defRPr/>
            </a:pPr>
            <a:r>
              <a:rPr lang="ru-RU" altLang="ru-RU" sz="4000" b="1" smtClean="0">
                <a:solidFill>
                  <a:srgbClr val="522C84"/>
                </a:solidFill>
              </a:rPr>
              <a:t>РотаТек</a:t>
            </a:r>
            <a:r>
              <a:rPr lang="en-US" altLang="ru-RU" sz="4000" b="1" baseline="30000" smtClean="0">
                <a:solidFill>
                  <a:srgbClr val="522C84"/>
                </a:solidFill>
              </a:rPr>
              <a:t>®</a:t>
            </a:r>
            <a:r>
              <a:rPr lang="en-US" altLang="ru-RU" sz="4000" b="1" smtClean="0">
                <a:solidFill>
                  <a:srgbClr val="522C84"/>
                </a:solidFill>
              </a:rPr>
              <a:t> </a:t>
            </a:r>
            <a:r>
              <a:rPr lang="en-US" altLang="ru-RU" sz="3000" b="1" smtClean="0">
                <a:solidFill>
                  <a:srgbClr val="522C84"/>
                </a:solidFill>
              </a:rPr>
              <a:t/>
            </a:r>
            <a:br>
              <a:rPr lang="en-US" altLang="ru-RU" sz="3000" b="1" smtClean="0">
                <a:solidFill>
                  <a:srgbClr val="522C84"/>
                </a:solidFill>
              </a:rPr>
            </a:br>
            <a:r>
              <a:rPr lang="ru-RU" altLang="ru-RU" sz="2800" b="1" smtClean="0">
                <a:solidFill>
                  <a:srgbClr val="522C84"/>
                </a:solidFill>
              </a:rPr>
              <a:t>ротавирусная вакцина, живая, для перорального применения, пятивалентная</a:t>
            </a:r>
          </a:p>
        </p:txBody>
      </p:sp>
      <p:sp>
        <p:nvSpPr>
          <p:cNvPr id="3" name="Content Placeholder 2"/>
          <p:cNvSpPr>
            <a:spLocks noGrp="1"/>
          </p:cNvSpPr>
          <p:nvPr>
            <p:ph idx="1"/>
          </p:nvPr>
        </p:nvSpPr>
        <p:spPr>
          <a:xfrm>
            <a:off x="274638" y="2060575"/>
            <a:ext cx="7177087" cy="4283075"/>
          </a:xfrm>
        </p:spPr>
        <p:txBody>
          <a:bodyPr rtlCol="0">
            <a:normAutofit/>
          </a:bodyPr>
          <a:lstStyle/>
          <a:p>
            <a:pPr marL="0" indent="0" fontAlgn="auto">
              <a:spcAft>
                <a:spcPts val="0"/>
              </a:spcAft>
              <a:buFont typeface="Arial" pitchFamily="34" charset="0"/>
              <a:buNone/>
              <a:defRPr/>
            </a:pPr>
            <a:r>
              <a:rPr lang="ru-RU" sz="2500" b="1" dirty="0"/>
              <a:t>Способ введения</a:t>
            </a:r>
            <a:endParaRPr lang="ru-RU" sz="2500" dirty="0"/>
          </a:p>
          <a:p>
            <a:pPr fontAlgn="auto">
              <a:spcAft>
                <a:spcPts val="0"/>
              </a:spcAft>
              <a:buFont typeface="Arial" panose="020B0604020202020204" pitchFamily="34" charset="0"/>
              <a:buChar char="•"/>
              <a:defRPr/>
            </a:pPr>
            <a:r>
              <a:rPr lang="ru-RU" sz="2400" dirty="0"/>
              <a:t>ТОЛЬКО ДЛЯ ПРИЕМА ВНУТРЬ. НЕ ДЛЯ ИНЪЕКЦИЙ!</a:t>
            </a:r>
          </a:p>
          <a:p>
            <a:pPr fontAlgn="auto">
              <a:spcAft>
                <a:spcPts val="0"/>
              </a:spcAft>
              <a:buFont typeface="Arial" panose="020B0604020202020204" pitchFamily="34" charset="0"/>
              <a:buChar char="•"/>
              <a:defRPr/>
            </a:pPr>
            <a:r>
              <a:rPr lang="ru-RU" sz="2400" dirty="0"/>
              <a:t>Вакцина </a:t>
            </a:r>
            <a:r>
              <a:rPr lang="ru-RU" sz="2400" dirty="0" err="1"/>
              <a:t>РотаТек</a:t>
            </a:r>
            <a:r>
              <a:rPr lang="ru-RU" sz="2400" dirty="0"/>
              <a:t>® представляет собой готовую к применению жидкость. Вакцину нельзя смешивать с другими растворами и вакцинами в одной емкости.</a:t>
            </a:r>
          </a:p>
          <a:p>
            <a:pPr fontAlgn="auto">
              <a:spcAft>
                <a:spcPts val="0"/>
              </a:spcAft>
              <a:buFont typeface="Arial" panose="020B0604020202020204" pitchFamily="34" charset="0"/>
              <a:buChar char="•"/>
              <a:defRPr/>
            </a:pPr>
            <a:r>
              <a:rPr lang="ru-RU" sz="2400" dirty="0"/>
              <a:t>Вакцина может вводиться вне зависимости от приема пищи или любой жидкости, включая грудное </a:t>
            </a:r>
            <a:r>
              <a:rPr lang="ru-RU" sz="2400" dirty="0" smtClean="0"/>
              <a:t>молоко </a:t>
            </a:r>
            <a:endParaRPr lang="ru-RU" sz="2400" dirty="0"/>
          </a:p>
          <a:p>
            <a:pPr fontAlgn="auto">
              <a:spcAft>
                <a:spcPts val="0"/>
              </a:spcAft>
              <a:buFont typeface="Arial" panose="020B0604020202020204" pitchFamily="34" charset="0"/>
              <a:buChar char="•"/>
              <a:defRPr/>
            </a:pPr>
            <a:endParaRPr lang="ru-RU" sz="2400" dirty="0"/>
          </a:p>
        </p:txBody>
      </p:sp>
      <p:sp>
        <p:nvSpPr>
          <p:cNvPr id="49156"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E7B6D9-C46C-4DF0-BB7B-62726BC72740}" type="slidenum">
              <a:rPr lang="en-US">
                <a:solidFill>
                  <a:srgbClr val="898989"/>
                </a:solidFill>
              </a:rPr>
              <a:pPr fontAlgn="base">
                <a:spcBef>
                  <a:spcPct val="0"/>
                </a:spcBef>
                <a:spcAft>
                  <a:spcPct val="0"/>
                </a:spcAft>
              </a:pPr>
              <a:t>29</a:t>
            </a:fld>
            <a:endParaRPr lang="en-US">
              <a:solidFill>
                <a:srgbClr val="898989"/>
              </a:solidFill>
            </a:endParaRPr>
          </a:p>
        </p:txBody>
      </p:sp>
      <p:sp>
        <p:nvSpPr>
          <p:cNvPr id="49157" name="TextBox 8"/>
          <p:cNvSpPr txBox="1">
            <a:spLocks noChangeArrowheads="1"/>
          </p:cNvSpPr>
          <p:nvPr/>
        </p:nvSpPr>
        <p:spPr bwMode="auto">
          <a:xfrm>
            <a:off x="195263" y="6407150"/>
            <a:ext cx="2465387" cy="230188"/>
          </a:xfrm>
          <a:prstGeom prst="rect">
            <a:avLst/>
          </a:prstGeom>
          <a:noFill/>
          <a:ln w="9525">
            <a:noFill/>
            <a:miter lim="800000"/>
            <a:headEnd/>
            <a:tailEnd/>
          </a:ln>
        </p:spPr>
        <p:txBody>
          <a:bodyPr wrap="none">
            <a:spAutoFit/>
          </a:bodyPr>
          <a:lstStyle/>
          <a:p>
            <a:r>
              <a:rPr lang="ru-RU" altLang="ru-RU">
                <a:solidFill>
                  <a:srgbClr val="000000"/>
                </a:solidFill>
                <a:latin typeface="Calibri" pitchFamily="34" charset="0"/>
                <a:cs typeface="Arial" charset="0"/>
              </a:rPr>
              <a:t>Инструкция по применению вакцины РотаТек, 2012</a:t>
            </a:r>
          </a:p>
        </p:txBody>
      </p:sp>
    </p:spTree>
    <p:extLst>
      <p:ext uri="{BB962C8B-B14F-4D97-AF65-F5344CB8AC3E}">
        <p14:creationId xmlns:p14="http://schemas.microsoft.com/office/powerpoint/2010/main" val="3041647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634082"/>
          </a:xfrm>
        </p:spPr>
        <p:txBody>
          <a:bodyPr>
            <a:normAutofit fontScale="90000"/>
          </a:bodyPr>
          <a:lstStyle/>
          <a:p>
            <a:pPr algn="l"/>
            <a:r>
              <a:rPr lang="ru-RU" b="1" dirty="0" smtClean="0">
                <a:solidFill>
                  <a:schemeClr val="tx2"/>
                </a:solidFill>
              </a:rPr>
              <a:t>Клинический случай 1</a:t>
            </a:r>
            <a:endParaRPr lang="ru-RU" b="1" dirty="0">
              <a:solidFill>
                <a:schemeClr val="tx2"/>
              </a:solidFill>
            </a:endParaRPr>
          </a:p>
        </p:txBody>
      </p:sp>
      <p:sp>
        <p:nvSpPr>
          <p:cNvPr id="3" name="Объект 2"/>
          <p:cNvSpPr>
            <a:spLocks noGrp="1"/>
          </p:cNvSpPr>
          <p:nvPr>
            <p:ph sz="half" idx="1"/>
          </p:nvPr>
        </p:nvSpPr>
        <p:spPr/>
        <p:txBody>
          <a:bodyPr/>
          <a:lstStyle/>
          <a:p>
            <a:r>
              <a:rPr lang="ru-RU" dirty="0" smtClean="0"/>
              <a:t>Девочка 6 </a:t>
            </a:r>
            <a:r>
              <a:rPr lang="ru-RU" dirty="0" err="1" smtClean="0"/>
              <a:t>мес</a:t>
            </a:r>
            <a:endParaRPr lang="ru-RU" dirty="0" smtClean="0"/>
          </a:p>
          <a:p>
            <a:r>
              <a:rPr lang="ru-RU" dirty="0" smtClean="0"/>
              <a:t>Больна 12 часов</a:t>
            </a:r>
          </a:p>
          <a:p>
            <a:r>
              <a:rPr lang="ru-RU" dirty="0" smtClean="0"/>
              <a:t>Симптомы: </a:t>
            </a:r>
            <a:r>
              <a:rPr lang="en-US" dirty="0" smtClean="0"/>
              <a:t>t</a:t>
            </a:r>
            <a:r>
              <a:rPr lang="ru-RU" dirty="0" smtClean="0"/>
              <a:t> 36,9*С, беспокойна, отказывается от еды, бледная, трижды рвота </a:t>
            </a:r>
          </a:p>
        </p:txBody>
      </p:sp>
      <p:pic>
        <p:nvPicPr>
          <p:cNvPr id="1028"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83149" y="1844824"/>
            <a:ext cx="4071279" cy="359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360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50825" y="333375"/>
            <a:ext cx="8435975" cy="1143000"/>
          </a:xfrm>
        </p:spPr>
        <p:txBody>
          <a:bodyPr/>
          <a:lstStyle/>
          <a:p>
            <a:r>
              <a:rPr lang="ru-RU" altLang="ru-RU" sz="3600" b="1" smtClean="0">
                <a:solidFill>
                  <a:srgbClr val="522C84"/>
                </a:solidFill>
              </a:rPr>
              <a:t>Успехи программ РВ-вакцинации в мире</a:t>
            </a:r>
          </a:p>
        </p:txBody>
      </p:sp>
      <p:sp>
        <p:nvSpPr>
          <p:cNvPr id="4" name="Content Placeholder 2"/>
          <p:cNvSpPr>
            <a:spLocks noGrp="1"/>
          </p:cNvSpPr>
          <p:nvPr>
            <p:ph idx="1"/>
          </p:nvPr>
        </p:nvSpPr>
        <p:spPr>
          <a:xfrm>
            <a:off x="457200" y="1685925"/>
            <a:ext cx="8559800" cy="4525963"/>
          </a:xfrm>
        </p:spPr>
        <p:txBody>
          <a:bodyPr rtlCol="0">
            <a:noAutofit/>
          </a:bodyPr>
          <a:lstStyle/>
          <a:p>
            <a:pPr fontAlgn="auto">
              <a:spcAft>
                <a:spcPts val="0"/>
              </a:spcAft>
              <a:buFont typeface="Arial" panose="020B0604020202020204" pitchFamily="34" charset="0"/>
              <a:buChar char="•"/>
              <a:defRPr/>
            </a:pPr>
            <a:r>
              <a:rPr lang="ru-RU" sz="2200" b="1" dirty="0" smtClean="0">
                <a:solidFill>
                  <a:schemeClr val="accent4">
                    <a:lumMod val="50000"/>
                  </a:schemeClr>
                </a:solidFill>
              </a:rPr>
              <a:t>ВОЗ рекомендует включить вакцинацию против РВИ в календари прививок всех стран и рассматривать как приоритет</a:t>
            </a:r>
          </a:p>
          <a:p>
            <a:pPr fontAlgn="auto">
              <a:spcAft>
                <a:spcPts val="0"/>
              </a:spcAft>
              <a:buFont typeface="Arial" panose="020B0604020202020204" pitchFamily="34" charset="0"/>
              <a:buChar char="•"/>
              <a:defRPr/>
            </a:pPr>
            <a:r>
              <a:rPr lang="ru-RU" sz="2200" b="1" dirty="0" smtClean="0">
                <a:solidFill>
                  <a:schemeClr val="accent4">
                    <a:lumMod val="50000"/>
                  </a:schemeClr>
                </a:solidFill>
              </a:rPr>
              <a:t>41 страна уже включила вакцинацию против РВИ</a:t>
            </a:r>
          </a:p>
          <a:p>
            <a:pPr fontAlgn="auto">
              <a:spcAft>
                <a:spcPts val="0"/>
              </a:spcAft>
              <a:buFont typeface="Arial" panose="020B0604020202020204" pitchFamily="34" charset="0"/>
              <a:buChar char="•"/>
              <a:defRPr/>
            </a:pPr>
            <a:r>
              <a:rPr lang="ru-RU" sz="2200" b="1" dirty="0" smtClean="0">
                <a:solidFill>
                  <a:schemeClr val="accent4">
                    <a:lumMod val="50000"/>
                  </a:schemeClr>
                </a:solidFill>
              </a:rPr>
              <a:t>В странах, внедривших вакцинацию против РВИ, на следующий год отмечается :</a:t>
            </a:r>
          </a:p>
          <a:p>
            <a:pPr marL="514350" indent="-514350" fontAlgn="auto">
              <a:spcAft>
                <a:spcPts val="0"/>
              </a:spcAft>
              <a:buClr>
                <a:srgbClr val="00B050"/>
              </a:buClr>
              <a:buFont typeface="+mj-lt"/>
              <a:buAutoNum type="arabicPeriod"/>
              <a:defRPr/>
            </a:pPr>
            <a:r>
              <a:rPr lang="ru-RU" sz="2200" b="1" i="1" dirty="0" smtClean="0">
                <a:solidFill>
                  <a:schemeClr val="accent4">
                    <a:lumMod val="50000"/>
                  </a:schemeClr>
                </a:solidFill>
              </a:rPr>
              <a:t>70-90% снижение заболеваемости РВИ</a:t>
            </a:r>
          </a:p>
          <a:p>
            <a:pPr marL="514350" indent="-514350" fontAlgn="auto">
              <a:spcAft>
                <a:spcPts val="0"/>
              </a:spcAft>
              <a:buClr>
                <a:srgbClr val="00B050"/>
              </a:buClr>
              <a:buFont typeface="+mj-lt"/>
              <a:buAutoNum type="arabicPeriod"/>
              <a:defRPr/>
            </a:pPr>
            <a:r>
              <a:rPr lang="ru-RU" sz="2200" b="1" i="1" dirty="0" smtClean="0">
                <a:solidFill>
                  <a:schemeClr val="accent4">
                    <a:lumMod val="50000"/>
                  </a:schemeClr>
                </a:solidFill>
              </a:rPr>
              <a:t> 50% снижение госпитализаций и 20-40% снижение смертности по поводу любых ОКИ </a:t>
            </a:r>
          </a:p>
          <a:p>
            <a:pPr marL="514350" indent="-514350" fontAlgn="auto">
              <a:spcAft>
                <a:spcPts val="0"/>
              </a:spcAft>
              <a:buClr>
                <a:srgbClr val="00B050"/>
              </a:buClr>
              <a:buFont typeface="+mj-lt"/>
              <a:buAutoNum type="arabicPeriod"/>
              <a:defRPr/>
            </a:pPr>
            <a:r>
              <a:rPr lang="ru-RU" sz="2200" b="1" i="1" dirty="0" smtClean="0">
                <a:solidFill>
                  <a:schemeClr val="accent4">
                    <a:lumMod val="50000"/>
                  </a:schemeClr>
                </a:solidFill>
              </a:rPr>
              <a:t>15-70% снижение заболеваемости РВГЭ у возрастных групп, не подлежащих вакцинации</a:t>
            </a:r>
          </a:p>
          <a:p>
            <a:pPr marL="0" indent="0" fontAlgn="auto">
              <a:spcAft>
                <a:spcPts val="0"/>
              </a:spcAft>
              <a:buClr>
                <a:srgbClr val="00B050"/>
              </a:buClr>
              <a:buFont typeface="Arial" pitchFamily="34" charset="0"/>
              <a:buNone/>
              <a:defRPr/>
            </a:pPr>
            <a:r>
              <a:rPr lang="ru-RU" sz="2200" b="1" dirty="0" smtClean="0">
                <a:solidFill>
                  <a:srgbClr val="FF0000"/>
                </a:solidFill>
              </a:rPr>
              <a:t>Вакцинация против </a:t>
            </a:r>
            <a:r>
              <a:rPr lang="ru-RU" sz="2200" b="1" dirty="0" err="1" smtClean="0">
                <a:solidFill>
                  <a:srgbClr val="FF0000"/>
                </a:solidFill>
              </a:rPr>
              <a:t>ротавируса</a:t>
            </a:r>
            <a:r>
              <a:rPr lang="ru-RU" sz="2200" b="1" dirty="0" smtClean="0">
                <a:solidFill>
                  <a:srgbClr val="FF0000"/>
                </a:solidFill>
              </a:rPr>
              <a:t> рекомендуется для включения в национальный календарь прививок РФ и в региональные программы иммунопрофилактики</a:t>
            </a:r>
            <a:endParaRPr lang="ru-RU" sz="2200" b="1" dirty="0">
              <a:solidFill>
                <a:srgbClr val="FF0000"/>
              </a:solidFill>
            </a:endParaRPr>
          </a:p>
        </p:txBody>
      </p:sp>
    </p:spTree>
    <p:extLst>
      <p:ext uri="{BB962C8B-B14F-4D97-AF65-F5344CB8AC3E}">
        <p14:creationId xmlns:p14="http://schemas.microsoft.com/office/powerpoint/2010/main" val="40594670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title"/>
          </p:nvPr>
        </p:nvSpPr>
        <p:spPr/>
        <p:txBody>
          <a:bodyPr/>
          <a:lstStyle/>
          <a:p>
            <a:r>
              <a:rPr lang="ru-RU" b="1" dirty="0" smtClean="0">
                <a:solidFill>
                  <a:schemeClr val="tx2"/>
                </a:solidFill>
              </a:rPr>
              <a:t>Анамнез</a:t>
            </a:r>
          </a:p>
        </p:txBody>
      </p:sp>
      <p:sp>
        <p:nvSpPr>
          <p:cNvPr id="87043" name="Rectangle 3"/>
          <p:cNvSpPr>
            <a:spLocks noGrp="1"/>
          </p:cNvSpPr>
          <p:nvPr>
            <p:ph type="body" idx="1"/>
          </p:nvPr>
        </p:nvSpPr>
        <p:spPr/>
        <p:txBody>
          <a:bodyPr/>
          <a:lstStyle/>
          <a:p>
            <a:r>
              <a:rPr lang="ru-RU" sz="2800" smtClean="0"/>
              <a:t>Частота стула</a:t>
            </a:r>
          </a:p>
          <a:p>
            <a:r>
              <a:rPr lang="ru-RU" sz="2800" smtClean="0"/>
              <a:t>Длительность диареи в днях</a:t>
            </a:r>
          </a:p>
          <a:p>
            <a:r>
              <a:rPr lang="ru-RU" sz="2800" smtClean="0"/>
              <a:t>Наличие примеси крови в стуле</a:t>
            </a:r>
          </a:p>
          <a:p>
            <a:r>
              <a:rPr lang="ru-RU" sz="2800" smtClean="0"/>
              <a:t>Лечение антибиотиками или другими препаратами в недавнем прошлом</a:t>
            </a:r>
          </a:p>
          <a:p>
            <a:r>
              <a:rPr lang="ru-RU" sz="2800" smtClean="0"/>
              <a:t>Приступы плача и резкая бледность кожных покровов у ребенка первых месяцев жизни</a:t>
            </a:r>
          </a:p>
          <a:p>
            <a:r>
              <a:rPr lang="ru-RU" sz="2800" smtClean="0"/>
              <a:t>Сообщения о вспышках холеры в данной местности</a:t>
            </a:r>
          </a:p>
        </p:txBody>
      </p:sp>
    </p:spTree>
    <p:extLst>
      <p:ext uri="{BB962C8B-B14F-4D97-AF65-F5344CB8AC3E}">
        <p14:creationId xmlns:p14="http://schemas.microsoft.com/office/powerpoint/2010/main" val="27076898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p:nvPr>
        </p:nvSpPr>
        <p:spPr>
          <a:xfrm>
            <a:off x="457200" y="274638"/>
            <a:ext cx="8229600" cy="850900"/>
          </a:xfrm>
        </p:spPr>
        <p:txBody>
          <a:bodyPr/>
          <a:lstStyle/>
          <a:p>
            <a:r>
              <a:rPr lang="ru-RU" b="1" dirty="0" smtClean="0">
                <a:solidFill>
                  <a:schemeClr val="tx2"/>
                </a:solidFill>
              </a:rPr>
              <a:t>Данные осмотра</a:t>
            </a:r>
          </a:p>
        </p:txBody>
      </p:sp>
      <p:sp>
        <p:nvSpPr>
          <p:cNvPr id="88067" name="Rectangle 3"/>
          <p:cNvSpPr>
            <a:spLocks noGrp="1"/>
          </p:cNvSpPr>
          <p:nvPr>
            <p:ph type="body" idx="1"/>
          </p:nvPr>
        </p:nvSpPr>
        <p:spPr>
          <a:xfrm>
            <a:off x="457200" y="1484313"/>
            <a:ext cx="8229600" cy="4641850"/>
          </a:xfrm>
        </p:spPr>
        <p:txBody>
          <a:bodyPr/>
          <a:lstStyle/>
          <a:p>
            <a:pPr>
              <a:lnSpc>
                <a:spcPct val="80000"/>
              </a:lnSpc>
            </a:pPr>
            <a:r>
              <a:rPr lang="ru-RU" sz="2400" smtClean="0"/>
              <a:t>признаки умеренного или тяжелого обезвоживания:</a:t>
            </a:r>
          </a:p>
          <a:p>
            <a:pPr>
              <a:lnSpc>
                <a:spcPct val="80000"/>
              </a:lnSpc>
            </a:pPr>
            <a:r>
              <a:rPr lang="ru-RU" sz="2400" smtClean="0"/>
              <a:t>беспокойство или раздражительность</a:t>
            </a:r>
          </a:p>
          <a:p>
            <a:pPr>
              <a:lnSpc>
                <a:spcPct val="80000"/>
              </a:lnSpc>
            </a:pPr>
            <a:r>
              <a:rPr lang="ru-RU" sz="2400" smtClean="0"/>
              <a:t>заторможенность/пониженный уровень сознания</a:t>
            </a:r>
          </a:p>
          <a:p>
            <a:pPr>
              <a:lnSpc>
                <a:spcPct val="80000"/>
              </a:lnSpc>
            </a:pPr>
            <a:r>
              <a:rPr lang="ru-RU" sz="2400" smtClean="0"/>
              <a:t>«запавшие» глазные яблоки</a:t>
            </a:r>
          </a:p>
          <a:p>
            <a:pPr>
              <a:lnSpc>
                <a:spcPct val="80000"/>
              </a:lnSpc>
            </a:pPr>
            <a:r>
              <a:rPr lang="ru-RU" sz="2400" smtClean="0"/>
              <a:t>кожная складка расправляется медленно или крайне медленно</a:t>
            </a:r>
          </a:p>
          <a:p>
            <a:pPr>
              <a:lnSpc>
                <a:spcPct val="80000"/>
              </a:lnSpc>
            </a:pPr>
            <a:r>
              <a:rPr lang="ru-RU" sz="2400" smtClean="0"/>
              <a:t>ребенок пьет с жадностью или, напротив, пьет плохо или не может пить.</a:t>
            </a:r>
          </a:p>
          <a:p>
            <a:pPr>
              <a:lnSpc>
                <a:spcPct val="80000"/>
              </a:lnSpc>
            </a:pPr>
            <a:r>
              <a:rPr lang="ru-RU" sz="2400" smtClean="0"/>
              <a:t>кровь в стуле</a:t>
            </a:r>
          </a:p>
          <a:p>
            <a:pPr>
              <a:lnSpc>
                <a:spcPct val="80000"/>
              </a:lnSpc>
            </a:pPr>
            <a:r>
              <a:rPr lang="ru-RU" sz="2400" smtClean="0"/>
              <a:t>признаки тяжелого нарушения питания</a:t>
            </a:r>
          </a:p>
          <a:p>
            <a:pPr>
              <a:lnSpc>
                <a:spcPct val="80000"/>
              </a:lnSpc>
            </a:pPr>
            <a:r>
              <a:rPr lang="ru-RU" sz="2400" smtClean="0"/>
              <a:t>пальпируемые уплотнения в брюшной полости</a:t>
            </a:r>
          </a:p>
          <a:p>
            <a:pPr>
              <a:lnSpc>
                <a:spcPct val="80000"/>
              </a:lnSpc>
            </a:pPr>
            <a:r>
              <a:rPr lang="ru-RU" sz="2400" smtClean="0"/>
              <a:t>вздутие живота.</a:t>
            </a:r>
          </a:p>
        </p:txBody>
      </p:sp>
    </p:spTree>
    <p:extLst>
      <p:ext uri="{BB962C8B-B14F-4D97-AF65-F5344CB8AC3E}">
        <p14:creationId xmlns:p14="http://schemas.microsoft.com/office/powerpoint/2010/main" val="20116760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042988" y="1268413"/>
            <a:ext cx="7777162" cy="4370387"/>
          </a:xfrm>
        </p:spPr>
        <p:txBody>
          <a:bodyPr>
            <a:normAutofit/>
          </a:bodyPr>
          <a:lstStyle/>
          <a:p>
            <a:pPr>
              <a:buFont typeface="Arial" charset="0"/>
              <a:buNone/>
            </a:pPr>
            <a:r>
              <a:rPr lang="ru-RU" sz="2800" b="1" smtClean="0"/>
              <a:t>Всегда у ребенка с диареей!!!</a:t>
            </a:r>
          </a:p>
          <a:p>
            <a:pPr>
              <a:buFont typeface="Arial" charset="0"/>
              <a:buNone/>
            </a:pPr>
            <a:r>
              <a:rPr lang="ru-RU" sz="2800" b="1" smtClean="0"/>
              <a:t>Тяжелое обезвоживание, если</a:t>
            </a:r>
          </a:p>
          <a:p>
            <a:pPr>
              <a:buFont typeface="Arial" charset="0"/>
              <a:buNone/>
            </a:pPr>
            <a:r>
              <a:rPr lang="ru-RU" sz="2800" b="1" smtClean="0">
                <a:cs typeface="Arial" charset="0"/>
              </a:rPr>
              <a:t>≥</a:t>
            </a:r>
            <a:r>
              <a:rPr lang="ru-RU" sz="2800" b="1" smtClean="0"/>
              <a:t> 2 из следующих признаков:</a:t>
            </a:r>
          </a:p>
          <a:p>
            <a:r>
              <a:rPr lang="ru-RU" sz="2800" b="1" smtClean="0">
                <a:solidFill>
                  <a:schemeClr val="folHlink"/>
                </a:solidFill>
              </a:rPr>
              <a:t>Летаргичен (сонливость, вялость)</a:t>
            </a:r>
          </a:p>
          <a:p>
            <a:r>
              <a:rPr lang="ru-RU" sz="2800" b="1" smtClean="0">
                <a:solidFill>
                  <a:schemeClr val="folHlink"/>
                </a:solidFill>
              </a:rPr>
              <a:t>Запавшие глаза</a:t>
            </a:r>
          </a:p>
          <a:p>
            <a:r>
              <a:rPr lang="ru-RU" sz="2800" b="1" smtClean="0">
                <a:solidFill>
                  <a:schemeClr val="folHlink"/>
                </a:solidFill>
              </a:rPr>
              <a:t>Кожная складка расправляется очень медленно (</a:t>
            </a:r>
            <a:r>
              <a:rPr lang="en-US" sz="2800" b="1" smtClean="0">
                <a:solidFill>
                  <a:schemeClr val="folHlink"/>
                </a:solidFill>
              </a:rPr>
              <a:t>&gt;</a:t>
            </a:r>
            <a:r>
              <a:rPr lang="ru-RU" sz="2800" b="1" smtClean="0">
                <a:solidFill>
                  <a:schemeClr val="folHlink"/>
                </a:solidFill>
              </a:rPr>
              <a:t> 2 сек)</a:t>
            </a:r>
          </a:p>
          <a:p>
            <a:r>
              <a:rPr lang="ru-RU" sz="2800" b="1" smtClean="0">
                <a:solidFill>
                  <a:schemeClr val="folHlink"/>
                </a:solidFill>
              </a:rPr>
              <a:t>Ребенок не может пить или пьет плохо</a:t>
            </a:r>
          </a:p>
          <a:p>
            <a:endParaRPr lang="en-US" sz="2800" smtClean="0">
              <a:solidFill>
                <a:schemeClr val="accent2"/>
              </a:solidFill>
            </a:endParaRPr>
          </a:p>
        </p:txBody>
      </p:sp>
      <p:sp>
        <p:nvSpPr>
          <p:cNvPr id="2" name="Заголовок 1"/>
          <p:cNvSpPr>
            <a:spLocks noGrp="1"/>
          </p:cNvSpPr>
          <p:nvPr>
            <p:ph type="title" idx="4294967295"/>
          </p:nvPr>
        </p:nvSpPr>
        <p:spPr>
          <a:xfrm>
            <a:off x="742950" y="0"/>
            <a:ext cx="7658100" cy="1158875"/>
          </a:xfrm>
        </p:spPr>
        <p:txBody>
          <a:bodyPr>
            <a:normAutofit/>
          </a:bodyPr>
          <a:lstStyle/>
          <a:p>
            <a:r>
              <a:rPr lang="ru-RU" sz="3200" b="1" smtClean="0">
                <a:solidFill>
                  <a:schemeClr val="tx2"/>
                </a:solidFill>
              </a:rPr>
              <a:t>Тяжелое обезвоживание – экстренный признак у ребенка</a:t>
            </a:r>
            <a:endParaRPr lang="en-US" sz="3200" b="1" smtClean="0">
              <a:solidFill>
                <a:schemeClr val="tx2"/>
              </a:solidFill>
            </a:endParaRPr>
          </a:p>
        </p:txBody>
      </p:sp>
      <p:sp>
        <p:nvSpPr>
          <p:cNvPr id="91140" name="AutoShape 4"/>
          <p:cNvSpPr>
            <a:spLocks noChangeArrowheads="1"/>
          </p:cNvSpPr>
          <p:nvPr/>
        </p:nvSpPr>
        <p:spPr bwMode="auto">
          <a:xfrm>
            <a:off x="2916238" y="5302250"/>
            <a:ext cx="431800" cy="503238"/>
          </a:xfrm>
          <a:prstGeom prst="downArrow">
            <a:avLst>
              <a:gd name="adj1" fmla="val 50000"/>
              <a:gd name="adj2" fmla="val 29136"/>
            </a:avLst>
          </a:prstGeom>
          <a:solidFill>
            <a:schemeClr val="accent1"/>
          </a:solidFill>
          <a:ln w="9525">
            <a:solidFill>
              <a:schemeClr val="tx1"/>
            </a:solidFill>
            <a:miter lim="800000"/>
            <a:headEnd/>
            <a:tailEnd/>
          </a:ln>
          <a:effectLst/>
        </p:spPr>
        <p:txBody>
          <a:bodyPr wrap="none" anchor="ctr"/>
          <a:lstStyle/>
          <a:p>
            <a:endParaRPr lang="ru-RU"/>
          </a:p>
        </p:txBody>
      </p:sp>
      <p:sp>
        <p:nvSpPr>
          <p:cNvPr id="91141" name="AutoShape 5"/>
          <p:cNvSpPr>
            <a:spLocks noChangeArrowheads="1"/>
          </p:cNvSpPr>
          <p:nvPr/>
        </p:nvSpPr>
        <p:spPr bwMode="auto">
          <a:xfrm>
            <a:off x="5795963" y="5300663"/>
            <a:ext cx="431800" cy="503237"/>
          </a:xfrm>
          <a:prstGeom prst="downArrow">
            <a:avLst>
              <a:gd name="adj1" fmla="val 50000"/>
              <a:gd name="adj2" fmla="val 29136"/>
            </a:avLst>
          </a:prstGeom>
          <a:solidFill>
            <a:schemeClr val="accent1"/>
          </a:solidFill>
          <a:ln w="9525">
            <a:solidFill>
              <a:schemeClr val="tx1"/>
            </a:solidFill>
            <a:miter lim="800000"/>
            <a:headEnd/>
            <a:tailEnd/>
          </a:ln>
          <a:effectLst/>
        </p:spPr>
        <p:txBody>
          <a:bodyPr wrap="none" anchor="ctr"/>
          <a:lstStyle/>
          <a:p>
            <a:endParaRPr lang="ru-RU"/>
          </a:p>
        </p:txBody>
      </p:sp>
      <p:sp>
        <p:nvSpPr>
          <p:cNvPr id="91142" name="Text Box 6"/>
          <p:cNvSpPr txBox="1">
            <a:spLocks noChangeArrowheads="1"/>
          </p:cNvSpPr>
          <p:nvPr/>
        </p:nvSpPr>
        <p:spPr bwMode="auto">
          <a:xfrm>
            <a:off x="1476375" y="5989638"/>
            <a:ext cx="6175375" cy="519112"/>
          </a:xfrm>
          <a:prstGeom prst="rect">
            <a:avLst/>
          </a:prstGeom>
          <a:noFill/>
          <a:ln w="9525">
            <a:noFill/>
            <a:miter lim="800000"/>
            <a:headEnd/>
            <a:tailEnd/>
          </a:ln>
          <a:effectLst/>
        </p:spPr>
        <p:txBody>
          <a:bodyPr wrap="none">
            <a:spAutoFit/>
          </a:bodyPr>
          <a:lstStyle/>
          <a:p>
            <a:r>
              <a:rPr lang="ru-RU" sz="2800" b="1"/>
              <a:t>Лечение в стационаре по плану С</a:t>
            </a:r>
          </a:p>
        </p:txBody>
      </p:sp>
    </p:spTree>
    <p:extLst>
      <p:ext uri="{BB962C8B-B14F-4D97-AF65-F5344CB8AC3E}">
        <p14:creationId xmlns:p14="http://schemas.microsoft.com/office/powerpoint/2010/main" val="14318824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042988" y="1268413"/>
            <a:ext cx="7777162" cy="4370387"/>
          </a:xfrm>
        </p:spPr>
        <p:txBody>
          <a:bodyPr>
            <a:normAutofit/>
          </a:bodyPr>
          <a:lstStyle/>
          <a:p>
            <a:pPr>
              <a:buFont typeface="Arial" charset="0"/>
              <a:buNone/>
            </a:pPr>
            <a:r>
              <a:rPr lang="ru-RU" sz="2800" b="1" dirty="0" smtClean="0"/>
              <a:t>Всегда у ребенка с диареей!!!</a:t>
            </a:r>
          </a:p>
          <a:p>
            <a:pPr>
              <a:buFont typeface="Arial" charset="0"/>
              <a:buNone/>
            </a:pPr>
            <a:r>
              <a:rPr lang="ru-RU" sz="2800" b="1" dirty="0" smtClean="0"/>
              <a:t>Тяжелое обезвоживание, если</a:t>
            </a:r>
          </a:p>
          <a:p>
            <a:pPr>
              <a:buFont typeface="Arial" charset="0"/>
              <a:buNone/>
            </a:pPr>
            <a:r>
              <a:rPr lang="ru-RU" sz="2800" b="1" dirty="0" smtClean="0">
                <a:cs typeface="Arial" charset="0"/>
              </a:rPr>
              <a:t>≥</a:t>
            </a:r>
            <a:r>
              <a:rPr lang="ru-RU" sz="2800" b="1" dirty="0" smtClean="0"/>
              <a:t> 2 из следующих признаков:</a:t>
            </a:r>
          </a:p>
          <a:p>
            <a:r>
              <a:rPr lang="ru-RU" sz="2800" b="1" dirty="0" smtClean="0">
                <a:solidFill>
                  <a:schemeClr val="folHlink"/>
                </a:solidFill>
              </a:rPr>
              <a:t>беспокойство, раздражительность</a:t>
            </a:r>
          </a:p>
          <a:p>
            <a:r>
              <a:rPr lang="ru-RU" sz="2800" b="1" dirty="0" smtClean="0">
                <a:solidFill>
                  <a:schemeClr val="folHlink"/>
                </a:solidFill>
              </a:rPr>
              <a:t>«запавшие» глазные яблоки</a:t>
            </a:r>
          </a:p>
          <a:p>
            <a:r>
              <a:rPr lang="ru-RU" sz="2800" b="1" dirty="0" smtClean="0">
                <a:solidFill>
                  <a:schemeClr val="folHlink"/>
                </a:solidFill>
              </a:rPr>
              <a:t>жадно пьет, выражена жажда</a:t>
            </a:r>
          </a:p>
          <a:p>
            <a:r>
              <a:rPr lang="ru-RU" sz="2800" b="1" dirty="0" smtClean="0">
                <a:solidFill>
                  <a:schemeClr val="folHlink"/>
                </a:solidFill>
              </a:rPr>
              <a:t>кожная складка расправляется медленно</a:t>
            </a:r>
          </a:p>
          <a:p>
            <a:pPr algn="just">
              <a:buFont typeface="Symbol" pitchFamily="18" charset="2"/>
              <a:buChar char=""/>
            </a:pPr>
            <a:endParaRPr lang="ru-RU" sz="2800" b="1" dirty="0" smtClean="0">
              <a:solidFill>
                <a:schemeClr val="folHlink"/>
              </a:solidFill>
            </a:endParaRPr>
          </a:p>
          <a:p>
            <a:endParaRPr lang="en-US" sz="2800" dirty="0" smtClean="0">
              <a:solidFill>
                <a:schemeClr val="accent2"/>
              </a:solidFill>
            </a:endParaRPr>
          </a:p>
        </p:txBody>
      </p:sp>
      <p:sp>
        <p:nvSpPr>
          <p:cNvPr id="2" name="Заголовок 1"/>
          <p:cNvSpPr>
            <a:spLocks noGrp="1"/>
          </p:cNvSpPr>
          <p:nvPr>
            <p:ph type="title" idx="4294967295"/>
          </p:nvPr>
        </p:nvSpPr>
        <p:spPr>
          <a:xfrm>
            <a:off x="742950" y="0"/>
            <a:ext cx="7658100" cy="1158875"/>
          </a:xfrm>
        </p:spPr>
        <p:txBody>
          <a:bodyPr>
            <a:normAutofit/>
          </a:bodyPr>
          <a:lstStyle/>
          <a:p>
            <a:r>
              <a:rPr lang="ru-RU" sz="3200" b="1" dirty="0" smtClean="0">
                <a:solidFill>
                  <a:schemeClr val="tx2"/>
                </a:solidFill>
              </a:rPr>
              <a:t>Умеренное обезвоживание</a:t>
            </a:r>
            <a:endParaRPr lang="en-US" sz="3200" b="1" dirty="0" smtClean="0">
              <a:solidFill>
                <a:schemeClr val="tx2"/>
              </a:solidFill>
            </a:endParaRPr>
          </a:p>
        </p:txBody>
      </p:sp>
      <p:sp>
        <p:nvSpPr>
          <p:cNvPr id="92164" name="AutoShape 4"/>
          <p:cNvSpPr>
            <a:spLocks noChangeArrowheads="1"/>
          </p:cNvSpPr>
          <p:nvPr/>
        </p:nvSpPr>
        <p:spPr bwMode="auto">
          <a:xfrm>
            <a:off x="2916238" y="5084763"/>
            <a:ext cx="431800" cy="503237"/>
          </a:xfrm>
          <a:prstGeom prst="downArrow">
            <a:avLst>
              <a:gd name="adj1" fmla="val 50000"/>
              <a:gd name="adj2" fmla="val 29136"/>
            </a:avLst>
          </a:prstGeom>
          <a:solidFill>
            <a:schemeClr val="accent1"/>
          </a:solidFill>
          <a:ln w="9525">
            <a:solidFill>
              <a:schemeClr val="tx1"/>
            </a:solidFill>
            <a:miter lim="800000"/>
            <a:headEnd/>
            <a:tailEnd/>
          </a:ln>
          <a:effectLst/>
        </p:spPr>
        <p:txBody>
          <a:bodyPr wrap="none" anchor="ctr"/>
          <a:lstStyle/>
          <a:p>
            <a:endParaRPr lang="ru-RU"/>
          </a:p>
        </p:txBody>
      </p:sp>
      <p:sp>
        <p:nvSpPr>
          <p:cNvPr id="92165" name="AutoShape 5"/>
          <p:cNvSpPr>
            <a:spLocks noChangeArrowheads="1"/>
          </p:cNvSpPr>
          <p:nvPr/>
        </p:nvSpPr>
        <p:spPr bwMode="auto">
          <a:xfrm>
            <a:off x="5795963" y="5084763"/>
            <a:ext cx="431800" cy="503237"/>
          </a:xfrm>
          <a:prstGeom prst="downArrow">
            <a:avLst>
              <a:gd name="adj1" fmla="val 50000"/>
              <a:gd name="adj2" fmla="val 29136"/>
            </a:avLst>
          </a:prstGeom>
          <a:solidFill>
            <a:schemeClr val="accent1"/>
          </a:solidFill>
          <a:ln w="9525">
            <a:solidFill>
              <a:schemeClr val="tx1"/>
            </a:solidFill>
            <a:miter lim="800000"/>
            <a:headEnd/>
            <a:tailEnd/>
          </a:ln>
          <a:effectLst/>
        </p:spPr>
        <p:txBody>
          <a:bodyPr wrap="none" anchor="ctr"/>
          <a:lstStyle/>
          <a:p>
            <a:endParaRPr lang="ru-RU"/>
          </a:p>
        </p:txBody>
      </p:sp>
      <p:sp>
        <p:nvSpPr>
          <p:cNvPr id="92166" name="Text Box 6"/>
          <p:cNvSpPr txBox="1">
            <a:spLocks noChangeArrowheads="1"/>
          </p:cNvSpPr>
          <p:nvPr/>
        </p:nvSpPr>
        <p:spPr bwMode="auto">
          <a:xfrm>
            <a:off x="684213" y="5805488"/>
            <a:ext cx="7940675" cy="519112"/>
          </a:xfrm>
          <a:prstGeom prst="rect">
            <a:avLst/>
          </a:prstGeom>
          <a:noFill/>
          <a:ln w="9525">
            <a:noFill/>
            <a:miter lim="800000"/>
            <a:headEnd/>
            <a:tailEnd/>
          </a:ln>
          <a:effectLst/>
        </p:spPr>
        <p:txBody>
          <a:bodyPr wrap="none">
            <a:spAutoFit/>
          </a:bodyPr>
          <a:lstStyle/>
          <a:p>
            <a:r>
              <a:rPr lang="ru-RU" sz="2800" b="1"/>
              <a:t>Лечение в стационаре или дома по плану В</a:t>
            </a:r>
          </a:p>
        </p:txBody>
      </p:sp>
    </p:spTree>
    <p:extLst>
      <p:ext uri="{BB962C8B-B14F-4D97-AF65-F5344CB8AC3E}">
        <p14:creationId xmlns:p14="http://schemas.microsoft.com/office/powerpoint/2010/main" val="15040520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p:nvPr>
        </p:nvSpPr>
        <p:spPr/>
        <p:txBody>
          <a:bodyPr>
            <a:normAutofit fontScale="90000"/>
          </a:bodyPr>
          <a:lstStyle/>
          <a:p>
            <a:r>
              <a:rPr lang="ru-RU" sz="3600" b="1" dirty="0" smtClean="0">
                <a:solidFill>
                  <a:schemeClr val="tx2"/>
                </a:solidFill>
              </a:rPr>
              <a:t>Обезвоживания нет</a:t>
            </a:r>
            <a:br>
              <a:rPr lang="ru-RU" sz="3600" b="1" dirty="0" smtClean="0">
                <a:solidFill>
                  <a:schemeClr val="tx2"/>
                </a:solidFill>
              </a:rPr>
            </a:br>
            <a:r>
              <a:rPr lang="ru-RU" sz="3600" b="1" dirty="0" smtClean="0">
                <a:solidFill>
                  <a:schemeClr val="tx2"/>
                </a:solidFill>
              </a:rPr>
              <a:t>(диарея без обезвоживания)</a:t>
            </a:r>
          </a:p>
        </p:txBody>
      </p:sp>
      <p:sp>
        <p:nvSpPr>
          <p:cNvPr id="93187" name="Rectangle 3"/>
          <p:cNvSpPr>
            <a:spLocks noGrp="1"/>
          </p:cNvSpPr>
          <p:nvPr>
            <p:ph type="body" idx="1"/>
          </p:nvPr>
        </p:nvSpPr>
        <p:spPr>
          <a:xfrm>
            <a:off x="457200" y="1700213"/>
            <a:ext cx="8229600" cy="4425950"/>
          </a:xfrm>
        </p:spPr>
        <p:txBody>
          <a:bodyPr/>
          <a:lstStyle/>
          <a:p>
            <a:r>
              <a:rPr lang="ru-RU" sz="2800" b="1" smtClean="0">
                <a:solidFill>
                  <a:schemeClr val="folHlink"/>
                </a:solidFill>
              </a:rPr>
              <a:t>Имеющиеся  признаки недостаточны, чтобы поставить диагноз тяжелого или умеренного обезвоживания</a:t>
            </a:r>
            <a:r>
              <a:rPr lang="ru-RU" sz="2800" smtClean="0">
                <a:solidFill>
                  <a:schemeClr val="accent2"/>
                </a:solidFill>
              </a:rPr>
              <a:t> </a:t>
            </a:r>
          </a:p>
        </p:txBody>
      </p:sp>
      <p:sp>
        <p:nvSpPr>
          <p:cNvPr id="93188" name="AutoShape 4"/>
          <p:cNvSpPr>
            <a:spLocks noChangeArrowheads="1"/>
          </p:cNvSpPr>
          <p:nvPr/>
        </p:nvSpPr>
        <p:spPr bwMode="auto">
          <a:xfrm>
            <a:off x="2916238" y="3429000"/>
            <a:ext cx="431800" cy="503238"/>
          </a:xfrm>
          <a:prstGeom prst="downArrow">
            <a:avLst>
              <a:gd name="adj1" fmla="val 50000"/>
              <a:gd name="adj2" fmla="val 29136"/>
            </a:avLst>
          </a:prstGeom>
          <a:solidFill>
            <a:schemeClr val="accent1"/>
          </a:solidFill>
          <a:ln w="9525">
            <a:solidFill>
              <a:schemeClr val="tx1"/>
            </a:solidFill>
            <a:miter lim="800000"/>
            <a:headEnd/>
            <a:tailEnd/>
          </a:ln>
          <a:effectLst/>
        </p:spPr>
        <p:txBody>
          <a:bodyPr wrap="none" anchor="ctr"/>
          <a:lstStyle/>
          <a:p>
            <a:endParaRPr lang="ru-RU"/>
          </a:p>
        </p:txBody>
      </p:sp>
      <p:sp>
        <p:nvSpPr>
          <p:cNvPr id="93189" name="AutoShape 5"/>
          <p:cNvSpPr>
            <a:spLocks noChangeArrowheads="1"/>
          </p:cNvSpPr>
          <p:nvPr/>
        </p:nvSpPr>
        <p:spPr bwMode="auto">
          <a:xfrm>
            <a:off x="5724525" y="3429000"/>
            <a:ext cx="431800" cy="503238"/>
          </a:xfrm>
          <a:prstGeom prst="downArrow">
            <a:avLst>
              <a:gd name="adj1" fmla="val 50000"/>
              <a:gd name="adj2" fmla="val 29136"/>
            </a:avLst>
          </a:prstGeom>
          <a:solidFill>
            <a:schemeClr val="accent1"/>
          </a:solidFill>
          <a:ln w="9525">
            <a:solidFill>
              <a:schemeClr val="tx1"/>
            </a:solidFill>
            <a:miter lim="800000"/>
            <a:headEnd/>
            <a:tailEnd/>
          </a:ln>
          <a:effectLst/>
        </p:spPr>
        <p:txBody>
          <a:bodyPr wrap="none" anchor="ctr"/>
          <a:lstStyle/>
          <a:p>
            <a:endParaRPr lang="ru-RU"/>
          </a:p>
        </p:txBody>
      </p:sp>
      <p:sp>
        <p:nvSpPr>
          <p:cNvPr id="93190" name="Text Box 6"/>
          <p:cNvSpPr txBox="1">
            <a:spLocks noChangeArrowheads="1"/>
          </p:cNvSpPr>
          <p:nvPr/>
        </p:nvSpPr>
        <p:spPr bwMode="auto">
          <a:xfrm>
            <a:off x="827088" y="4113213"/>
            <a:ext cx="7527925" cy="1187450"/>
          </a:xfrm>
          <a:prstGeom prst="rect">
            <a:avLst/>
          </a:prstGeom>
          <a:noFill/>
          <a:ln w="9525">
            <a:noFill/>
            <a:miter lim="800000"/>
            <a:headEnd/>
            <a:tailEnd/>
          </a:ln>
          <a:effectLst/>
        </p:spPr>
        <p:txBody>
          <a:bodyPr wrap="none">
            <a:spAutoFit/>
          </a:bodyPr>
          <a:lstStyle/>
          <a:p>
            <a:pPr algn="ctr"/>
            <a:r>
              <a:rPr lang="ru-RU" sz="2400" b="1"/>
              <a:t>Лечение в домашних условиях.</a:t>
            </a:r>
          </a:p>
          <a:p>
            <a:pPr algn="ctr"/>
            <a:r>
              <a:rPr lang="ru-RU" sz="2400" b="1"/>
              <a:t>Выпаивание ребенка по плану А.</a:t>
            </a:r>
          </a:p>
          <a:p>
            <a:pPr algn="ctr"/>
            <a:r>
              <a:rPr lang="ru-RU" sz="2400" b="1"/>
              <a:t>При отсутствии улучшения осмотр через 5 дней</a:t>
            </a:r>
          </a:p>
        </p:txBody>
      </p:sp>
    </p:spTree>
    <p:extLst>
      <p:ext uri="{BB962C8B-B14F-4D97-AF65-F5344CB8AC3E}">
        <p14:creationId xmlns:p14="http://schemas.microsoft.com/office/powerpoint/2010/main" val="34809834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p:cNvSpPr>
          <p:nvPr>
            <p:ph type="title"/>
          </p:nvPr>
        </p:nvSpPr>
        <p:spPr>
          <a:xfrm>
            <a:off x="457200" y="476250"/>
            <a:ext cx="8229600" cy="503238"/>
          </a:xfrm>
        </p:spPr>
        <p:txBody>
          <a:bodyPr>
            <a:normAutofit fontScale="90000"/>
          </a:bodyPr>
          <a:lstStyle/>
          <a:p>
            <a:r>
              <a:rPr lang="ru-RU" sz="3600" b="1" dirty="0" smtClean="0">
                <a:solidFill>
                  <a:schemeClr val="tx2"/>
                </a:solidFill>
              </a:rPr>
              <a:t>Лечение тяжелого обезвоживания (план С)</a:t>
            </a:r>
          </a:p>
        </p:txBody>
      </p:sp>
      <p:sp>
        <p:nvSpPr>
          <p:cNvPr id="94211" name="Rectangle 3"/>
          <p:cNvSpPr>
            <a:spLocks noGrp="1"/>
          </p:cNvSpPr>
          <p:nvPr>
            <p:ph type="body" idx="1"/>
          </p:nvPr>
        </p:nvSpPr>
        <p:spPr>
          <a:xfrm>
            <a:off x="179388" y="1412875"/>
            <a:ext cx="8785225" cy="4679950"/>
          </a:xfrm>
        </p:spPr>
        <p:txBody>
          <a:bodyPr/>
          <a:lstStyle/>
          <a:p>
            <a:pPr marL="609600" indent="-609600"/>
            <a:r>
              <a:rPr lang="ru-RU" sz="2400" b="1" smtClean="0"/>
              <a:t>Госпитализация. Немедленное начало регидратации (в/в доступ). Ребенок должен находится в тепле</a:t>
            </a:r>
          </a:p>
          <a:p>
            <a:pPr marL="609600" indent="-609600"/>
            <a:r>
              <a:rPr lang="ru-RU" sz="2400" b="1" smtClean="0"/>
              <a:t>Регидратация в/в + оральная</a:t>
            </a:r>
          </a:p>
          <a:p>
            <a:pPr marL="609600" indent="-609600"/>
            <a:r>
              <a:rPr lang="ru-RU" sz="2400" b="1" smtClean="0"/>
              <a:t>Возможна регидратация через назогастральный зонд</a:t>
            </a:r>
          </a:p>
          <a:p>
            <a:pPr marL="609600" indent="-609600"/>
            <a:r>
              <a:rPr lang="ru-RU" sz="2400" b="1" smtClean="0"/>
              <a:t>Растворы для регидратации:</a:t>
            </a:r>
          </a:p>
          <a:p>
            <a:pPr marL="990600" lvl="1" indent="-533400"/>
            <a:r>
              <a:rPr lang="ru-RU" sz="2000" b="1" smtClean="0"/>
              <a:t>Раствор Рингера</a:t>
            </a:r>
          </a:p>
          <a:p>
            <a:pPr marL="990600" lvl="1" indent="-533400"/>
            <a:r>
              <a:rPr lang="ru-RU" sz="2000" b="1" smtClean="0"/>
              <a:t>0,9% раствор </a:t>
            </a:r>
            <a:r>
              <a:rPr lang="en-US" sz="2000" b="1" smtClean="0"/>
              <a:t>NaCl</a:t>
            </a:r>
            <a:endParaRPr lang="ru-RU" sz="2000" b="1" smtClean="0"/>
          </a:p>
          <a:p>
            <a:pPr marL="990600" lvl="1" indent="-533400"/>
            <a:r>
              <a:rPr lang="ru-RU" sz="2000" b="1" smtClean="0">
                <a:solidFill>
                  <a:srgbClr val="FF0000"/>
                </a:solidFill>
              </a:rPr>
              <a:t>Растворы глюкозы не вводятся!!! </a:t>
            </a:r>
            <a:r>
              <a:rPr lang="ru-RU" sz="2000" b="1" smtClean="0"/>
              <a:t>(повышают риск гипонатриемии и отека мозга)</a:t>
            </a:r>
          </a:p>
          <a:p>
            <a:pPr marL="990600" lvl="1" indent="-533400">
              <a:buFont typeface="Arial" charset="0"/>
              <a:buNone/>
            </a:pPr>
            <a:endParaRPr lang="ru-RU" sz="2000" b="1" smtClean="0"/>
          </a:p>
          <a:p>
            <a:pPr marL="990600" lvl="1" indent="-533400">
              <a:buFont typeface="Arial" charset="0"/>
              <a:buNone/>
            </a:pPr>
            <a:endParaRPr lang="ru-RU" sz="2000" b="1" smtClean="0"/>
          </a:p>
          <a:p>
            <a:pPr marL="990600" lvl="1" indent="-533400">
              <a:buFont typeface="Arial" charset="0"/>
              <a:buNone/>
            </a:pPr>
            <a:endParaRPr lang="ru-RU" sz="2000" b="1" smtClean="0">
              <a:solidFill>
                <a:srgbClr val="FF0000"/>
              </a:solidFill>
            </a:endParaRPr>
          </a:p>
        </p:txBody>
      </p:sp>
    </p:spTree>
    <p:extLst>
      <p:ext uri="{BB962C8B-B14F-4D97-AF65-F5344CB8AC3E}">
        <p14:creationId xmlns:p14="http://schemas.microsoft.com/office/powerpoint/2010/main" val="17716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2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2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421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421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211">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42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p:cNvSpPr>
          <p:nvPr>
            <p:ph type="title"/>
          </p:nvPr>
        </p:nvSpPr>
        <p:spPr/>
        <p:txBody>
          <a:bodyPr>
            <a:normAutofit fontScale="90000"/>
          </a:bodyPr>
          <a:lstStyle/>
          <a:p>
            <a:r>
              <a:rPr lang="ru-RU" sz="3600" b="1" dirty="0" smtClean="0">
                <a:solidFill>
                  <a:schemeClr val="tx2"/>
                </a:solidFill>
              </a:rPr>
              <a:t>Лечение тяжелого обезвоживания (план С)</a:t>
            </a:r>
          </a:p>
        </p:txBody>
      </p:sp>
      <p:graphicFrame>
        <p:nvGraphicFramePr>
          <p:cNvPr id="95235" name="Group 3"/>
          <p:cNvGraphicFramePr>
            <a:graphicFrameLocks noGrp="1"/>
          </p:cNvGraphicFramePr>
          <p:nvPr>
            <p:ph idx="1"/>
          </p:nvPr>
        </p:nvGraphicFramePr>
        <p:xfrm>
          <a:off x="457200" y="2205038"/>
          <a:ext cx="8229600" cy="2913063"/>
        </p:xfrm>
        <a:graphic>
          <a:graphicData uri="http://schemas.openxmlformats.org/drawingml/2006/table">
            <a:tbl>
              <a:tblPr/>
              <a:tblGrid>
                <a:gridCol w="2027238"/>
                <a:gridCol w="3024187"/>
                <a:gridCol w="3178175"/>
              </a:tblGrid>
              <a:tr h="1312863">
                <a:tc>
                  <a:txBody>
                    <a:bodyPr/>
                    <a:lstStyle/>
                    <a:p>
                      <a:pPr marL="342900" marR="0" lvl="0" indent="-342900" algn="ctr" defTabSz="914400" rtl="0" eaLnBrk="1" fontAlgn="base" latinLnBrk="0" hangingPunct="1">
                        <a:lnSpc>
                          <a:spcPct val="100000"/>
                        </a:lnSpc>
                        <a:spcBef>
                          <a:spcPct val="0"/>
                        </a:spcBef>
                        <a:spcAft>
                          <a:spcPct val="0"/>
                        </a:spcAft>
                        <a:buClrTx/>
                        <a:buSzTx/>
                        <a:buFont typeface="Arial" charset="0"/>
                        <a:buNone/>
                        <a:tabLst/>
                      </a:pPr>
                      <a:r>
                        <a:rPr kumimoji="0" lang="ru-RU" sz="2400" b="1" i="0" u="none" strike="noStrike" cap="none" normalizeH="0" baseline="0" smtClean="0">
                          <a:ln>
                            <a:noFill/>
                          </a:ln>
                          <a:solidFill>
                            <a:schemeClr val="tx1"/>
                          </a:solidFill>
                          <a:effectLst/>
                          <a:latin typeface="Calibri" pitchFamily="34" charset="0"/>
                          <a:cs typeface="Times New Roman" pitchFamily="18" charset="0"/>
                        </a:rPr>
                        <a:t>Возраст</a:t>
                      </a:r>
                      <a:endParaRPr kumimoji="0" lang="ru-RU" sz="24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charset="0"/>
                        <a:buNone/>
                        <a:tabLst/>
                      </a:pPr>
                      <a:r>
                        <a:rPr kumimoji="0" lang="ru-RU" sz="2400" b="1" i="0" u="none" strike="noStrike" cap="none" normalizeH="0" baseline="0" smtClean="0">
                          <a:ln>
                            <a:noFill/>
                          </a:ln>
                          <a:solidFill>
                            <a:schemeClr val="tx1"/>
                          </a:solidFill>
                          <a:effectLst/>
                          <a:latin typeface="Calibri" pitchFamily="34" charset="0"/>
                          <a:cs typeface="Times New Roman" pitchFamily="18" charset="0"/>
                        </a:rPr>
                        <a:t>Сначала введите </a:t>
                      </a:r>
                    </a:p>
                    <a:p>
                      <a:pPr marL="342900" marR="0" lvl="0" indent="-342900" algn="ctr" defTabSz="914400" rtl="0" eaLnBrk="1" fontAlgn="base" latinLnBrk="0" hangingPunct="1">
                        <a:lnSpc>
                          <a:spcPct val="100000"/>
                        </a:lnSpc>
                        <a:spcBef>
                          <a:spcPct val="0"/>
                        </a:spcBef>
                        <a:spcAft>
                          <a:spcPct val="0"/>
                        </a:spcAft>
                        <a:buClrTx/>
                        <a:buSzTx/>
                        <a:buFont typeface="Arial" charset="0"/>
                        <a:buNone/>
                        <a:tabLst/>
                      </a:pPr>
                      <a:r>
                        <a:rPr kumimoji="0" lang="ru-RU" sz="2400" b="1" i="0" u="none" strike="noStrike" cap="none" normalizeH="0" baseline="0" smtClean="0">
                          <a:ln>
                            <a:noFill/>
                          </a:ln>
                          <a:solidFill>
                            <a:schemeClr val="tx1"/>
                          </a:solidFill>
                          <a:effectLst/>
                          <a:latin typeface="Calibri" pitchFamily="34" charset="0"/>
                          <a:cs typeface="Times New Roman" pitchFamily="18" charset="0"/>
                        </a:rPr>
                        <a:t>30 мл/кг в течение:</a:t>
                      </a:r>
                      <a:endParaRPr kumimoji="0" lang="ru-RU" sz="24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charset="0"/>
                        <a:buNone/>
                        <a:tabLst/>
                      </a:pPr>
                      <a:r>
                        <a:rPr kumimoji="0" lang="ru-RU" sz="2400" b="1" i="0" u="none" strike="noStrike" cap="none" normalizeH="0" baseline="0" smtClean="0">
                          <a:ln>
                            <a:noFill/>
                          </a:ln>
                          <a:solidFill>
                            <a:schemeClr val="tx1"/>
                          </a:solidFill>
                          <a:effectLst/>
                          <a:latin typeface="Calibri" pitchFamily="34" charset="0"/>
                          <a:cs typeface="Times New Roman" pitchFamily="18" charset="0"/>
                        </a:rPr>
                        <a:t>Затем введите</a:t>
                      </a:r>
                    </a:p>
                    <a:p>
                      <a:pPr marL="342900" marR="0" lvl="0" indent="-342900" algn="ctr" defTabSz="914400" rtl="0" eaLnBrk="1" fontAlgn="base" latinLnBrk="0" hangingPunct="1">
                        <a:lnSpc>
                          <a:spcPct val="100000"/>
                        </a:lnSpc>
                        <a:spcBef>
                          <a:spcPct val="0"/>
                        </a:spcBef>
                        <a:spcAft>
                          <a:spcPct val="0"/>
                        </a:spcAft>
                        <a:buClrTx/>
                        <a:buSzTx/>
                        <a:buFont typeface="Arial" charset="0"/>
                        <a:buNone/>
                        <a:tabLst/>
                      </a:pPr>
                      <a:r>
                        <a:rPr kumimoji="0" lang="ru-RU" sz="2400" b="1" i="0" u="none" strike="noStrike" cap="none" normalizeH="0" baseline="0" smtClean="0">
                          <a:ln>
                            <a:noFill/>
                          </a:ln>
                          <a:solidFill>
                            <a:schemeClr val="tx1"/>
                          </a:solidFill>
                          <a:effectLst/>
                          <a:latin typeface="Calibri" pitchFamily="34" charset="0"/>
                          <a:cs typeface="Times New Roman" pitchFamily="18" charset="0"/>
                        </a:rPr>
                        <a:t>70 мл/кг в течение:</a:t>
                      </a:r>
                      <a:endParaRPr kumimoji="0" lang="ru-RU" sz="24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0100">
                <a:tc>
                  <a:txBody>
                    <a:bodyPr/>
                    <a:lstStyle/>
                    <a:p>
                      <a:pPr marL="342900" marR="0" lvl="0" indent="-342900" algn="ctr" defTabSz="914400" rtl="0" eaLnBrk="1" fontAlgn="base" latinLnBrk="0" hangingPunct="1">
                        <a:lnSpc>
                          <a:spcPct val="100000"/>
                        </a:lnSpc>
                        <a:spcBef>
                          <a:spcPct val="0"/>
                        </a:spcBef>
                        <a:spcAft>
                          <a:spcPct val="0"/>
                        </a:spcAft>
                        <a:buClrTx/>
                        <a:buSzTx/>
                        <a:buFont typeface="Arial" charset="0"/>
                        <a:buNone/>
                        <a:tabLst/>
                      </a:pPr>
                      <a:r>
                        <a:rPr kumimoji="0" lang="ru-RU" sz="2400" b="1" i="0" u="none" strike="noStrike" cap="none" normalizeH="0" baseline="0" smtClean="0">
                          <a:ln>
                            <a:noFill/>
                          </a:ln>
                          <a:solidFill>
                            <a:schemeClr val="tx1"/>
                          </a:solidFill>
                          <a:effectLst/>
                          <a:latin typeface="Times New Roman" pitchFamily="18" charset="0"/>
                          <a:cs typeface="Times New Roman" pitchFamily="18" charset="0"/>
                        </a:rPr>
                        <a:t>&lt; 12 месяцев</a:t>
                      </a:r>
                      <a:endParaRPr kumimoji="0" lang="ru-RU" sz="24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charset="0"/>
                        <a:buNone/>
                        <a:tabLst/>
                      </a:pPr>
                      <a:r>
                        <a:rPr kumimoji="0" lang="ru-RU" sz="2400" b="1" i="0" u="none" strike="noStrike" cap="none" normalizeH="0" baseline="0" smtClean="0">
                          <a:ln>
                            <a:noFill/>
                          </a:ln>
                          <a:solidFill>
                            <a:schemeClr val="tx1"/>
                          </a:solidFill>
                          <a:effectLst/>
                          <a:latin typeface="Times New Roman" pitchFamily="18" charset="0"/>
                          <a:ea typeface="Cambria Math" pitchFamily="18" charset="0"/>
                          <a:cs typeface="Times New Roman" pitchFamily="18" charset="0"/>
                        </a:rPr>
                        <a:t>1 часа</a:t>
                      </a:r>
                      <a:endParaRPr kumimoji="0" lang="ru-RU" sz="2400" b="1" i="0" u="none" strike="noStrike" cap="none" normalizeH="0" baseline="0" smtClean="0">
                        <a:ln>
                          <a:noFill/>
                        </a:ln>
                        <a:solidFill>
                          <a:schemeClr val="tx1"/>
                        </a:solidFill>
                        <a:effectLst/>
                        <a:latin typeface="Calibri" pitchFamily="34" charset="0"/>
                        <a:ea typeface="Cambria Math"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charset="0"/>
                        <a:buNone/>
                        <a:tabLst/>
                      </a:pPr>
                      <a:r>
                        <a:rPr kumimoji="0" lang="ru-RU" sz="2400" b="1" i="0" u="none" strike="noStrike" cap="none" normalizeH="0" baseline="0" smtClean="0">
                          <a:ln>
                            <a:noFill/>
                          </a:ln>
                          <a:solidFill>
                            <a:schemeClr val="tx1"/>
                          </a:solidFill>
                          <a:effectLst/>
                          <a:latin typeface="Times New Roman" pitchFamily="18" charset="0"/>
                          <a:ea typeface="Cambria Math" pitchFamily="18" charset="0"/>
                          <a:cs typeface="Times New Roman" pitchFamily="18" charset="0"/>
                        </a:rPr>
                        <a:t>5 часов</a:t>
                      </a:r>
                      <a:endParaRPr kumimoji="0" lang="ru-RU" sz="2400" b="1" i="0" u="none" strike="noStrike" cap="none" normalizeH="0" baseline="0" smtClean="0">
                        <a:ln>
                          <a:noFill/>
                        </a:ln>
                        <a:solidFill>
                          <a:schemeClr val="tx1"/>
                        </a:solidFill>
                        <a:effectLst/>
                        <a:latin typeface="Calibri" pitchFamily="34" charset="0"/>
                        <a:ea typeface="Cambria Math"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0100">
                <a:tc>
                  <a:txBody>
                    <a:bodyPr/>
                    <a:lstStyle/>
                    <a:p>
                      <a:pPr marL="342900" marR="0" lvl="0" indent="-342900" algn="ctr" defTabSz="914400" rtl="0" eaLnBrk="1" fontAlgn="base" latinLnBrk="0" hangingPunct="1">
                        <a:lnSpc>
                          <a:spcPct val="100000"/>
                        </a:lnSpc>
                        <a:spcBef>
                          <a:spcPct val="0"/>
                        </a:spcBef>
                        <a:spcAft>
                          <a:spcPct val="0"/>
                        </a:spcAft>
                        <a:buClrTx/>
                        <a:buSzTx/>
                        <a:buFont typeface="Arial" charset="0"/>
                        <a:buNone/>
                        <a:tabLst/>
                      </a:pPr>
                      <a:r>
                        <a:rPr kumimoji="0" lang="ru-RU" sz="2400" b="1" i="0" u="none" strike="noStrike" cap="none" normalizeH="0" baseline="0" smtClean="0">
                          <a:ln>
                            <a:noFill/>
                          </a:ln>
                          <a:solidFill>
                            <a:schemeClr val="tx1"/>
                          </a:solidFill>
                          <a:effectLst/>
                          <a:latin typeface="Times New Roman" pitchFamily="18" charset="0"/>
                          <a:cs typeface="Times New Roman" pitchFamily="18" charset="0"/>
                        </a:rPr>
                        <a:t>≥ 12 месяцев</a:t>
                      </a:r>
                      <a:endParaRPr kumimoji="0" lang="ru-RU" sz="24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charset="0"/>
                        <a:buNone/>
                        <a:tabLst/>
                      </a:pPr>
                      <a:r>
                        <a:rPr kumimoji="0" lang="ru-RU" sz="2400" b="1" i="0" u="none" strike="noStrike" cap="none" normalizeH="0" baseline="0" smtClean="0">
                          <a:ln>
                            <a:noFill/>
                          </a:ln>
                          <a:solidFill>
                            <a:schemeClr val="tx1"/>
                          </a:solidFill>
                          <a:effectLst/>
                          <a:latin typeface="Times New Roman" pitchFamily="18" charset="0"/>
                          <a:ea typeface="Cambria Math" pitchFamily="18" charset="0"/>
                          <a:cs typeface="Times New Roman" pitchFamily="18" charset="0"/>
                        </a:rPr>
                        <a:t>30 мин</a:t>
                      </a:r>
                      <a:r>
                        <a:rPr kumimoji="0" lang="ru-RU" sz="2400" b="1" i="0" u="none" strike="noStrike" cap="none" normalizeH="0" baseline="30000" smtClean="0">
                          <a:ln>
                            <a:noFill/>
                          </a:ln>
                          <a:solidFill>
                            <a:schemeClr val="tx1"/>
                          </a:solidFill>
                          <a:effectLst/>
                          <a:latin typeface="Times New Roman" pitchFamily="18" charset="0"/>
                          <a:ea typeface="Cambria Math" pitchFamily="18" charset="0"/>
                          <a:cs typeface="Times New Roman" pitchFamily="18" charset="0"/>
                        </a:rPr>
                        <a:t>a</a:t>
                      </a:r>
                      <a:endParaRPr kumimoji="0" lang="ru-RU" sz="2400" b="1" i="0" u="none" strike="noStrike" cap="none" normalizeH="0" baseline="0" smtClean="0">
                        <a:ln>
                          <a:noFill/>
                        </a:ln>
                        <a:solidFill>
                          <a:schemeClr val="tx1"/>
                        </a:solidFill>
                        <a:effectLst/>
                        <a:latin typeface="Calibri" pitchFamily="34" charset="0"/>
                        <a:ea typeface="Cambria Math"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charset="0"/>
                        <a:buNone/>
                        <a:tabLst/>
                      </a:pPr>
                      <a:r>
                        <a:rPr kumimoji="0" lang="ru-RU" sz="2400" b="1" i="0" u="none" strike="noStrike" cap="none" normalizeH="0" baseline="0" smtClean="0">
                          <a:ln>
                            <a:noFill/>
                          </a:ln>
                          <a:solidFill>
                            <a:schemeClr val="tx1"/>
                          </a:solidFill>
                          <a:effectLst/>
                          <a:latin typeface="Times New Roman" pitchFamily="18" charset="0"/>
                          <a:ea typeface="Cambria Math" pitchFamily="18" charset="0"/>
                          <a:cs typeface="Times New Roman" pitchFamily="18" charset="0"/>
                        </a:rPr>
                        <a:t>2</a:t>
                      </a:r>
                      <a:r>
                        <a:rPr kumimoji="0" lang="ru-RU" sz="2400" b="1" i="0" u="none" strike="noStrike" cap="none" normalizeH="0" baseline="0" smtClean="0">
                          <a:ln>
                            <a:noFill/>
                          </a:ln>
                          <a:solidFill>
                            <a:schemeClr val="tx1"/>
                          </a:solidFill>
                          <a:effectLst/>
                          <a:latin typeface="Calibri"/>
                          <a:ea typeface="Cambria Math" pitchFamily="18" charset="0"/>
                          <a:cs typeface="Times New Roman" pitchFamily="18" charset="0"/>
                        </a:rPr>
                        <a:t>½</a:t>
                      </a:r>
                      <a:r>
                        <a:rPr kumimoji="0" lang="ru-RU" sz="2400" b="1" i="0" u="none" strike="noStrike" cap="none" normalizeH="0" baseline="0" smtClean="0">
                          <a:ln>
                            <a:noFill/>
                          </a:ln>
                          <a:solidFill>
                            <a:schemeClr val="tx1"/>
                          </a:solidFill>
                          <a:effectLst/>
                          <a:latin typeface="Times New Roman" pitchFamily="18" charset="0"/>
                          <a:ea typeface="Cambria Math" pitchFamily="18" charset="0"/>
                          <a:cs typeface="Times New Roman" pitchFamily="18" charset="0"/>
                        </a:rPr>
                        <a:t> часов</a:t>
                      </a:r>
                      <a:endParaRPr kumimoji="0" lang="ru-RU" sz="2400" b="1" i="0" u="none" strike="noStrike" cap="none" normalizeH="0" baseline="0" smtClean="0">
                        <a:ln>
                          <a:noFill/>
                        </a:ln>
                        <a:solidFill>
                          <a:schemeClr val="tx1"/>
                        </a:solidFill>
                        <a:effectLst/>
                        <a:latin typeface="Calibri" pitchFamily="34" charset="0"/>
                        <a:ea typeface="Cambria Math"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5253" name="Text Box 21"/>
          <p:cNvSpPr txBox="1">
            <a:spLocks noChangeArrowheads="1"/>
          </p:cNvSpPr>
          <p:nvPr/>
        </p:nvSpPr>
        <p:spPr bwMode="auto">
          <a:xfrm>
            <a:off x="1343025" y="1484313"/>
            <a:ext cx="6456363" cy="519112"/>
          </a:xfrm>
          <a:prstGeom prst="rect">
            <a:avLst/>
          </a:prstGeom>
          <a:noFill/>
          <a:ln w="9525">
            <a:noFill/>
            <a:miter lim="800000"/>
            <a:headEnd/>
            <a:tailEnd/>
          </a:ln>
          <a:effectLst/>
        </p:spPr>
        <p:txBody>
          <a:bodyPr wrap="none">
            <a:spAutoFit/>
          </a:bodyPr>
          <a:lstStyle/>
          <a:p>
            <a:pPr algn="ctr"/>
            <a:r>
              <a:rPr lang="ru-RU" sz="2800" b="1" dirty="0">
                <a:solidFill>
                  <a:schemeClr val="tx2"/>
                </a:solidFill>
              </a:rPr>
              <a:t>Общий объем жидкости 100 мл / кг </a:t>
            </a:r>
          </a:p>
        </p:txBody>
      </p:sp>
      <p:sp>
        <p:nvSpPr>
          <p:cNvPr id="95254" name="Text Box 22"/>
          <p:cNvSpPr txBox="1">
            <a:spLocks noChangeArrowheads="1"/>
          </p:cNvSpPr>
          <p:nvPr/>
        </p:nvSpPr>
        <p:spPr bwMode="auto">
          <a:xfrm>
            <a:off x="36140" y="5464175"/>
            <a:ext cx="8711359" cy="830997"/>
          </a:xfrm>
          <a:prstGeom prst="rect">
            <a:avLst/>
          </a:prstGeom>
          <a:noFill/>
          <a:ln w="9525">
            <a:noFill/>
            <a:miter lim="800000"/>
            <a:headEnd/>
            <a:tailEnd/>
          </a:ln>
          <a:effectLst/>
        </p:spPr>
        <p:txBody>
          <a:bodyPr wrap="none">
            <a:spAutoFit/>
          </a:bodyPr>
          <a:lstStyle/>
          <a:p>
            <a:pPr algn="ctr"/>
            <a:r>
              <a:rPr lang="ru-RU" sz="2400" b="1" u="sng" dirty="0"/>
              <a:t>Основной принцип</a:t>
            </a:r>
            <a:r>
              <a:rPr lang="ru-RU" sz="2400" b="1" dirty="0"/>
              <a:t>:</a:t>
            </a:r>
            <a:r>
              <a:rPr lang="ru-RU" sz="2400" dirty="0"/>
              <a:t> </a:t>
            </a:r>
            <a:r>
              <a:rPr lang="ru-RU" sz="2400" b="1" dirty="0">
                <a:solidFill>
                  <a:schemeClr val="tx2"/>
                </a:solidFill>
              </a:rPr>
              <a:t>Восполнение дефицита </a:t>
            </a:r>
            <a:r>
              <a:rPr lang="ru-RU" sz="2400" b="1" dirty="0"/>
              <a:t>+</a:t>
            </a:r>
          </a:p>
          <a:p>
            <a:pPr algn="ctr"/>
            <a:r>
              <a:rPr lang="ru-RU" sz="2400" b="1" dirty="0"/>
              <a:t>+ Физиологическая потребность + Восполнение потерь</a:t>
            </a:r>
          </a:p>
        </p:txBody>
      </p:sp>
    </p:spTree>
    <p:extLst>
      <p:ext uri="{BB962C8B-B14F-4D97-AF65-F5344CB8AC3E}">
        <p14:creationId xmlns:p14="http://schemas.microsoft.com/office/powerpoint/2010/main" val="32512292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p:cNvSpPr>
          <p:nvPr>
            <p:ph type="title"/>
          </p:nvPr>
        </p:nvSpPr>
        <p:spPr>
          <a:xfrm>
            <a:off x="251520" y="0"/>
            <a:ext cx="8640960" cy="1143000"/>
          </a:xfrm>
        </p:spPr>
        <p:txBody>
          <a:bodyPr>
            <a:normAutofit fontScale="90000"/>
          </a:bodyPr>
          <a:lstStyle/>
          <a:p>
            <a:r>
              <a:rPr lang="ru-RU" sz="3600" b="1" dirty="0" smtClean="0">
                <a:solidFill>
                  <a:schemeClr val="tx2"/>
                </a:solidFill>
              </a:rPr>
              <a:t>Лечение умеренного обезвоживания (план В)</a:t>
            </a:r>
          </a:p>
        </p:txBody>
      </p:sp>
      <p:graphicFrame>
        <p:nvGraphicFramePr>
          <p:cNvPr id="96259" name="Group 3"/>
          <p:cNvGraphicFramePr>
            <a:graphicFrameLocks noGrp="1"/>
          </p:cNvGraphicFramePr>
          <p:nvPr>
            <p:ph idx="1"/>
          </p:nvPr>
        </p:nvGraphicFramePr>
        <p:xfrm>
          <a:off x="457200" y="4005263"/>
          <a:ext cx="8229600" cy="2025651"/>
        </p:xfrm>
        <a:graphic>
          <a:graphicData uri="http://schemas.openxmlformats.org/drawingml/2006/table">
            <a:tbl>
              <a:tblPr/>
              <a:tblGrid>
                <a:gridCol w="1644650"/>
                <a:gridCol w="1646238"/>
                <a:gridCol w="1646237"/>
                <a:gridCol w="1646238"/>
                <a:gridCol w="1646237"/>
              </a:tblGrid>
              <a:tr h="720725">
                <a:tc>
                  <a:txBody>
                    <a:bodyPr/>
                    <a:lstStyle/>
                    <a:p>
                      <a:pPr marL="342900" marR="0" lvl="0" indent="-342900" algn="ctr" defTabSz="914400" rtl="0" eaLnBrk="1" fontAlgn="base" latinLnBrk="0" hangingPunct="1">
                        <a:lnSpc>
                          <a:spcPct val="100000"/>
                        </a:lnSpc>
                        <a:spcBef>
                          <a:spcPct val="0"/>
                        </a:spcBef>
                        <a:spcAft>
                          <a:spcPct val="0"/>
                        </a:spcAft>
                        <a:buClrTx/>
                        <a:buSzTx/>
                        <a:buFont typeface="Arial" charset="0"/>
                        <a:buNone/>
                        <a:tabLst/>
                      </a:pPr>
                      <a:r>
                        <a:rPr kumimoji="0" lang="ru-RU" sz="2000" b="1" i="0" u="none" strike="noStrike" cap="none" normalizeH="0" baseline="0" smtClean="0">
                          <a:ln>
                            <a:noFill/>
                          </a:ln>
                          <a:solidFill>
                            <a:schemeClr val="tx1"/>
                          </a:solidFill>
                          <a:effectLst/>
                          <a:latin typeface="Calibri" pitchFamily="34" charset="0"/>
                          <a:ea typeface="Cambria Math" pitchFamily="18" charset="0"/>
                          <a:cs typeface="Times New Roman" pitchFamily="18" charset="0"/>
                        </a:rPr>
                        <a:t>Возраст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charset="0"/>
                        <a:buNone/>
                        <a:tabLst/>
                      </a:pPr>
                      <a:r>
                        <a:rPr kumimoji="0" lang="ru-RU" sz="2000" b="1" i="0" u="none" strike="noStrike" cap="none" normalizeH="0" baseline="0" smtClean="0">
                          <a:ln>
                            <a:noFill/>
                          </a:ln>
                          <a:solidFill>
                            <a:schemeClr val="tx1"/>
                          </a:solidFill>
                          <a:effectLst/>
                          <a:latin typeface="Calibri" pitchFamily="34" charset="0"/>
                          <a:ea typeface="Cambria Math" pitchFamily="18" charset="0"/>
                          <a:cs typeface="Times New Roman" pitchFamily="18" charset="0"/>
                        </a:rPr>
                        <a:t>≤ 4 месяцев</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charset="0"/>
                        <a:buNone/>
                        <a:tabLst/>
                      </a:pPr>
                      <a:r>
                        <a:rPr kumimoji="0" lang="ru-RU" sz="2000" b="1" i="0" u="none" strike="noStrike" cap="none" normalizeH="0" baseline="0" smtClean="0">
                          <a:ln>
                            <a:noFill/>
                          </a:ln>
                          <a:solidFill>
                            <a:schemeClr val="tx1"/>
                          </a:solidFill>
                          <a:effectLst/>
                          <a:latin typeface="Calibri" pitchFamily="34" charset="0"/>
                          <a:cs typeface="Times New Roman" pitchFamily="18" charset="0"/>
                        </a:rPr>
                        <a:t>4-12 мес</a:t>
                      </a:r>
                      <a:endParaRPr kumimoji="0" lang="ru-RU" sz="20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charset="0"/>
                        <a:buNone/>
                        <a:tabLst/>
                      </a:pPr>
                      <a:r>
                        <a:rPr kumimoji="0" lang="ru-RU" sz="2000" b="1" i="0" u="none" strike="noStrike" cap="none" normalizeH="0" baseline="0" smtClean="0">
                          <a:ln>
                            <a:noFill/>
                          </a:ln>
                          <a:solidFill>
                            <a:schemeClr val="tx1"/>
                          </a:solidFill>
                          <a:effectLst/>
                          <a:latin typeface="Calibri" pitchFamily="34" charset="0"/>
                          <a:cs typeface="Times New Roman" pitchFamily="18" charset="0"/>
                        </a:rPr>
                        <a:t>12 – 24 мес</a:t>
                      </a:r>
                      <a:endParaRPr kumimoji="0" lang="ru-RU" sz="20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Arial" charset="0"/>
                        <a:buNone/>
                        <a:tabLst/>
                      </a:pPr>
                      <a:r>
                        <a:rPr kumimoji="0" lang="ru-RU" sz="2000" b="1" i="0" u="none" strike="noStrike" cap="none" normalizeH="0" baseline="0" smtClean="0">
                          <a:ln>
                            <a:noFill/>
                          </a:ln>
                          <a:solidFill>
                            <a:schemeClr val="tx1"/>
                          </a:solidFill>
                          <a:effectLst/>
                          <a:latin typeface="Calibri" pitchFamily="34" charset="0"/>
                          <a:cs typeface="Times New Roman" pitchFamily="18" charset="0"/>
                        </a:rPr>
                        <a:t>2 - 5</a:t>
                      </a:r>
                      <a:r>
                        <a:rPr kumimoji="0" lang="ru-RU" sz="2000" b="1" i="0" u="none" strike="noStrike" cap="none" normalizeH="0" baseline="0" smtClean="0">
                          <a:ln>
                            <a:noFill/>
                          </a:ln>
                          <a:solidFill>
                            <a:schemeClr val="tx1"/>
                          </a:solidFill>
                          <a:effectLst/>
                          <a:latin typeface="Calibri" pitchFamily="34" charset="0"/>
                          <a:ea typeface="Cambria Math" pitchFamily="18" charset="0"/>
                          <a:cs typeface="Times New Roman" pitchFamily="18" charset="0"/>
                        </a:rPr>
                        <a:t> лет</a:t>
                      </a:r>
                      <a:endParaRPr kumimoji="0" lang="ru-RU" sz="20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2463">
                <a:tc>
                  <a:txBody>
                    <a:bodyPr/>
                    <a:lstStyle/>
                    <a:p>
                      <a:pPr marL="342900" marR="0" lvl="0" indent="-342900" algn="l" defTabSz="914400" rtl="0" eaLnBrk="1" fontAlgn="base" latinLnBrk="0" hangingPunct="1">
                        <a:lnSpc>
                          <a:spcPct val="100000"/>
                        </a:lnSpc>
                        <a:spcBef>
                          <a:spcPct val="0"/>
                        </a:spcBef>
                        <a:spcAft>
                          <a:spcPct val="0"/>
                        </a:spcAft>
                        <a:buClrTx/>
                        <a:buSzTx/>
                        <a:buFont typeface="Arial" charset="0"/>
                        <a:buNone/>
                        <a:tabLst/>
                      </a:pPr>
                      <a:r>
                        <a:rPr kumimoji="0" lang="ru-RU" sz="2000" b="1" i="0" u="none" strike="noStrike" cap="none" normalizeH="0" baseline="0" smtClean="0">
                          <a:ln>
                            <a:noFill/>
                          </a:ln>
                          <a:solidFill>
                            <a:schemeClr val="tx1"/>
                          </a:solidFill>
                          <a:effectLst/>
                          <a:latin typeface="Calibri" pitchFamily="34" charset="0"/>
                          <a:ea typeface="Cambria Math" pitchFamily="18" charset="0"/>
                          <a:cs typeface="Times New Roman" pitchFamily="18" charset="0"/>
                        </a:rPr>
                        <a:t>Вес</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charset="0"/>
                        <a:buNone/>
                        <a:tabLst/>
                      </a:pPr>
                      <a:r>
                        <a:rPr kumimoji="0" lang="ru-RU" sz="2000" b="0" i="0" u="none" strike="noStrike" cap="none" normalizeH="0" baseline="0" smtClean="0">
                          <a:ln>
                            <a:noFill/>
                          </a:ln>
                          <a:solidFill>
                            <a:schemeClr val="tx1"/>
                          </a:solidFill>
                          <a:effectLst/>
                          <a:latin typeface="Calibri" pitchFamily="34" charset="0"/>
                          <a:ea typeface="Cambria Math" pitchFamily="18" charset="0"/>
                          <a:cs typeface="Times New Roman" pitchFamily="18" charset="0"/>
                        </a:rPr>
                        <a:t>&lt;6 кг</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charset="0"/>
                        <a:buNone/>
                        <a:tabLst/>
                      </a:pPr>
                      <a:r>
                        <a:rPr kumimoji="0" lang="ru-RU" sz="2000" b="0" i="0" u="none" strike="noStrike" cap="none" normalizeH="0" baseline="0" smtClean="0">
                          <a:ln>
                            <a:noFill/>
                          </a:ln>
                          <a:solidFill>
                            <a:schemeClr val="tx1"/>
                          </a:solidFill>
                          <a:effectLst/>
                          <a:latin typeface="Calibri" pitchFamily="34" charset="0"/>
                          <a:ea typeface="Cambria Math" pitchFamily="18" charset="0"/>
                          <a:cs typeface="Times New Roman" pitchFamily="18" charset="0"/>
                        </a:rPr>
                        <a:t>6 - &lt;10 кг</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charset="0"/>
                        <a:buNone/>
                        <a:tabLst/>
                      </a:pPr>
                      <a:r>
                        <a:rPr kumimoji="0" lang="ru-RU" sz="2000" b="0" i="0" u="none" strike="noStrike" cap="none" normalizeH="0" baseline="0" smtClean="0">
                          <a:ln>
                            <a:noFill/>
                          </a:ln>
                          <a:solidFill>
                            <a:schemeClr val="tx1"/>
                          </a:solidFill>
                          <a:effectLst/>
                          <a:latin typeface="Calibri" pitchFamily="34" charset="0"/>
                          <a:ea typeface="Cambria Math" pitchFamily="18" charset="0"/>
                          <a:cs typeface="Times New Roman" pitchFamily="18" charset="0"/>
                        </a:rPr>
                        <a:t>10 &lt;12 кг</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charset="0"/>
                        <a:buNone/>
                        <a:tabLst/>
                      </a:pPr>
                      <a:r>
                        <a:rPr kumimoji="0" lang="ru-RU" sz="2000" b="0" i="0" u="none" strike="noStrike" cap="none" normalizeH="0" baseline="0" smtClean="0">
                          <a:ln>
                            <a:noFill/>
                          </a:ln>
                          <a:solidFill>
                            <a:schemeClr val="tx1"/>
                          </a:solidFill>
                          <a:effectLst/>
                          <a:latin typeface="Calibri" pitchFamily="34" charset="0"/>
                          <a:ea typeface="Cambria Math" pitchFamily="18" charset="0"/>
                          <a:cs typeface="Times New Roman" pitchFamily="18" charset="0"/>
                        </a:rPr>
                        <a:t>12-19 кг</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2463">
                <a:tc>
                  <a:txBody>
                    <a:bodyPr/>
                    <a:lstStyle/>
                    <a:p>
                      <a:pPr marL="342900" marR="0" lvl="0" indent="-342900" algn="l" defTabSz="914400" rtl="0" eaLnBrk="1" fontAlgn="base" latinLnBrk="0" hangingPunct="1">
                        <a:lnSpc>
                          <a:spcPct val="100000"/>
                        </a:lnSpc>
                        <a:spcBef>
                          <a:spcPct val="0"/>
                        </a:spcBef>
                        <a:spcAft>
                          <a:spcPct val="0"/>
                        </a:spcAft>
                        <a:buClrTx/>
                        <a:buSzTx/>
                        <a:buFont typeface="Arial" charset="0"/>
                        <a:buNone/>
                        <a:tabLst/>
                      </a:pPr>
                      <a:r>
                        <a:rPr kumimoji="0" lang="ru-RU" sz="2000" b="1" i="0" u="none" strike="noStrike" cap="none" normalizeH="0" baseline="0" smtClean="0">
                          <a:ln>
                            <a:noFill/>
                          </a:ln>
                          <a:solidFill>
                            <a:schemeClr val="tx1"/>
                          </a:solidFill>
                          <a:effectLst/>
                          <a:latin typeface="Calibri" pitchFamily="34" charset="0"/>
                          <a:ea typeface="Cambria Math" pitchFamily="18" charset="0"/>
                          <a:cs typeface="Times New Roman" pitchFamily="18" charset="0"/>
                        </a:rPr>
                        <a:t>Объем ОРР</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charset="0"/>
                        <a:buNone/>
                        <a:tabLst/>
                      </a:pPr>
                      <a:r>
                        <a:rPr kumimoji="0" lang="ru-RU" sz="2000" b="0" i="0" u="none" strike="noStrike" cap="none" normalizeH="0" baseline="0" smtClean="0">
                          <a:ln>
                            <a:noFill/>
                          </a:ln>
                          <a:solidFill>
                            <a:schemeClr val="tx1"/>
                          </a:solidFill>
                          <a:effectLst/>
                          <a:latin typeface="Calibri" pitchFamily="34" charset="0"/>
                          <a:ea typeface="Cambria Math" pitchFamily="18" charset="0"/>
                          <a:cs typeface="Times New Roman" pitchFamily="18" charset="0"/>
                        </a:rPr>
                        <a:t>200-400 мл</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charset="0"/>
                        <a:buNone/>
                        <a:tabLst/>
                      </a:pPr>
                      <a:r>
                        <a:rPr kumimoji="0" lang="ru-RU" sz="2000" b="0" i="0" u="none" strike="noStrike" cap="none" normalizeH="0" baseline="0" smtClean="0">
                          <a:ln>
                            <a:noFill/>
                          </a:ln>
                          <a:solidFill>
                            <a:schemeClr val="tx1"/>
                          </a:solidFill>
                          <a:effectLst/>
                          <a:latin typeface="Calibri" pitchFamily="34" charset="0"/>
                          <a:ea typeface="Cambria Math" pitchFamily="18" charset="0"/>
                          <a:cs typeface="Times New Roman" pitchFamily="18" charset="0"/>
                        </a:rPr>
                        <a:t>400-700 мл</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charset="0"/>
                        <a:buNone/>
                        <a:tabLst/>
                      </a:pPr>
                      <a:r>
                        <a:rPr kumimoji="0" lang="ru-RU" sz="2000" b="0" i="0" u="none" strike="noStrike" cap="none" normalizeH="0" baseline="0" smtClean="0">
                          <a:ln>
                            <a:noFill/>
                          </a:ln>
                          <a:solidFill>
                            <a:schemeClr val="tx1"/>
                          </a:solidFill>
                          <a:effectLst/>
                          <a:latin typeface="Calibri" pitchFamily="34" charset="0"/>
                          <a:ea typeface="Cambria Math" pitchFamily="18" charset="0"/>
                          <a:cs typeface="Times New Roman" pitchFamily="18" charset="0"/>
                        </a:rPr>
                        <a:t>700-900 мл</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charset="0"/>
                        <a:buNone/>
                        <a:tabLst/>
                      </a:pPr>
                      <a:r>
                        <a:rPr kumimoji="0" lang="ru-RU" sz="2000" b="0" i="0" u="none" strike="noStrike" cap="none" normalizeH="0" baseline="0" smtClean="0">
                          <a:ln>
                            <a:noFill/>
                          </a:ln>
                          <a:solidFill>
                            <a:schemeClr val="tx1"/>
                          </a:solidFill>
                          <a:effectLst/>
                          <a:latin typeface="Calibri" pitchFamily="34" charset="0"/>
                          <a:ea typeface="Cambria Math" pitchFamily="18" charset="0"/>
                          <a:cs typeface="Times New Roman" pitchFamily="18" charset="0"/>
                        </a:rPr>
                        <a:t>900-1400 мл</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6285" name="Rectangle 29"/>
          <p:cNvSpPr>
            <a:spLocks noChangeArrowheads="1"/>
          </p:cNvSpPr>
          <p:nvPr/>
        </p:nvSpPr>
        <p:spPr bwMode="auto">
          <a:xfrm>
            <a:off x="457200" y="1557338"/>
            <a:ext cx="8229600" cy="1397000"/>
          </a:xfrm>
          <a:prstGeom prst="rect">
            <a:avLst/>
          </a:prstGeom>
          <a:noFill/>
          <a:ln w="9525">
            <a:noFill/>
            <a:miter lim="800000"/>
            <a:headEnd/>
            <a:tailEnd/>
          </a:ln>
          <a:effectLst/>
        </p:spPr>
        <p:txBody>
          <a:bodyPr/>
          <a:lstStyle/>
          <a:p>
            <a:pPr marL="342900" indent="-342900">
              <a:spcBef>
                <a:spcPct val="20000"/>
              </a:spcBef>
              <a:buFont typeface="Arial" charset="0"/>
              <a:buChar char="•"/>
            </a:pPr>
            <a:r>
              <a:rPr lang="ru-RU" sz="2000">
                <a:latin typeface="Calibri" pitchFamily="34" charset="0"/>
              </a:rPr>
              <a:t>Дети с умеренным обезвоживанием должны получать оральную регидратацию солевым раствором </a:t>
            </a:r>
            <a:r>
              <a:rPr lang="ru-RU" sz="2000" b="1">
                <a:solidFill>
                  <a:srgbClr val="FF0000"/>
                </a:solidFill>
                <a:latin typeface="Calibri" pitchFamily="34" charset="0"/>
              </a:rPr>
              <a:t>в течение первых</a:t>
            </a:r>
            <a:r>
              <a:rPr lang="ru-RU" sz="2000">
                <a:latin typeface="Calibri" pitchFamily="34" charset="0"/>
              </a:rPr>
              <a:t> </a:t>
            </a:r>
            <a:r>
              <a:rPr lang="ru-RU" sz="2000" b="1">
                <a:solidFill>
                  <a:srgbClr val="FF0000"/>
                </a:solidFill>
                <a:latin typeface="Calibri" pitchFamily="34" charset="0"/>
              </a:rPr>
              <a:t>4 часов</a:t>
            </a:r>
            <a:r>
              <a:rPr lang="ru-RU" sz="2000">
                <a:latin typeface="Calibri" pitchFamily="34" charset="0"/>
              </a:rPr>
              <a:t> под наблюдением врача; одновременно необходимо научить мать ребенка, как приготовить ОРР и как его давать ребенку </a:t>
            </a:r>
          </a:p>
          <a:p>
            <a:pPr marL="342900" indent="-342900">
              <a:spcBef>
                <a:spcPct val="20000"/>
              </a:spcBef>
              <a:buFont typeface="Arial" charset="0"/>
              <a:buChar char="•"/>
            </a:pPr>
            <a:r>
              <a:rPr lang="ru-RU" sz="2000">
                <a:latin typeface="Calibri" pitchFamily="34" charset="0"/>
              </a:rPr>
              <a:t>Общий объем ОРР </a:t>
            </a:r>
            <a:r>
              <a:rPr lang="en-US" sz="2000">
                <a:latin typeface="Calibri" pitchFamily="34" charset="0"/>
                <a:cs typeface="Arial" charset="0"/>
              </a:rPr>
              <a:t>~</a:t>
            </a:r>
            <a:r>
              <a:rPr lang="ru-RU" sz="2000">
                <a:latin typeface="Calibri" pitchFamily="34" charset="0"/>
                <a:cs typeface="Arial" charset="0"/>
              </a:rPr>
              <a:t> 50 мл/кг</a:t>
            </a:r>
            <a:endParaRPr lang="en-US" sz="2000">
              <a:latin typeface="Calibri" pitchFamily="34" charset="0"/>
              <a:cs typeface="Arial" charset="0"/>
            </a:endParaRPr>
          </a:p>
        </p:txBody>
      </p:sp>
    </p:spTree>
    <p:extLst>
      <p:ext uri="{BB962C8B-B14F-4D97-AF65-F5344CB8AC3E}">
        <p14:creationId xmlns:p14="http://schemas.microsoft.com/office/powerpoint/2010/main" val="23960153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p:nvPr>
        </p:nvSpPr>
        <p:spPr>
          <a:xfrm>
            <a:off x="323528" y="188913"/>
            <a:ext cx="8363272" cy="863600"/>
          </a:xfrm>
        </p:spPr>
        <p:txBody>
          <a:bodyPr>
            <a:normAutofit fontScale="90000"/>
          </a:bodyPr>
          <a:lstStyle/>
          <a:p>
            <a:r>
              <a:rPr lang="ru-RU" sz="3600" b="1" dirty="0" smtClean="0">
                <a:solidFill>
                  <a:schemeClr val="tx2"/>
                </a:solidFill>
              </a:rPr>
              <a:t>Лечение диареи без обезвоживания (план А)</a:t>
            </a:r>
            <a:r>
              <a:rPr lang="ru-RU" sz="4000" dirty="0" smtClean="0">
                <a:solidFill>
                  <a:schemeClr val="tx2"/>
                </a:solidFill>
              </a:rPr>
              <a:t> </a:t>
            </a:r>
          </a:p>
        </p:txBody>
      </p:sp>
      <p:sp>
        <p:nvSpPr>
          <p:cNvPr id="97283" name="Rectangle 3"/>
          <p:cNvSpPr>
            <a:spLocks noGrp="1"/>
          </p:cNvSpPr>
          <p:nvPr>
            <p:ph type="body" idx="1"/>
          </p:nvPr>
        </p:nvSpPr>
        <p:spPr>
          <a:xfrm>
            <a:off x="179388" y="1484313"/>
            <a:ext cx="8785225" cy="5113337"/>
          </a:xfrm>
        </p:spPr>
        <p:txBody>
          <a:bodyPr/>
          <a:lstStyle/>
          <a:p>
            <a:pPr>
              <a:lnSpc>
                <a:spcPct val="80000"/>
              </a:lnSpc>
            </a:pPr>
            <a:r>
              <a:rPr lang="ru-RU" sz="2000" b="1" smtClean="0"/>
              <a:t>Лечите ребенка амбулаторно</a:t>
            </a:r>
          </a:p>
          <a:p>
            <a:pPr>
              <a:lnSpc>
                <a:spcPct val="80000"/>
              </a:lnSpc>
            </a:pPr>
            <a:r>
              <a:rPr lang="ru-RU" sz="2000" b="1" smtClean="0"/>
              <a:t>Объясните матери 4 правила домашнего лечения:</a:t>
            </a:r>
          </a:p>
          <a:p>
            <a:pPr>
              <a:lnSpc>
                <a:spcPct val="80000"/>
              </a:lnSpc>
              <a:buFont typeface="Arial" charset="0"/>
              <a:buNone/>
            </a:pPr>
            <a:r>
              <a:rPr lang="ru-RU" sz="2000" b="1" smtClean="0"/>
              <a:t>1. давать больше пить</a:t>
            </a:r>
          </a:p>
          <a:p>
            <a:pPr>
              <a:lnSpc>
                <a:spcPct val="80000"/>
              </a:lnSpc>
              <a:buFont typeface="Arial" charset="0"/>
              <a:buNone/>
            </a:pPr>
            <a:r>
              <a:rPr lang="ru-RU" sz="2000" b="1" smtClean="0"/>
              <a:t>2. давать внутрь препараты цинка* (в РФ нет)</a:t>
            </a:r>
          </a:p>
          <a:p>
            <a:pPr>
              <a:lnSpc>
                <a:spcPct val="80000"/>
              </a:lnSpc>
              <a:buFont typeface="Arial" charset="0"/>
              <a:buNone/>
            </a:pPr>
            <a:r>
              <a:rPr lang="ru-RU" sz="2000" b="1" smtClean="0"/>
              <a:t>3. продолжать кормить ребенка</a:t>
            </a:r>
          </a:p>
          <a:p>
            <a:pPr>
              <a:lnSpc>
                <a:spcPct val="80000"/>
              </a:lnSpc>
              <a:buFont typeface="Arial" charset="0"/>
              <a:buNone/>
            </a:pPr>
            <a:r>
              <a:rPr lang="ru-RU" sz="2000" b="1" smtClean="0"/>
              <a:t>4. вновь обратиться в больницу при необходимости</a:t>
            </a:r>
          </a:p>
          <a:p>
            <a:pPr>
              <a:lnSpc>
                <a:spcPct val="80000"/>
              </a:lnSpc>
            </a:pPr>
            <a:r>
              <a:rPr lang="ru-RU" sz="2000" b="1" smtClean="0"/>
              <a:t>Выпаивайте ребенка следующим образом:</a:t>
            </a:r>
          </a:p>
          <a:p>
            <a:pPr lvl="1">
              <a:lnSpc>
                <a:spcPct val="80000"/>
              </a:lnSpc>
            </a:pPr>
            <a:r>
              <a:rPr lang="ru-RU" sz="1600" b="1" smtClean="0"/>
              <a:t>чаще прикладывать ребенка к груди и увеличить продолжительность каждого кормления</a:t>
            </a:r>
          </a:p>
          <a:p>
            <a:pPr lvl="1">
              <a:lnSpc>
                <a:spcPct val="80000"/>
              </a:lnSpc>
            </a:pPr>
            <a:r>
              <a:rPr lang="ru-RU" sz="1600" b="1" smtClean="0"/>
              <a:t>если ребенок получает только грудное молоко, дайте ему ОРР или чистую воду в дополнение к грудному молоку</a:t>
            </a:r>
          </a:p>
          <a:p>
            <a:pPr lvl="1">
              <a:lnSpc>
                <a:spcPct val="80000"/>
              </a:lnSpc>
            </a:pPr>
            <a:r>
              <a:rPr lang="ru-RU" sz="1600" b="1" smtClean="0"/>
              <a:t>если ребенок не находится на исключительно грудном вскармливании, давайте следующие жидкости в любом сочетании: ОРР, жидкую пищу (например суп, рисовый отвар, напитки на основе йогурта), чистую воду</a:t>
            </a:r>
          </a:p>
          <a:p>
            <a:pPr lvl="1">
              <a:lnSpc>
                <a:spcPct val="80000"/>
              </a:lnSpc>
              <a:buFont typeface="Arial" charset="0"/>
              <a:buNone/>
            </a:pPr>
            <a:r>
              <a:rPr lang="ru-RU" sz="2400" b="1" smtClean="0">
                <a:solidFill>
                  <a:schemeClr val="folHlink"/>
                </a:solidFill>
              </a:rPr>
              <a:t>&lt; 2 лет: 50 – 100 мл после каждого жидкого стула</a:t>
            </a:r>
          </a:p>
          <a:p>
            <a:pPr lvl="1">
              <a:lnSpc>
                <a:spcPct val="80000"/>
              </a:lnSpc>
              <a:buFont typeface="Arial" charset="0"/>
              <a:buNone/>
            </a:pPr>
            <a:r>
              <a:rPr lang="ru-RU" sz="2400" b="1" smtClean="0">
                <a:solidFill>
                  <a:schemeClr val="folHlink"/>
                </a:solidFill>
              </a:rPr>
              <a:t>≥2 лет: 100-200 мл после каждого жидкого стула</a:t>
            </a:r>
          </a:p>
        </p:txBody>
      </p:sp>
    </p:spTree>
    <p:extLst>
      <p:ext uri="{BB962C8B-B14F-4D97-AF65-F5344CB8AC3E}">
        <p14:creationId xmlns:p14="http://schemas.microsoft.com/office/powerpoint/2010/main" val="275491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pPr algn="l"/>
            <a:r>
              <a:rPr lang="ru-RU" b="1" dirty="0" smtClean="0">
                <a:solidFill>
                  <a:schemeClr val="tx2"/>
                </a:solidFill>
              </a:rPr>
              <a:t>Клинический случай 2</a:t>
            </a:r>
            <a:endParaRPr lang="ru-RU" dirty="0"/>
          </a:p>
        </p:txBody>
      </p:sp>
      <p:sp>
        <p:nvSpPr>
          <p:cNvPr id="5" name="Объект 4"/>
          <p:cNvSpPr>
            <a:spLocks noGrp="1"/>
          </p:cNvSpPr>
          <p:nvPr>
            <p:ph idx="1"/>
          </p:nvPr>
        </p:nvSpPr>
        <p:spPr/>
        <p:txBody>
          <a:bodyPr/>
          <a:lstStyle/>
          <a:p>
            <a:r>
              <a:rPr lang="ru-RU" dirty="0" smtClean="0"/>
              <a:t>Мальчик 6 лет, болен 5 дней</a:t>
            </a:r>
          </a:p>
          <a:p>
            <a:r>
              <a:rPr lang="ru-RU" dirty="0" smtClean="0"/>
              <a:t>Жалобы: лихорадка до 39,5*С, повторная рвота, сонливость, резкая вялость, головная боль</a:t>
            </a:r>
          </a:p>
          <a:p>
            <a:r>
              <a:rPr lang="ru-RU" dirty="0" smtClean="0"/>
              <a:t>Анамнез: лихорадка 5 дней, боль в ухе 5 дней, рвота с 3го дня болезни, сонливость и вялость в день обращения</a:t>
            </a:r>
            <a:endParaRPr lang="ru-RU" dirty="0"/>
          </a:p>
        </p:txBody>
      </p:sp>
    </p:spTree>
    <p:extLst>
      <p:ext uri="{BB962C8B-B14F-4D97-AF65-F5344CB8AC3E}">
        <p14:creationId xmlns:p14="http://schemas.microsoft.com/office/powerpoint/2010/main" val="41601218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p:nvPr>
        </p:nvSpPr>
        <p:spPr>
          <a:xfrm>
            <a:off x="457200" y="274638"/>
            <a:ext cx="8229600" cy="777875"/>
          </a:xfrm>
        </p:spPr>
        <p:txBody>
          <a:bodyPr/>
          <a:lstStyle/>
          <a:p>
            <a:r>
              <a:rPr lang="ru-RU" b="1" smtClean="0">
                <a:solidFill>
                  <a:schemeClr val="tx2"/>
                </a:solidFill>
              </a:rPr>
              <a:t>Дополнительная терапия</a:t>
            </a:r>
          </a:p>
        </p:txBody>
      </p:sp>
      <p:sp>
        <p:nvSpPr>
          <p:cNvPr id="98307" name="Rectangle 3"/>
          <p:cNvSpPr>
            <a:spLocks noGrp="1"/>
          </p:cNvSpPr>
          <p:nvPr>
            <p:ph type="body" idx="1"/>
          </p:nvPr>
        </p:nvSpPr>
        <p:spPr>
          <a:xfrm>
            <a:off x="468313" y="1916113"/>
            <a:ext cx="8567737" cy="4210050"/>
          </a:xfrm>
        </p:spPr>
        <p:txBody>
          <a:bodyPr/>
          <a:lstStyle/>
          <a:p>
            <a:r>
              <a:rPr lang="ru-RU" sz="2600" b="1" dirty="0" smtClean="0"/>
              <a:t>Антибиотики </a:t>
            </a:r>
            <a:r>
              <a:rPr lang="ru-RU" sz="2600" dirty="0" smtClean="0"/>
              <a:t>– только при инвазивной диарее (дизентерия)</a:t>
            </a:r>
          </a:p>
          <a:p>
            <a:pPr>
              <a:buNone/>
            </a:pPr>
            <a:r>
              <a:rPr lang="ru-RU" sz="2600" dirty="0" smtClean="0"/>
              <a:t>	- </a:t>
            </a:r>
            <a:r>
              <a:rPr lang="ru-RU" sz="2600" dirty="0" err="1" smtClean="0"/>
              <a:t>цефтриаксон</a:t>
            </a:r>
            <a:r>
              <a:rPr lang="ru-RU" sz="2600" dirty="0" smtClean="0"/>
              <a:t> в/в или в/м 50-80 мг/кг/сутки на 3 дня </a:t>
            </a:r>
          </a:p>
          <a:p>
            <a:pPr>
              <a:buFont typeface="Arial" charset="0"/>
              <a:buNone/>
            </a:pPr>
            <a:r>
              <a:rPr lang="ru-RU" sz="2600" dirty="0" smtClean="0"/>
              <a:t>	- </a:t>
            </a:r>
            <a:r>
              <a:rPr lang="ru-RU" sz="2600" dirty="0" err="1" smtClean="0"/>
              <a:t>ципрофлоксацин</a:t>
            </a:r>
            <a:r>
              <a:rPr lang="ru-RU" sz="2600" dirty="0" smtClean="0"/>
              <a:t>* 15 мг/кг 2 раза в день на 3 дня </a:t>
            </a:r>
          </a:p>
          <a:p>
            <a:r>
              <a:rPr lang="ru-RU" sz="2600" b="1" dirty="0" smtClean="0"/>
              <a:t>Сорбенты / </a:t>
            </a:r>
            <a:r>
              <a:rPr lang="ru-RU" sz="2600" b="1" dirty="0" err="1" smtClean="0"/>
              <a:t>смекта</a:t>
            </a:r>
            <a:r>
              <a:rPr lang="ru-RU" sz="2600" dirty="0" smtClean="0"/>
              <a:t> – целесообразно</a:t>
            </a:r>
          </a:p>
          <a:p>
            <a:r>
              <a:rPr lang="ru-RU" sz="2600" b="1" dirty="0" smtClean="0"/>
              <a:t>Противорвотные</a:t>
            </a:r>
            <a:r>
              <a:rPr lang="ru-RU" sz="2600" dirty="0" smtClean="0"/>
              <a:t> – рутинно не рекомендуются</a:t>
            </a:r>
          </a:p>
          <a:p>
            <a:r>
              <a:rPr lang="ru-RU" sz="2600" b="1" dirty="0" err="1" smtClean="0"/>
              <a:t>Нитрофураны</a:t>
            </a:r>
            <a:r>
              <a:rPr lang="ru-RU" sz="2600" dirty="0" smtClean="0"/>
              <a:t> – категорически не рекомендуются</a:t>
            </a:r>
          </a:p>
          <a:p>
            <a:endParaRPr lang="ru-RU" sz="2600" dirty="0" smtClean="0"/>
          </a:p>
        </p:txBody>
      </p:sp>
      <p:sp>
        <p:nvSpPr>
          <p:cNvPr id="2" name="TextBox 1"/>
          <p:cNvSpPr txBox="1"/>
          <p:nvPr/>
        </p:nvSpPr>
        <p:spPr>
          <a:xfrm>
            <a:off x="971600" y="6237312"/>
            <a:ext cx="3516540" cy="461665"/>
          </a:xfrm>
          <a:prstGeom prst="rect">
            <a:avLst/>
          </a:prstGeom>
          <a:noFill/>
        </p:spPr>
        <p:txBody>
          <a:bodyPr wrap="none" rtlCol="0">
            <a:spAutoFit/>
          </a:bodyPr>
          <a:lstStyle/>
          <a:p>
            <a:r>
              <a:rPr lang="ru-RU" sz="2400" b="1" dirty="0" smtClean="0"/>
              <a:t>* В РФ разрешен с 18 лет</a:t>
            </a:r>
            <a:endParaRPr lang="ru-RU" sz="2400" b="1" dirty="0"/>
          </a:p>
        </p:txBody>
      </p:sp>
    </p:spTree>
    <p:extLst>
      <p:ext uri="{BB962C8B-B14F-4D97-AF65-F5344CB8AC3E}">
        <p14:creationId xmlns:p14="http://schemas.microsoft.com/office/powerpoint/2010/main" val="771149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99392"/>
            <a:ext cx="8229600" cy="864096"/>
          </a:xfrm>
        </p:spPr>
        <p:txBody>
          <a:bodyPr/>
          <a:lstStyle/>
          <a:p>
            <a:pPr algn="l"/>
            <a:r>
              <a:rPr lang="ru-RU" b="1" dirty="0" smtClean="0">
                <a:solidFill>
                  <a:schemeClr val="tx2"/>
                </a:solidFill>
              </a:rPr>
              <a:t>Клинический случай 3</a:t>
            </a:r>
            <a:endParaRPr lang="ru-RU" dirty="0"/>
          </a:p>
        </p:txBody>
      </p:sp>
      <p:sp>
        <p:nvSpPr>
          <p:cNvPr id="5" name="Объект 4"/>
          <p:cNvSpPr>
            <a:spLocks noGrp="1"/>
          </p:cNvSpPr>
          <p:nvPr>
            <p:ph sz="half" idx="1"/>
          </p:nvPr>
        </p:nvSpPr>
        <p:spPr/>
        <p:txBody>
          <a:bodyPr/>
          <a:lstStyle/>
          <a:p>
            <a:r>
              <a:rPr lang="ru-RU" dirty="0" smtClean="0"/>
              <a:t>Мальчик 6 </a:t>
            </a:r>
            <a:r>
              <a:rPr lang="ru-RU" dirty="0" err="1" smtClean="0"/>
              <a:t>нед</a:t>
            </a:r>
            <a:endParaRPr lang="ru-RU" dirty="0" smtClean="0"/>
          </a:p>
          <a:p>
            <a:r>
              <a:rPr lang="ru-RU" dirty="0" smtClean="0"/>
              <a:t>Жалобы: частые срыгивания, рвоту фонтаном, отсутствие прибавки в весе</a:t>
            </a:r>
          </a:p>
          <a:p>
            <a:r>
              <a:rPr lang="ru-RU" dirty="0" smtClean="0"/>
              <a:t>Анамнез: симптомы в течение 2-х </a:t>
            </a:r>
            <a:r>
              <a:rPr lang="ru-RU" dirty="0" err="1" smtClean="0"/>
              <a:t>нед</a:t>
            </a:r>
            <a:r>
              <a:rPr lang="ru-RU" dirty="0" smtClean="0"/>
              <a:t>, нарастают</a:t>
            </a:r>
            <a:endParaRPr lang="ru-RU" dirty="0"/>
          </a:p>
        </p:txBody>
      </p:sp>
      <p:sp>
        <p:nvSpPr>
          <p:cNvPr id="6" name="Объект 5"/>
          <p:cNvSpPr>
            <a:spLocks noGrp="1"/>
          </p:cNvSpPr>
          <p:nvPr>
            <p:ph sz="half" idx="2"/>
          </p:nvPr>
        </p:nvSpPr>
        <p:spPr/>
        <p:txBody>
          <a:bodyPr/>
          <a:lstStyle/>
          <a:p>
            <a:endParaRPr lang="ru-RU" dirty="0"/>
          </a:p>
        </p:txBody>
      </p:sp>
      <p:pic>
        <p:nvPicPr>
          <p:cNvPr id="2050" name="Picture 2" descr="C:\Users\1\Desktop\1_html_m3011b3a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1" y="1556791"/>
            <a:ext cx="3600401" cy="5040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16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80728"/>
          </a:xfrm>
        </p:spPr>
        <p:txBody>
          <a:bodyPr/>
          <a:lstStyle/>
          <a:p>
            <a:pPr algn="l"/>
            <a:r>
              <a:rPr lang="ru-RU" b="1" dirty="0" smtClean="0">
                <a:solidFill>
                  <a:schemeClr val="tx2"/>
                </a:solidFill>
              </a:rPr>
              <a:t>Клинический случай 4</a:t>
            </a:r>
            <a:endParaRPr lang="ru-RU" dirty="0"/>
          </a:p>
        </p:txBody>
      </p:sp>
      <p:sp>
        <p:nvSpPr>
          <p:cNvPr id="5" name="Объект 4"/>
          <p:cNvSpPr>
            <a:spLocks noGrp="1"/>
          </p:cNvSpPr>
          <p:nvPr>
            <p:ph idx="1"/>
          </p:nvPr>
        </p:nvSpPr>
        <p:spPr/>
        <p:txBody>
          <a:bodyPr/>
          <a:lstStyle/>
          <a:p>
            <a:r>
              <a:rPr lang="ru-RU" dirty="0" smtClean="0"/>
              <a:t>Девочка 10 </a:t>
            </a:r>
            <a:r>
              <a:rPr lang="ru-RU" dirty="0" err="1" smtClean="0"/>
              <a:t>мес</a:t>
            </a:r>
            <a:r>
              <a:rPr lang="ru-RU" dirty="0" smtClean="0"/>
              <a:t>, первые сутки болезни</a:t>
            </a:r>
          </a:p>
          <a:p>
            <a:r>
              <a:rPr lang="ru-RU" dirty="0" smtClean="0"/>
              <a:t>Жалобы: </a:t>
            </a:r>
            <a:r>
              <a:rPr lang="en-US" dirty="0" smtClean="0"/>
              <a:t>t</a:t>
            </a:r>
            <a:r>
              <a:rPr lang="ru-RU" dirty="0" smtClean="0"/>
              <a:t> 38,8*С, рвота сегодня 5 раз, кашицеобразный стул 1 раз, вялость, снижение аппетита</a:t>
            </a:r>
          </a:p>
          <a:p>
            <a:r>
              <a:rPr lang="ru-RU" dirty="0" smtClean="0"/>
              <a:t>Находилась на лечении по поводу </a:t>
            </a:r>
            <a:r>
              <a:rPr lang="ru-RU" dirty="0" err="1" smtClean="0"/>
              <a:t>обструктивного</a:t>
            </a:r>
            <a:r>
              <a:rPr lang="ru-RU" dirty="0" smtClean="0"/>
              <a:t> бронхита в </a:t>
            </a:r>
            <a:r>
              <a:rPr lang="ru-RU" dirty="0" err="1" smtClean="0"/>
              <a:t>инф.стационаре</a:t>
            </a:r>
            <a:r>
              <a:rPr lang="ru-RU" dirty="0" smtClean="0"/>
              <a:t>, выписана 2 дня назад с выздоровлением</a:t>
            </a:r>
            <a:endParaRPr lang="ru-RU" dirty="0"/>
          </a:p>
        </p:txBody>
      </p:sp>
    </p:spTree>
    <p:extLst>
      <p:ext uri="{BB962C8B-B14F-4D97-AF65-F5344CB8AC3E}">
        <p14:creationId xmlns:p14="http://schemas.microsoft.com/office/powerpoint/2010/main" val="1312482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16632"/>
            <a:ext cx="8229600" cy="778098"/>
          </a:xfrm>
        </p:spPr>
        <p:txBody>
          <a:bodyPr/>
          <a:lstStyle/>
          <a:p>
            <a:pPr algn="l"/>
            <a:r>
              <a:rPr lang="ru-RU" b="1" dirty="0" smtClean="0">
                <a:solidFill>
                  <a:schemeClr val="tx2"/>
                </a:solidFill>
              </a:rPr>
              <a:t>Клинический случай 5</a:t>
            </a:r>
            <a:endParaRPr lang="ru-RU" b="1" dirty="0">
              <a:solidFill>
                <a:schemeClr val="tx2"/>
              </a:solidFill>
            </a:endParaRPr>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9512" y="1844824"/>
            <a:ext cx="4226774"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34718" y="1844824"/>
            <a:ext cx="3397721"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9552" y="836712"/>
            <a:ext cx="8136904" cy="954107"/>
          </a:xfrm>
          <a:prstGeom prst="rect">
            <a:avLst/>
          </a:prstGeom>
          <a:noFill/>
        </p:spPr>
        <p:txBody>
          <a:bodyPr wrap="square" rtlCol="0">
            <a:spAutoFit/>
          </a:bodyPr>
          <a:lstStyle/>
          <a:p>
            <a:r>
              <a:rPr lang="ru-RU" sz="2800" b="1" dirty="0" smtClean="0"/>
              <a:t>Мальчик 5 лет, рвота ночью 3 раза в неделю в течение 2х лет, снижение массы тела</a:t>
            </a:r>
            <a:endParaRPr lang="ru-RU" sz="2800" b="1" dirty="0"/>
          </a:p>
        </p:txBody>
      </p:sp>
    </p:spTree>
    <p:extLst>
      <p:ext uri="{BB962C8B-B14F-4D97-AF65-F5344CB8AC3E}">
        <p14:creationId xmlns:p14="http://schemas.microsoft.com/office/powerpoint/2010/main" val="390420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116632"/>
            <a:ext cx="8229600" cy="1008112"/>
          </a:xfrm>
        </p:spPr>
        <p:txBody>
          <a:bodyPr>
            <a:normAutofit/>
          </a:bodyPr>
          <a:lstStyle/>
          <a:p>
            <a:pPr algn="l"/>
            <a:r>
              <a:rPr lang="ru-RU" b="1" dirty="0" smtClean="0">
                <a:solidFill>
                  <a:schemeClr val="tx2"/>
                </a:solidFill>
              </a:rPr>
              <a:t>Клинический случай 6</a:t>
            </a:r>
            <a:endParaRPr lang="ru-RU" b="1" dirty="0">
              <a:solidFill>
                <a:schemeClr val="tx2"/>
              </a:solidFill>
            </a:endParaRPr>
          </a:p>
        </p:txBody>
      </p:sp>
      <p:sp>
        <p:nvSpPr>
          <p:cNvPr id="6" name="Объект 5"/>
          <p:cNvSpPr>
            <a:spLocks noGrp="1"/>
          </p:cNvSpPr>
          <p:nvPr>
            <p:ph idx="1"/>
          </p:nvPr>
        </p:nvSpPr>
        <p:spPr>
          <a:xfrm>
            <a:off x="457200" y="1484784"/>
            <a:ext cx="8229600" cy="4641379"/>
          </a:xfrm>
        </p:spPr>
        <p:txBody>
          <a:bodyPr/>
          <a:lstStyle/>
          <a:p>
            <a:r>
              <a:rPr lang="ru-RU" dirty="0" smtClean="0"/>
              <a:t>Девочка 17 лет</a:t>
            </a:r>
          </a:p>
          <a:p>
            <a:r>
              <a:rPr lang="ru-RU" dirty="0" smtClean="0"/>
              <a:t>Жалобы: рвота по ночам в течение 3-х </a:t>
            </a:r>
            <a:r>
              <a:rPr lang="ru-RU" dirty="0" err="1" smtClean="0"/>
              <a:t>мес</a:t>
            </a:r>
            <a:endParaRPr lang="ru-RU" dirty="0" smtClean="0"/>
          </a:p>
          <a:p>
            <a:r>
              <a:rPr lang="ru-RU" dirty="0" smtClean="0"/>
              <a:t>Электролитные нарушения, периодически повышение </a:t>
            </a:r>
            <a:r>
              <a:rPr lang="ru-RU" dirty="0" err="1" smtClean="0"/>
              <a:t>креатинина</a:t>
            </a:r>
            <a:r>
              <a:rPr lang="ru-RU" dirty="0" smtClean="0"/>
              <a:t> в б/х</a:t>
            </a:r>
          </a:p>
          <a:p>
            <a:r>
              <a:rPr lang="ru-RU" dirty="0" smtClean="0"/>
              <a:t>ЭГДС - норма</a:t>
            </a:r>
            <a:endParaRPr lang="ru-RU" dirty="0"/>
          </a:p>
        </p:txBody>
      </p:sp>
    </p:spTree>
    <p:extLst>
      <p:ext uri="{BB962C8B-B14F-4D97-AF65-F5344CB8AC3E}">
        <p14:creationId xmlns:p14="http://schemas.microsoft.com/office/powerpoint/2010/main" val="4199865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smtClean="0">
                <a:solidFill>
                  <a:schemeClr val="tx2"/>
                </a:solidFill>
              </a:rPr>
              <a:t>Жизнеугрожающие</a:t>
            </a:r>
            <a:r>
              <a:rPr lang="ru-RU" b="1" dirty="0" smtClean="0">
                <a:solidFill>
                  <a:schemeClr val="tx2"/>
                </a:solidFill>
              </a:rPr>
              <a:t> причины рвоты</a:t>
            </a:r>
            <a:endParaRPr lang="ru-RU" b="1" dirty="0">
              <a:solidFill>
                <a:schemeClr val="tx2"/>
              </a:solidFill>
            </a:endParaRPr>
          </a:p>
        </p:txBody>
      </p:sp>
      <p:sp>
        <p:nvSpPr>
          <p:cNvPr id="3" name="Объект 2"/>
          <p:cNvSpPr>
            <a:spLocks noGrp="1"/>
          </p:cNvSpPr>
          <p:nvPr>
            <p:ph idx="1"/>
          </p:nvPr>
        </p:nvSpPr>
        <p:spPr/>
        <p:txBody>
          <a:bodyPr>
            <a:normAutofit fontScale="92500" lnSpcReduction="10000"/>
          </a:bodyPr>
          <a:lstStyle/>
          <a:p>
            <a:pPr>
              <a:spcAft>
                <a:spcPts val="1000"/>
              </a:spcAft>
            </a:pPr>
            <a:r>
              <a:rPr lang="ru-RU" dirty="0" smtClean="0"/>
              <a:t>Внутричерепная гипертензия</a:t>
            </a:r>
          </a:p>
          <a:p>
            <a:pPr>
              <a:spcAft>
                <a:spcPts val="1000"/>
              </a:spcAft>
            </a:pPr>
            <a:r>
              <a:rPr lang="ru-RU" dirty="0" smtClean="0"/>
              <a:t>Кишечная непроходимость (</a:t>
            </a:r>
            <a:r>
              <a:rPr lang="ru-RU" dirty="0" err="1" smtClean="0"/>
              <a:t>мальротация</a:t>
            </a:r>
            <a:r>
              <a:rPr lang="ru-RU" dirty="0" smtClean="0"/>
              <a:t>, инвагинация, ущемленная грыжа, спаечная болезнь)</a:t>
            </a:r>
          </a:p>
          <a:p>
            <a:pPr>
              <a:spcAft>
                <a:spcPts val="1000"/>
              </a:spcAft>
            </a:pPr>
            <a:r>
              <a:rPr lang="ru-RU" dirty="0" smtClean="0"/>
              <a:t>Врожденная патология метаболизма</a:t>
            </a:r>
          </a:p>
          <a:p>
            <a:pPr>
              <a:spcAft>
                <a:spcPts val="1000"/>
              </a:spcAft>
            </a:pPr>
            <a:r>
              <a:rPr lang="ru-RU" dirty="0" smtClean="0"/>
              <a:t>Диабетический </a:t>
            </a:r>
            <a:r>
              <a:rPr lang="ru-RU" dirty="0" err="1" smtClean="0"/>
              <a:t>кетоацидоз</a:t>
            </a:r>
            <a:endParaRPr lang="ru-RU" dirty="0" smtClean="0"/>
          </a:p>
          <a:p>
            <a:pPr>
              <a:spcAft>
                <a:spcPts val="1000"/>
              </a:spcAft>
            </a:pPr>
            <a:r>
              <a:rPr lang="ru-RU" dirty="0" smtClean="0"/>
              <a:t>Пищевая </a:t>
            </a:r>
            <a:r>
              <a:rPr lang="ru-RU" dirty="0" err="1" smtClean="0"/>
              <a:t>токсикоинфекция</a:t>
            </a:r>
            <a:endParaRPr lang="ru-RU" dirty="0" smtClean="0"/>
          </a:p>
          <a:p>
            <a:pPr>
              <a:spcAft>
                <a:spcPts val="1000"/>
              </a:spcAft>
            </a:pPr>
            <a:r>
              <a:rPr lang="ru-RU" dirty="0" smtClean="0"/>
              <a:t>Синдром Рейе</a:t>
            </a:r>
            <a:endParaRPr lang="ru-RU" dirty="0"/>
          </a:p>
        </p:txBody>
      </p:sp>
    </p:spTree>
    <p:extLst>
      <p:ext uri="{BB962C8B-B14F-4D97-AF65-F5344CB8AC3E}">
        <p14:creationId xmlns:p14="http://schemas.microsoft.com/office/powerpoint/2010/main" val="1293224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TotalTime>
  <Words>3569</Words>
  <Application>Microsoft Office PowerPoint</Application>
  <PresentationFormat>Экран (4:3)</PresentationFormat>
  <Paragraphs>432</Paragraphs>
  <Slides>40</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Тема Office</vt:lpstr>
      <vt:lpstr>Рвота, диарея, гастроэнтерит  у детей</vt:lpstr>
      <vt:lpstr>Дифференциальная диагностика</vt:lpstr>
      <vt:lpstr>Клинический случай 1</vt:lpstr>
      <vt:lpstr>Клинический случай 2</vt:lpstr>
      <vt:lpstr>Клинический случай 3</vt:lpstr>
      <vt:lpstr>Клинический случай 4</vt:lpstr>
      <vt:lpstr>Клинический случай 5</vt:lpstr>
      <vt:lpstr>Клинический случай 6</vt:lpstr>
      <vt:lpstr>Жизнеугрожающие причины рвоты</vt:lpstr>
      <vt:lpstr>Рвота у детей (1)</vt:lpstr>
      <vt:lpstr>Рвота у детей (2)</vt:lpstr>
      <vt:lpstr>Синдром циклической рвоты</vt:lpstr>
      <vt:lpstr>Критерии диагноза (Rome, III)</vt:lpstr>
      <vt:lpstr>Другие симптомы синдрома циклической рвоты</vt:lpstr>
      <vt:lpstr>Диагностика</vt:lpstr>
      <vt:lpstr>Лечение  синдрома циклической рвоты</vt:lpstr>
      <vt:lpstr>Жизнеугрожающие причины диареи</vt:lpstr>
      <vt:lpstr>Диарея у детей (1)</vt:lpstr>
      <vt:lpstr>Диарея у детей (2)</vt:lpstr>
      <vt:lpstr>Ротавирусный гастроэнтерит (РВГЭ)</vt:lpstr>
      <vt:lpstr>Распространенность РВГЭ</vt:lpstr>
      <vt:lpstr>Типичное течение ротавирусного гастроэнтерита у детей</vt:lpstr>
      <vt:lpstr>Орган-мишень ротавирусной инфекции</vt:lpstr>
      <vt:lpstr>Контагиозность ротавируса</vt:lpstr>
      <vt:lpstr>Инфицирование ротавирусом:   суммарная вероятность к 24 месяцам жизни</vt:lpstr>
      <vt:lpstr>Структура ротавируса</vt:lpstr>
      <vt:lpstr>Серотип G2: отличается генетически</vt:lpstr>
      <vt:lpstr>Разнообразие штаммов ротавируса</vt:lpstr>
      <vt:lpstr>РотаТек®  ротавирусная вакцина, живая, для перорального применения, пятивалентная</vt:lpstr>
      <vt:lpstr>Успехи программ РВ-вакцинации в мире</vt:lpstr>
      <vt:lpstr>Анамнез</vt:lpstr>
      <vt:lpstr>Данные осмотра</vt:lpstr>
      <vt:lpstr>Тяжелое обезвоживание – экстренный признак у ребенка</vt:lpstr>
      <vt:lpstr>Умеренное обезвоживание</vt:lpstr>
      <vt:lpstr>Обезвоживания нет (диарея без обезвоживания)</vt:lpstr>
      <vt:lpstr>Лечение тяжелого обезвоживания (план С)</vt:lpstr>
      <vt:lpstr>Лечение тяжелого обезвоживания (план С)</vt:lpstr>
      <vt:lpstr>Лечение умеренного обезвоживания (план В)</vt:lpstr>
      <vt:lpstr>Лечение диареи без обезвоживания (план А) </vt:lpstr>
      <vt:lpstr>Дополнительная терапия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Рвота у детей</dc:title>
  <dc:creator>1</dc:creator>
  <cp:lastModifiedBy>1</cp:lastModifiedBy>
  <cp:revision>19</cp:revision>
  <dcterms:created xsi:type="dcterms:W3CDTF">2015-04-19T05:05:33Z</dcterms:created>
  <dcterms:modified xsi:type="dcterms:W3CDTF">2015-12-05T16:41:55Z</dcterms:modified>
</cp:coreProperties>
</file>