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6"/>
  </p:notesMasterIdLst>
  <p:sldIdLst>
    <p:sldId id="256" r:id="rId2"/>
    <p:sldId id="307" r:id="rId3"/>
    <p:sldId id="308" r:id="rId4"/>
    <p:sldId id="316" r:id="rId5"/>
    <p:sldId id="324" r:id="rId6"/>
    <p:sldId id="325" r:id="rId7"/>
    <p:sldId id="326" r:id="rId8"/>
    <p:sldId id="309" r:id="rId9"/>
    <p:sldId id="327" r:id="rId10"/>
    <p:sldId id="289" r:id="rId11"/>
    <p:sldId id="290" r:id="rId12"/>
    <p:sldId id="260" r:id="rId13"/>
    <p:sldId id="288" r:id="rId14"/>
    <p:sldId id="257" r:id="rId15"/>
    <p:sldId id="265" r:id="rId16"/>
    <p:sldId id="262" r:id="rId17"/>
    <p:sldId id="264" r:id="rId18"/>
    <p:sldId id="291" r:id="rId19"/>
    <p:sldId id="263" r:id="rId20"/>
    <p:sldId id="266" r:id="rId21"/>
    <p:sldId id="267" r:id="rId22"/>
    <p:sldId id="271" r:id="rId23"/>
    <p:sldId id="272" r:id="rId24"/>
    <p:sldId id="310" r:id="rId25"/>
    <p:sldId id="311" r:id="rId26"/>
    <p:sldId id="269" r:id="rId27"/>
    <p:sldId id="270" r:id="rId28"/>
    <p:sldId id="274" r:id="rId29"/>
    <p:sldId id="275" r:id="rId30"/>
    <p:sldId id="276" r:id="rId31"/>
    <p:sldId id="279" r:id="rId32"/>
    <p:sldId id="278" r:id="rId33"/>
    <p:sldId id="312" r:id="rId34"/>
    <p:sldId id="277" r:id="rId35"/>
    <p:sldId id="280" r:id="rId36"/>
    <p:sldId id="281" r:id="rId37"/>
    <p:sldId id="294" r:id="rId38"/>
    <p:sldId id="282" r:id="rId39"/>
    <p:sldId id="287" r:id="rId40"/>
    <p:sldId id="313" r:id="rId41"/>
    <p:sldId id="314" r:id="rId42"/>
    <p:sldId id="297" r:id="rId43"/>
    <p:sldId id="300" r:id="rId44"/>
    <p:sldId id="296" r:id="rId45"/>
    <p:sldId id="301" r:id="rId46"/>
    <p:sldId id="323" r:id="rId47"/>
    <p:sldId id="322" r:id="rId48"/>
    <p:sldId id="318" r:id="rId49"/>
    <p:sldId id="319" r:id="rId50"/>
    <p:sldId id="320" r:id="rId51"/>
    <p:sldId id="302" r:id="rId52"/>
    <p:sldId id="303" r:id="rId53"/>
    <p:sldId id="304" r:id="rId54"/>
    <p:sldId id="306" r:id="rId5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DCC4E-8EF5-491D-84A9-F69DBB73D2BD}" type="datetimeFigureOut">
              <a:rPr lang="ru-RU" smtClean="0"/>
              <a:t>04.12.2015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CCE6B-F869-4640-92B6-0148CEB4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499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522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316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62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640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Показать</a:t>
            </a:r>
            <a:r>
              <a:rPr lang="ru-RU" baseline="0" dirty="0" smtClean="0"/>
              <a:t> на манекене.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890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735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413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Показать</a:t>
            </a:r>
            <a:r>
              <a:rPr lang="ru-RU" baseline="0" dirty="0" smtClean="0"/>
              <a:t> на манекене.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49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Показать</a:t>
            </a:r>
            <a:r>
              <a:rPr lang="ru-RU" baseline="0" dirty="0" smtClean="0"/>
              <a:t> на манекене.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747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41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Показать</a:t>
            </a:r>
            <a:r>
              <a:rPr lang="ru-RU" baseline="0" dirty="0" smtClean="0"/>
              <a:t> на манекене.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747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471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Показать</a:t>
            </a:r>
            <a:r>
              <a:rPr lang="ru-RU" baseline="0" dirty="0" smtClean="0"/>
              <a:t> на манекене.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85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Оценка тяжести состояния у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852415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Прометной Д.В.</a:t>
            </a:r>
          </a:p>
          <a:p>
            <a:pPr algn="r"/>
            <a:r>
              <a:rPr lang="ru-RU" dirty="0" smtClean="0"/>
              <a:t>К.м.н., доцент кафедры педиатрии </a:t>
            </a:r>
            <a:r>
              <a:rPr lang="ru-RU" dirty="0" err="1" smtClean="0"/>
              <a:t>фпк</a:t>
            </a:r>
            <a:r>
              <a:rPr lang="ru-RU" dirty="0" smtClean="0"/>
              <a:t> и </a:t>
            </a:r>
            <a:r>
              <a:rPr lang="ru-RU" dirty="0" err="1" smtClean="0"/>
              <a:t>ппс</a:t>
            </a:r>
            <a:r>
              <a:rPr lang="ru-RU" dirty="0" smtClean="0"/>
              <a:t> </a:t>
            </a:r>
            <a:r>
              <a:rPr lang="ru-RU" dirty="0" err="1" smtClean="0"/>
              <a:t>ростгму</a:t>
            </a:r>
            <a:r>
              <a:rPr lang="ru-RU" dirty="0" smtClean="0"/>
              <a:t>, анестезиолог-реаниматолог </a:t>
            </a:r>
            <a:r>
              <a:rPr lang="ru-RU" dirty="0" err="1" smtClean="0"/>
              <a:t>гбу</a:t>
            </a:r>
            <a:r>
              <a:rPr lang="ru-RU" dirty="0" smtClean="0"/>
              <a:t> </a:t>
            </a:r>
            <a:r>
              <a:rPr lang="ru-RU" dirty="0" err="1" smtClean="0"/>
              <a:t>ро</a:t>
            </a:r>
            <a:r>
              <a:rPr lang="ru-RU" dirty="0" smtClean="0"/>
              <a:t> «ОДКБ»</a:t>
            </a:r>
            <a:endParaRPr lang="ru-RU" dirty="0"/>
          </a:p>
          <a:p>
            <a:pPr algn="r"/>
            <a:r>
              <a:rPr lang="ru-RU" dirty="0"/>
              <a:t>Ростов-на-дону, 2015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372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8700" y="2197100"/>
            <a:ext cx="9867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1. Общий осмотр</a:t>
            </a:r>
          </a:p>
        </p:txBody>
      </p:sp>
    </p:spTree>
    <p:extLst>
      <p:ext uri="{BB962C8B-B14F-4D97-AF65-F5344CB8AC3E}">
        <p14:creationId xmlns:p14="http://schemas.microsoft.com/office/powerpoint/2010/main" val="145862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 «треугольника»</a:t>
            </a:r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168411" y="1965483"/>
            <a:ext cx="3538330" cy="2345635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 rot="18456969">
            <a:off x="3426289" y="2748440"/>
            <a:ext cx="2478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Внешний вид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rot="3199145">
            <a:off x="5970706" y="2748438"/>
            <a:ext cx="2478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8390" y="4419718"/>
            <a:ext cx="3959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Кровообращение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09662" y="1856883"/>
            <a:ext cx="31449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Проходимы ли дыхательные пути?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Дышит ли пациент?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Адекватно ли дыхание (нет ли </a:t>
            </a:r>
            <a:r>
              <a:rPr lang="ru-RU" sz="1600" dirty="0" err="1" smtClean="0"/>
              <a:t>стридора</a:t>
            </a:r>
            <a:r>
              <a:rPr lang="ru-RU" sz="1600" dirty="0" smtClean="0"/>
              <a:t> или цианоза)?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Достаточна ли экскурсия грудной клетки и симметрична ли она?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Имеется ли девиация трахеи от средней линии?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Сохранены ли защитные рефлексы с ВДП (кашлевой)? 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36924" y="1965483"/>
            <a:ext cx="31449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Сохранено ли сознание и на каком уровне?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Обычная ли окраска кожи?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Есть ли повреждения?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Есть ли патологические элементы?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Есть ли судороги?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566205" y="4783940"/>
            <a:ext cx="4568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Есть ли нарушения гемодинамики и чем они обусловлены?</a:t>
            </a:r>
            <a:endParaRPr lang="ru-RU" sz="16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736925" y="5313693"/>
            <a:ext cx="11043382" cy="534237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9689" y="5870418"/>
            <a:ext cx="11180618" cy="496693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17171" y="5957861"/>
            <a:ext cx="10418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Нужны ли реанимационные мероприятия?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892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8700" y="2197100"/>
            <a:ext cx="9867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2. Первичный осмотр</a:t>
            </a:r>
          </a:p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(оценка)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09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dirty="0" smtClean="0"/>
              <a:t>первичного осмотра: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19300"/>
            <a:ext cx="103200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Минимально необходимое объективное </a:t>
            </a:r>
            <a:r>
              <a:rPr lang="ru-RU" sz="2800" dirty="0"/>
              <a:t>исследование состояния витальных </a:t>
            </a:r>
            <a:r>
              <a:rPr lang="ru-RU" sz="2800" dirty="0" smtClean="0"/>
              <a:t>функций </a:t>
            </a:r>
            <a:r>
              <a:rPr lang="ru-RU" sz="2800" dirty="0"/>
              <a:t>для определения тяжести состояния и направления </a:t>
            </a:r>
            <a:r>
              <a:rPr lang="ru-RU" sz="2800" dirty="0" smtClean="0"/>
              <a:t>маршрутизации.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27067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Последовательность первичного осмотра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визуальная и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физикальная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оценка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19300"/>
            <a:ext cx="103200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2600" dirty="0" smtClean="0"/>
              <a:t> – </a:t>
            </a: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600" dirty="0" smtClean="0"/>
              <a:t>irway – </a:t>
            </a:r>
            <a:r>
              <a:rPr lang="ru-RU" sz="2600" dirty="0" smtClean="0"/>
              <a:t>проходимости дыхательных путей:</a:t>
            </a:r>
          </a:p>
          <a:p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600" dirty="0" smtClean="0"/>
              <a:t> – </a:t>
            </a:r>
            <a:r>
              <a:rPr lang="en-US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600" dirty="0" err="1" smtClean="0"/>
              <a:t>reating</a:t>
            </a:r>
            <a:r>
              <a:rPr lang="ru-RU" sz="2600" dirty="0" smtClean="0"/>
              <a:t> – дыхания;</a:t>
            </a:r>
          </a:p>
          <a:p>
            <a:r>
              <a:rPr lang="ru-R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2600" dirty="0" smtClean="0"/>
              <a:t> – </a:t>
            </a: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600" dirty="0" smtClean="0"/>
              <a:t>irculation – </a:t>
            </a:r>
            <a:r>
              <a:rPr lang="ru-RU" sz="2600" dirty="0" smtClean="0"/>
              <a:t>кровообращения;</a:t>
            </a:r>
          </a:p>
          <a:p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2600" dirty="0" smtClean="0"/>
              <a:t> – </a:t>
            </a: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2600" dirty="0" smtClean="0"/>
              <a:t>isability</a:t>
            </a:r>
            <a:r>
              <a:rPr lang="ru-RU" sz="2600" dirty="0" smtClean="0"/>
              <a:t> – «недееспособности» (неврологический статус);</a:t>
            </a:r>
          </a:p>
          <a:p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2600" dirty="0" smtClean="0"/>
              <a:t> – </a:t>
            </a: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2600" dirty="0" smtClean="0"/>
              <a:t>xposure – </a:t>
            </a:r>
            <a:r>
              <a:rPr lang="ru-RU" sz="2600" dirty="0" smtClean="0"/>
              <a:t>внешнего вида (температура, кожные покровы, слизистые, наличие травм и пр.).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48338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2664" y="2368034"/>
            <a:ext cx="790517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irway - </a:t>
            </a:r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проходимости </a:t>
            </a:r>
          </a:p>
          <a:p>
            <a:pPr algn="ctr"/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дыхательных путей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23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4515" y="299855"/>
            <a:ext cx="10058400" cy="1450757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dirty="0" smtClean="0">
                <a:solidFill>
                  <a:schemeClr val="tx1"/>
                </a:solidFill>
              </a:rPr>
              <a:t> оценивают при оценке дыхательных путей: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7280" y="2019300"/>
            <a:ext cx="103200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проходимость дыхательных путей:</a:t>
            </a:r>
          </a:p>
          <a:p>
            <a:r>
              <a:rPr lang="ru-RU" sz="2600" dirty="0"/>
              <a:t> </a:t>
            </a:r>
            <a:r>
              <a:rPr lang="ru-RU" sz="2600" dirty="0" smtClean="0"/>
              <a:t>- </a:t>
            </a:r>
            <a:r>
              <a:rPr lang="ru-RU" sz="2600" dirty="0" err="1" smtClean="0"/>
              <a:t>стридор</a:t>
            </a:r>
            <a:r>
              <a:rPr lang="ru-RU" sz="2600" dirty="0" smtClean="0"/>
              <a:t> (отек гортани, </a:t>
            </a:r>
            <a:r>
              <a:rPr lang="ru-RU" sz="2600" dirty="0" err="1" smtClean="0"/>
              <a:t>эпиглоттит</a:t>
            </a:r>
            <a:r>
              <a:rPr lang="ru-RU" sz="2600" dirty="0" smtClean="0"/>
              <a:t>, опухоль, БОС и пр.);</a:t>
            </a:r>
          </a:p>
          <a:p>
            <a:r>
              <a:rPr lang="ru-RU" sz="2600" dirty="0"/>
              <a:t> </a:t>
            </a:r>
            <a:r>
              <a:rPr lang="ru-RU" sz="2600" dirty="0" smtClean="0"/>
              <a:t>- механическая обструкция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93315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r>
              <a:rPr lang="ru-RU" dirty="0" smtClean="0"/>
              <a:t> оценивают состояние дыхательных путей (не более 10 с.):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19300"/>
            <a:ext cx="1032002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Смотрю </a:t>
            </a:r>
            <a:r>
              <a:rPr lang="ru-RU" sz="2600" dirty="0" smtClean="0"/>
              <a:t>– на движения грудной клетки и/или живота (</a:t>
            </a:r>
            <a:r>
              <a:rPr lang="en-US" sz="2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sz="2600" i="1" dirty="0" smtClean="0"/>
              <a:t> – равномерное регулярное дыхание без втяжения уступчивых мест и избыточного участия дыхательной мускулатуры</a:t>
            </a:r>
            <a:r>
              <a:rPr lang="ru-RU" sz="2600" dirty="0" smtClean="0"/>
              <a:t>).</a:t>
            </a:r>
          </a:p>
          <a:p>
            <a:r>
              <a:rPr lang="ru-R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Слушаю </a:t>
            </a:r>
            <a:r>
              <a:rPr lang="ru-RU" sz="2600" dirty="0" smtClean="0"/>
              <a:t>– дыхательные шумы.</a:t>
            </a:r>
          </a:p>
          <a:p>
            <a:r>
              <a:rPr lang="ru-RU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Ощущаю </a:t>
            </a:r>
            <a:r>
              <a:rPr lang="ru-RU" sz="2600" dirty="0" smtClean="0"/>
              <a:t>– дыхание.</a:t>
            </a:r>
          </a:p>
          <a:p>
            <a:endParaRPr lang="ru-RU" sz="2600" dirty="0"/>
          </a:p>
          <a:p>
            <a:r>
              <a:rPr lang="ru-RU" sz="2200" dirty="0" smtClean="0"/>
              <a:t>Оценивают:</a:t>
            </a:r>
          </a:p>
          <a:p>
            <a:pPr marL="342900" indent="-342900">
              <a:buFontTx/>
              <a:buChar char="-"/>
            </a:pPr>
            <a:r>
              <a:rPr lang="ru-RU" sz="2200" i="1" dirty="0" smtClean="0">
                <a:solidFill>
                  <a:srgbClr val="0070C0"/>
                </a:solidFill>
              </a:rPr>
              <a:t>сначала</a:t>
            </a:r>
            <a:r>
              <a:rPr lang="ru-RU" sz="2200" dirty="0" smtClean="0"/>
              <a:t> визуально («смотрю») – наблюдение за движениями грудной клетки и живота;</a:t>
            </a:r>
          </a:p>
          <a:p>
            <a:pPr marL="342900" indent="-342900">
              <a:buFontTx/>
              <a:buChar char="-"/>
            </a:pPr>
            <a:r>
              <a:rPr lang="ru-RU" sz="2200" i="1" dirty="0" smtClean="0">
                <a:solidFill>
                  <a:srgbClr val="0070C0"/>
                </a:solidFill>
              </a:rPr>
              <a:t>затем</a:t>
            </a:r>
            <a:r>
              <a:rPr lang="ru-RU" sz="2200" dirty="0" smtClean="0"/>
              <a:t> («слушаю», «ощущаю») - наклонившись над лицом ребенка: «</a:t>
            </a:r>
            <a:r>
              <a:rPr lang="ru-RU" sz="2200" i="1" dirty="0" smtClean="0">
                <a:solidFill>
                  <a:srgbClr val="00B050"/>
                </a:solidFill>
              </a:rPr>
              <a:t>щека</a:t>
            </a:r>
            <a:r>
              <a:rPr lang="ru-RU" sz="2200" dirty="0" smtClean="0"/>
              <a:t> – ко – </a:t>
            </a:r>
            <a:r>
              <a:rPr lang="ru-RU" sz="2200" i="1" dirty="0" smtClean="0">
                <a:solidFill>
                  <a:srgbClr val="00B050"/>
                </a:solidFill>
              </a:rPr>
              <a:t>рту</a:t>
            </a:r>
            <a:r>
              <a:rPr lang="ru-RU" sz="2200" dirty="0" smtClean="0"/>
              <a:t> и </a:t>
            </a:r>
            <a:r>
              <a:rPr lang="ru-RU" sz="2200" i="1" dirty="0" smtClean="0">
                <a:solidFill>
                  <a:srgbClr val="00B050"/>
                </a:solidFill>
              </a:rPr>
              <a:t>ухо</a:t>
            </a:r>
            <a:r>
              <a:rPr lang="ru-RU" sz="2200" dirty="0" smtClean="0"/>
              <a:t> – к – </a:t>
            </a:r>
            <a:r>
              <a:rPr lang="ru-RU" sz="2200" i="1" dirty="0" smtClean="0">
                <a:solidFill>
                  <a:srgbClr val="00B050"/>
                </a:solidFill>
              </a:rPr>
              <a:t>нос</a:t>
            </a:r>
            <a:r>
              <a:rPr lang="ru-RU" sz="2200" dirty="0" smtClean="0">
                <a:solidFill>
                  <a:srgbClr val="00B050"/>
                </a:solidFill>
              </a:rPr>
              <a:t>у</a:t>
            </a:r>
            <a:r>
              <a:rPr lang="ru-RU" sz="2200" dirty="0" smtClean="0"/>
              <a:t>»</a:t>
            </a:r>
            <a:endParaRPr lang="ru-RU" sz="26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70000" y="4330700"/>
            <a:ext cx="35814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 descr="&amp;Ocy;&amp;scy;&amp;tcy;&amp;rcy;&amp;acy;&amp;yacy; &amp;dcy;&amp;ycy;&amp;khcy;&amp;acy;&amp;tcy;&amp;iecy;&amp;lcy;&amp;softcy;&amp;ncy;&amp;acy;&amp;yacy; &amp;ncy;&amp;iecy;&amp;dcy;&amp;ocy;&amp;scy;&amp;tcy;&amp;acy;&amp;tcy;&amp;ocy;&amp;chcy;&amp;ncy;&amp;ocy;&amp;scy;&amp;tcy;&amp;softcy;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95450" y="2835966"/>
            <a:ext cx="2321850" cy="207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997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состояния дыхательных путей: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97280" y="2079032"/>
            <a:ext cx="10058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 smtClean="0"/>
              <a:t>полностью проходимы</a:t>
            </a:r>
            <a:r>
              <a:rPr lang="ru-RU" sz="3000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/>
              <a:t>проходимы </a:t>
            </a:r>
            <a:r>
              <a:rPr lang="ru-RU" sz="3000" dirty="0" smtClean="0"/>
              <a:t>после выполнения специальных приемов</a:t>
            </a:r>
            <a:r>
              <a:rPr lang="ru-RU" sz="3000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 smtClean="0"/>
              <a:t>непроходимы.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28905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Действия при нарушении проходимости дыхательных путей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19300"/>
            <a:ext cx="1032002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Механическая обструкция – освободить дыхательные пути (</a:t>
            </a:r>
            <a:r>
              <a:rPr lang="ru-RU" sz="2600" dirty="0" err="1" smtClean="0"/>
              <a:t>спец.приемы</a:t>
            </a:r>
            <a:r>
              <a:rPr lang="ru-RU" sz="2600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/>
              <a:t>Оксигенация</a:t>
            </a:r>
            <a:r>
              <a:rPr lang="ru-RU" sz="2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 smtClean="0"/>
              <a:t>Стридор</a:t>
            </a:r>
            <a:r>
              <a:rPr lang="ru-RU" sz="2600" dirty="0" smtClean="0"/>
              <a:t>: БОС, ларингит – ингаляционная терапия; </a:t>
            </a:r>
            <a:r>
              <a:rPr lang="ru-RU" sz="2600" dirty="0" err="1" smtClean="0"/>
              <a:t>эпиглоттит</a:t>
            </a:r>
            <a:r>
              <a:rPr lang="ru-RU" sz="2600" dirty="0" smtClean="0"/>
              <a:t>, стеноз гортани </a:t>
            </a:r>
            <a:r>
              <a:rPr lang="en-US" sz="2600" dirty="0" smtClean="0"/>
              <a:t>III</a:t>
            </a:r>
            <a:r>
              <a:rPr lang="ru-RU" sz="2600" dirty="0" smtClean="0"/>
              <a:t> – перевод в АРО, интубация.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Предупреждение аспирации – постановка желудочного зонда. </a:t>
            </a: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330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оценки тяжести состояния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6734" y="1737360"/>
            <a:ext cx="885028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200" dirty="0" smtClean="0"/>
              <a:t>Большинство неблагоприятных исходов заболеваний связаны с ошибками диагностики и лечения в </a:t>
            </a:r>
            <a:r>
              <a:rPr lang="ru-RU" sz="2200" dirty="0" smtClean="0">
                <a:solidFill>
                  <a:srgbClr val="002060"/>
                </a:solidFill>
              </a:rPr>
              <a:t>первые часы </a:t>
            </a:r>
            <a:r>
              <a:rPr lang="ru-RU" sz="2200" dirty="0" smtClean="0"/>
              <a:t>и </a:t>
            </a:r>
            <a:r>
              <a:rPr lang="ru-RU" sz="2200" dirty="0" smtClean="0">
                <a:solidFill>
                  <a:srgbClr val="002060"/>
                </a:solidFill>
              </a:rPr>
              <a:t>дни</a:t>
            </a:r>
            <a:r>
              <a:rPr lang="ru-RU" sz="2200" dirty="0" smtClean="0"/>
              <a:t> заболевания.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200" dirty="0" smtClean="0"/>
              <a:t>Наибольший эффект интенсивной терапии – </a:t>
            </a:r>
            <a:r>
              <a:rPr lang="ru-RU" sz="2200" dirty="0" smtClean="0">
                <a:solidFill>
                  <a:srgbClr val="002060"/>
                </a:solidFill>
              </a:rPr>
              <a:t>в первый 1 час </a:t>
            </a:r>
            <a:r>
              <a:rPr lang="ru-RU" sz="2200" dirty="0" smtClean="0"/>
              <a:t>после развития неотложного состояния (</a:t>
            </a:r>
            <a:r>
              <a:rPr lang="ru-RU" sz="2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правило «золотого часа»</a:t>
            </a:r>
            <a:r>
              <a:rPr lang="ru-RU" sz="2200" dirty="0" smtClean="0"/>
              <a:t>, «</a:t>
            </a:r>
            <a:r>
              <a:rPr lang="en-US" sz="2200" dirty="0"/>
              <a:t>g</a:t>
            </a:r>
            <a:r>
              <a:rPr lang="en-US" sz="2200" dirty="0" smtClean="0"/>
              <a:t>olden hour</a:t>
            </a:r>
            <a:r>
              <a:rPr lang="ru-RU" sz="2200" dirty="0" smtClean="0"/>
              <a:t>»</a:t>
            </a:r>
            <a:r>
              <a:rPr lang="en-US" sz="2200" dirty="0" smtClean="0"/>
              <a:t>)</a:t>
            </a:r>
            <a:r>
              <a:rPr lang="ru-RU" sz="2200" dirty="0" smtClean="0"/>
              <a:t>:</a:t>
            </a:r>
          </a:p>
          <a:p>
            <a:pPr algn="just"/>
            <a:r>
              <a:rPr lang="ru-RU" sz="2200" dirty="0" smtClean="0"/>
              <a:t> </a:t>
            </a:r>
            <a:r>
              <a:rPr lang="ru-RU" sz="2200" i="1" dirty="0" smtClean="0">
                <a:solidFill>
                  <a:srgbClr val="002060"/>
                </a:solidFill>
              </a:rPr>
              <a:t>«Есть золотой час между жизнью и смертью. Если Ваш пациент в критическом состоянии, у Вас есть 60 минут, чтобы спасти его. Он может умереть не сразу, смерть может наступить через 3 дня или 2 недели, но именно в эти 60 минут в его теле происходит что-то непоправимое».</a:t>
            </a:r>
          </a:p>
          <a:p>
            <a:pPr algn="r"/>
            <a:r>
              <a:rPr lang="en-US" sz="2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Adams Cowley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1960</a:t>
            </a:r>
            <a:endParaRPr lang="ru-RU" sz="22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200" dirty="0"/>
          </a:p>
        </p:txBody>
      </p:sp>
      <p:pic>
        <p:nvPicPr>
          <p:cNvPr id="1026" name="Picture 2" descr="https://upload.wikimedia.org/wikipedia/commons/f/fc/R_Adams_Cowley%2C_M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62"/>
          <a:stretch/>
        </p:blipFill>
        <p:spPr bwMode="auto">
          <a:xfrm>
            <a:off x="9198726" y="1889760"/>
            <a:ext cx="2857500" cy="372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227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9342" y="2407790"/>
            <a:ext cx="69294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reathing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</a:t>
            </a:r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дыхания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123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7419" y="286603"/>
            <a:ext cx="4601155" cy="1450757"/>
          </a:xfrm>
        </p:spPr>
        <p:txBody>
          <a:bodyPr>
            <a:normAutofit/>
          </a:bodyPr>
          <a:lstStyle/>
          <a:p>
            <a:r>
              <a:rPr lang="ru-RU" sz="4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r>
              <a:rPr lang="ru-RU" sz="4300" dirty="0" smtClean="0">
                <a:solidFill>
                  <a:schemeClr val="tx1"/>
                </a:solidFill>
              </a:rPr>
              <a:t> оценивают:</a:t>
            </a:r>
            <a:endParaRPr lang="ru-RU" sz="43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7278" y="1737360"/>
            <a:ext cx="474692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000" dirty="0" smtClean="0"/>
              <a:t>Частоту дыхания (за 6 с., умножают на 10).</a:t>
            </a:r>
          </a:p>
          <a:p>
            <a:pPr marL="514350" indent="-514350">
              <a:buAutoNum type="arabicPeriod"/>
            </a:pPr>
            <a:r>
              <a:rPr lang="ru-RU" sz="3000" dirty="0" smtClean="0"/>
              <a:t>Работу дыхания (усилия при дыхании).</a:t>
            </a:r>
          </a:p>
          <a:p>
            <a:pPr marL="514350" indent="-514350">
              <a:buAutoNum type="arabicPeriod"/>
            </a:pPr>
            <a:r>
              <a:rPr lang="ru-RU" sz="3000" dirty="0" smtClean="0"/>
              <a:t>Объем дыхания.</a:t>
            </a:r>
          </a:p>
          <a:p>
            <a:pPr marL="514350" indent="-514350">
              <a:buAutoNum type="arabicPeriod"/>
            </a:pPr>
            <a:r>
              <a:rPr lang="ru-RU" sz="3000" dirty="0" smtClean="0"/>
              <a:t>Дыхательные шумы.</a:t>
            </a:r>
          </a:p>
          <a:p>
            <a:pPr marL="514350" indent="-514350">
              <a:buAutoNum type="arabicPeriod"/>
            </a:pPr>
            <a:r>
              <a:rPr lang="ru-RU" sz="3000" dirty="0" smtClean="0"/>
              <a:t>Вентиляцию.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70166" y="286603"/>
            <a:ext cx="4601155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dirty="0" smtClean="0">
                <a:solidFill>
                  <a:schemeClr val="tx1"/>
                </a:solidFill>
              </a:rPr>
              <a:t> оценивают при оценке дыхания: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18852" y="1750612"/>
            <a:ext cx="53803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1, 2, 3, 4. Визуально/ по правилу «смотрю-слушаю-ощущаю».</a:t>
            </a:r>
          </a:p>
          <a:p>
            <a:endParaRPr lang="ru-RU" sz="3000" dirty="0"/>
          </a:p>
          <a:p>
            <a:endParaRPr lang="ru-RU" sz="3000" dirty="0" smtClean="0"/>
          </a:p>
          <a:p>
            <a:endParaRPr lang="ru-RU" sz="3000" dirty="0" smtClean="0"/>
          </a:p>
          <a:p>
            <a:r>
              <a:rPr lang="ru-RU" sz="3000" dirty="0" smtClean="0"/>
              <a:t>5. а) цвет кожи и слизистой;</a:t>
            </a:r>
          </a:p>
          <a:p>
            <a:pPr marL="0" lvl="1"/>
            <a:r>
              <a:rPr lang="ru-RU" sz="3000" dirty="0"/>
              <a:t> </a:t>
            </a:r>
            <a:r>
              <a:rPr lang="ru-RU" sz="3000" dirty="0" smtClean="0"/>
              <a:t>   б) </a:t>
            </a:r>
            <a:r>
              <a:rPr lang="ru-RU" sz="3000" dirty="0" err="1" smtClean="0"/>
              <a:t>пульсоксиметрия</a:t>
            </a:r>
            <a:r>
              <a:rPr lang="ru-RU" sz="3000" dirty="0" smtClean="0"/>
              <a:t>(</a:t>
            </a:r>
            <a:r>
              <a:rPr lang="en-US" sz="3000" dirty="0" smtClean="0"/>
              <a:t>SpO</a:t>
            </a:r>
            <a:r>
              <a:rPr lang="en-US" sz="1600" dirty="0" smtClean="0"/>
              <a:t>2</a:t>
            </a:r>
            <a:r>
              <a:rPr lang="en-US" sz="3000" dirty="0" smtClean="0"/>
              <a:t>)</a:t>
            </a:r>
            <a:r>
              <a:rPr lang="ru-RU" sz="3000" dirty="0" smtClean="0"/>
              <a:t>:</a:t>
            </a:r>
            <a:endParaRPr lang="en-US" sz="3000" dirty="0" smtClean="0"/>
          </a:p>
          <a:p>
            <a:pPr marL="0" lvl="1"/>
            <a:r>
              <a:rPr lang="ru-RU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</a:t>
            </a:r>
            <a:r>
              <a:rPr lang="ru-RU" sz="3000" dirty="0" smtClean="0"/>
              <a:t> ≥</a:t>
            </a:r>
            <a:r>
              <a:rPr lang="ru-RU" sz="3000" dirty="0"/>
              <a:t>95%; </a:t>
            </a:r>
            <a:r>
              <a:rPr lang="ru-RU" sz="3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допустимо</a:t>
            </a:r>
            <a:r>
              <a:rPr lang="ru-RU" sz="3000" dirty="0"/>
              <a:t> ≥92</a:t>
            </a:r>
            <a:r>
              <a:rPr lang="ru-RU" sz="3000" dirty="0" smtClean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5633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Нормальные показатели частоты дыхания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781710"/>
              </p:ext>
            </p:extLst>
          </p:nvPr>
        </p:nvGraphicFramePr>
        <p:xfrm>
          <a:off x="1097280" y="2174019"/>
          <a:ext cx="100584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Возрастная группа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Частота дыхания, дыханий в 1 мин.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Новорожденные (0 – 28 дней)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30 - 60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Младенцы (1</a:t>
                      </a:r>
                      <a:r>
                        <a:rPr lang="ru-RU" sz="2400" baseline="0" dirty="0" smtClean="0"/>
                        <a:t> мес. – 1 год)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24 - 40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Дошкольники</a:t>
                      </a:r>
                      <a:r>
                        <a:rPr lang="ru-RU" sz="2400" baseline="0" dirty="0" smtClean="0"/>
                        <a:t> (3 – 6 лет)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22 - 34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Школьники (7 – 14 лет)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18 - 30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Подростки (15 – 18 лет)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12 - 16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1506" y="5539408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Handbook of Emergency Cardiovascular Care for Healthcare Providers. – American Health Association, 2006.</a:t>
            </a:r>
            <a:endParaRPr lang="ru-RU" i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48247" y="5353879"/>
            <a:ext cx="507823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61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Тахипноэ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812430"/>
              </p:ext>
            </p:extLst>
          </p:nvPr>
        </p:nvGraphicFramePr>
        <p:xfrm>
          <a:off x="1097280" y="2174019"/>
          <a:ext cx="10058400" cy="1914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67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Возрастная группа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Частота дыхания, в 1 мин.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мес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≥ 60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 мес</a:t>
                      </a:r>
                      <a:r>
                        <a:rPr lang="ru-RU" sz="2400" baseline="0" dirty="0" smtClean="0"/>
                        <a:t>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≥ 50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лет</a:t>
                      </a:r>
                      <a:endParaRPr lang="ru-RU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≥ 40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1506" y="5539408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Неотложная помощь детям. – ВОЗ, 2013. </a:t>
            </a:r>
            <a:endParaRPr lang="ru-RU" i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48247" y="5353879"/>
            <a:ext cx="507823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8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43747" y="204211"/>
            <a:ext cx="10058400" cy="544512"/>
          </a:xfrm>
        </p:spPr>
        <p:txBody>
          <a:bodyPr>
            <a:normAutofit fontScale="90000"/>
          </a:bodyPr>
          <a:lstStyle/>
          <a:p>
            <a:r>
              <a:rPr lang="ru-RU" sz="3500" dirty="0" smtClean="0"/>
              <a:t>Тяжесть острой дыхательной недостаточности у детей</a:t>
            </a:r>
            <a:endParaRPr lang="ru-RU" sz="3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42583222"/>
              </p:ext>
            </p:extLst>
          </p:nvPr>
        </p:nvGraphicFramePr>
        <p:xfrm>
          <a:off x="443202" y="756920"/>
          <a:ext cx="11637818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616">
                  <a:extLst>
                    <a:ext uri="{9D8B030D-6E8A-4147-A177-3AD203B41FA5}">
                      <a16:colId xmlns:a16="http://schemas.microsoft.com/office/drawing/2014/main" val="3770828396"/>
                    </a:ext>
                  </a:extLst>
                </a:gridCol>
                <a:gridCol w="10349202">
                  <a:extLst>
                    <a:ext uri="{9D8B030D-6E8A-4147-A177-3AD203B41FA5}">
                      <a16:colId xmlns:a16="http://schemas.microsoft.com/office/drawing/2014/main" val="3200006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Степени</a:t>
                      </a:r>
                      <a:r>
                        <a:rPr lang="ru-RU" sz="1800" baseline="0" dirty="0" smtClean="0"/>
                        <a:t> ДН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Характеристика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59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Одышка, тахикардия,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периоральный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цианоз и напряжение крыльев носа при малейшей физической нагрузке. САД-нормальное,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рО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=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65-80 мм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рт.ст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n-US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S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=92 – 95%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27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II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Одышка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тахикардия, ↑САД,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периоральный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акроцианоз</a:t>
                      </a:r>
                      <a:r>
                        <a:rPr lang="en-US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и бледность кожи в покое;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усиливаются при физ. нагрузке. Ребенок 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возбужден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и беспокоен, либо вялый. рО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=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51-64 мм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рт.ст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., 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рСО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≤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50 мм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рт.ст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en-US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S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&lt;92%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ru-RU" sz="1800" baseline="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Кислородотерапия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улучшает состояние и нормализует газовый состав крови.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029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III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Выраженная одышка, дыхание с участием вспомогательной мускулатуры, диспноэ, вплоть до апноэ, тахикардия,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↓САД. 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Соотношение ЧД:ЧСС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близка к 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1:2. Кожа бледная, могут быть разлитой цианоз, мраморность кожи,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слизистых.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Ребенок заторможенный, вялый. 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≤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50 мм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рт.ст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., 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рСО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=75-100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мм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рт.ст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.</a:t>
                      </a:r>
                      <a:r>
                        <a:rPr lang="en-US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,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S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&lt;&lt;92%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Кислородотерапия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неэффективна. 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469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IV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Гипоксическая кома. Землистая окраска кожи,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синюшность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лица, синюшно-багровые пятна на туловище и конечностях. Сознание отсутствует. Дыхание судорожное с длительными остановками дыхания. ЧД близка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к 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8-10 в минуту. Пульс нитевидный, ЧСС ускорена или замедлена. САД значительно снижено или не определяется. 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&lt;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50 мм </a:t>
                      </a:r>
                      <a:r>
                        <a:rPr lang="ru-RU" sz="18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рт.ст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., 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рСО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&gt;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100 мм рт. ст.</a:t>
                      </a:r>
                      <a:r>
                        <a:rPr lang="en-US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S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рО</a:t>
                      </a:r>
                      <a:r>
                        <a:rPr lang="ru-RU" sz="1800" baseline="-250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не</a:t>
                      </a:r>
                      <a:r>
                        <a:rPr lang="ru-RU" sz="18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определяется.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981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964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хронической ДН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Авдеев С.Н., 2007)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530252"/>
              </p:ext>
            </p:extLst>
          </p:nvPr>
        </p:nvGraphicFramePr>
        <p:xfrm>
          <a:off x="1096963" y="1846263"/>
          <a:ext cx="100584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96143286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65209825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9915659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/>
                        <a:t>Степень ДН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PaO</a:t>
                      </a:r>
                      <a:r>
                        <a:rPr lang="en-US" sz="2500" baseline="-25000" dirty="0" smtClean="0"/>
                        <a:t>2</a:t>
                      </a:r>
                      <a:r>
                        <a:rPr lang="en-US" sz="2500" dirty="0" smtClean="0"/>
                        <a:t> </a:t>
                      </a:r>
                      <a:r>
                        <a:rPr lang="ru-RU" sz="2500" dirty="0" smtClean="0"/>
                        <a:t>,мм. рт. ст.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S</a:t>
                      </a:r>
                      <a:r>
                        <a:rPr lang="ru-RU" sz="2500" dirty="0" smtClean="0"/>
                        <a:t>р</a:t>
                      </a:r>
                      <a:r>
                        <a:rPr lang="en-US" sz="2500" dirty="0" smtClean="0"/>
                        <a:t>O</a:t>
                      </a:r>
                      <a:r>
                        <a:rPr lang="en-US" sz="2500" baseline="-25000" dirty="0" smtClean="0"/>
                        <a:t>2</a:t>
                      </a:r>
                      <a:r>
                        <a:rPr lang="ru-RU" sz="2500" dirty="0" smtClean="0"/>
                        <a:t>,</a:t>
                      </a:r>
                      <a:r>
                        <a:rPr lang="en-US" sz="2500" dirty="0" smtClean="0"/>
                        <a:t>%</a:t>
                      </a:r>
                      <a:endParaRPr lang="ru-RU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443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Норма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sym typeface="Symbol" panose="05050102010706020507" pitchFamily="18" charset="2"/>
                        </a:rPr>
                        <a:t>80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500" dirty="0" smtClean="0">
                          <a:sym typeface="Symbol" panose="05050102010706020507" pitchFamily="18" charset="2"/>
                        </a:rPr>
                        <a:t>95</a:t>
                      </a:r>
                      <a:endParaRPr lang="ru-RU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99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I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60 - 79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90 - 94</a:t>
                      </a:r>
                      <a:endParaRPr lang="ru-RU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083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II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40 - 59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75 - 89</a:t>
                      </a:r>
                      <a:endParaRPr lang="ru-RU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901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III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&lt;40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&lt;75</a:t>
                      </a:r>
                      <a:endParaRPr lang="ru-RU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526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420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Действия при ОДН: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19300"/>
            <a:ext cx="103200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Обеспечить оксигенотерапию при ДН </a:t>
            </a:r>
            <a:r>
              <a:rPr lang="en-US" sz="2600" dirty="0" smtClean="0"/>
              <a:t>I – II. </a:t>
            </a:r>
            <a:r>
              <a:rPr lang="ru-RU" sz="26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Обеспечить ИВЛ при ДН </a:t>
            </a:r>
            <a:r>
              <a:rPr lang="en-US" sz="2600" dirty="0" smtClean="0"/>
              <a:t>III - IV</a:t>
            </a:r>
            <a:r>
              <a:rPr lang="ru-RU" sz="2600" dirty="0" smtClean="0"/>
              <a:t>.</a:t>
            </a: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6341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1812" y="2714247"/>
            <a:ext cx="91033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4000" dirty="0"/>
              <a:t> –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000" dirty="0"/>
              <a:t>irculation – </a:t>
            </a:r>
            <a:r>
              <a:rPr lang="ru-RU" sz="4000" dirty="0"/>
              <a:t>оценка кровообращения</a:t>
            </a:r>
          </a:p>
        </p:txBody>
      </p:sp>
    </p:spTree>
    <p:extLst>
      <p:ext uri="{BB962C8B-B14F-4D97-AF65-F5344CB8AC3E}">
        <p14:creationId xmlns:p14="http://schemas.microsoft.com/office/powerpoint/2010/main" val="389474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84313"/>
            <a:ext cx="4230094" cy="1207273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sz="3000" dirty="0" smtClean="0"/>
              <a:t> оценивают при оценке кровообращения:</a:t>
            </a:r>
            <a:endParaRPr lang="ru-RU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1820517"/>
            <a:ext cx="43493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600" dirty="0" smtClean="0"/>
              <a:t>Кожу (цвет, температура).</a:t>
            </a:r>
          </a:p>
          <a:p>
            <a:pPr marL="514350" indent="-514350">
              <a:buAutoNum type="arabicPeriod"/>
            </a:pPr>
            <a:r>
              <a:rPr lang="ru-RU" sz="2600" dirty="0" smtClean="0"/>
              <a:t>ЧСС и ритм.</a:t>
            </a:r>
          </a:p>
          <a:p>
            <a:pPr marL="514350" indent="-514350">
              <a:buAutoNum type="arabicPeriod"/>
            </a:pPr>
            <a:r>
              <a:rPr lang="ru-RU" sz="2600" dirty="0" smtClean="0"/>
              <a:t>АД.</a:t>
            </a:r>
          </a:p>
          <a:p>
            <a:pPr marL="514350" indent="-514350">
              <a:buAutoNum type="arabicPeriod"/>
            </a:pPr>
            <a:r>
              <a:rPr lang="ru-RU" sz="2600" dirty="0" smtClean="0"/>
              <a:t>Пульс (наполнение, напряжение, ритм).</a:t>
            </a:r>
          </a:p>
          <a:p>
            <a:pPr marL="514350" indent="-514350">
              <a:buAutoNum type="arabicPeriod"/>
            </a:pPr>
            <a:r>
              <a:rPr lang="ru-RU" sz="2600" dirty="0" smtClean="0"/>
              <a:t>Время наполнения капилляров (с-м «бледного пятна» – </a:t>
            </a:r>
            <a:r>
              <a:rPr lang="ru-RU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</a:t>
            </a:r>
            <a:r>
              <a:rPr lang="ru-RU" sz="2600" dirty="0" smtClean="0"/>
              <a:t> </a:t>
            </a:r>
            <a:r>
              <a:rPr lang="en-US" sz="2600" dirty="0" smtClean="0"/>
              <a:t>&lt;3 c.)</a:t>
            </a:r>
            <a:endParaRPr lang="ru-RU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6789089" y="1820516"/>
            <a:ext cx="507160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600" dirty="0" smtClean="0"/>
              <a:t>Визуально, </a:t>
            </a:r>
            <a:r>
              <a:rPr lang="ru-RU" sz="2600" dirty="0" err="1" smtClean="0"/>
              <a:t>пальпаторно</a:t>
            </a:r>
            <a:r>
              <a:rPr lang="ru-RU" sz="2600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z="2600" dirty="0" err="1" smtClean="0"/>
              <a:t>Аускультативно</a:t>
            </a:r>
            <a:r>
              <a:rPr lang="ru-RU" sz="2600" dirty="0" smtClean="0"/>
              <a:t> за 6 с. х 10.</a:t>
            </a:r>
          </a:p>
          <a:p>
            <a:pPr marL="514350" indent="-514350">
              <a:buAutoNum type="arabicPeriod"/>
            </a:pPr>
            <a:r>
              <a:rPr lang="ru-RU" sz="2600" dirty="0" smtClean="0"/>
              <a:t>Аппаратом для измерения АД.</a:t>
            </a:r>
          </a:p>
          <a:p>
            <a:pPr marL="514350" indent="-514350">
              <a:buAutoNum type="arabicPeriod"/>
            </a:pPr>
            <a:r>
              <a:rPr lang="ru-RU" sz="2600" dirty="0" err="1" smtClean="0"/>
              <a:t>Пальпаторно</a:t>
            </a:r>
            <a:r>
              <a:rPr lang="ru-RU" sz="2600" dirty="0" smtClean="0"/>
              <a:t> (за </a:t>
            </a:r>
            <a:r>
              <a:rPr lang="ru-RU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с. х 10</a:t>
            </a:r>
            <a:r>
              <a:rPr lang="ru-RU" sz="2600" dirty="0" smtClean="0"/>
              <a:t> при угрозе жизни или </a:t>
            </a:r>
            <a:r>
              <a:rPr lang="ru-RU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1 мин</a:t>
            </a:r>
            <a:r>
              <a:rPr lang="ru-RU" sz="2600" dirty="0" smtClean="0"/>
              <a:t>.).</a:t>
            </a:r>
          </a:p>
          <a:p>
            <a:pPr marL="514350" indent="-514350">
              <a:buAutoNum type="arabicPeriod"/>
            </a:pPr>
            <a:r>
              <a:rPr lang="ru-RU" sz="2600" dirty="0" err="1" smtClean="0"/>
              <a:t>Пальпаторно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789089" y="384312"/>
            <a:ext cx="4230094" cy="12072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r>
              <a:rPr lang="ru-RU" sz="3000" dirty="0" smtClean="0"/>
              <a:t> оценивают: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47033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Нормальные показатели частоты пульса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223727"/>
              </p:ext>
            </p:extLst>
          </p:nvPr>
        </p:nvGraphicFramePr>
        <p:xfrm>
          <a:off x="1097280" y="2174019"/>
          <a:ext cx="10058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Возрастная группа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Частота пульса, в 1 мин.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 3 мес.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85 - 205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 мес. – 2 года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100 - 190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– 10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60 - 140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&gt;</a:t>
                      </a:r>
                      <a:r>
                        <a:rPr lang="ru-RU" sz="2400" baseline="0" dirty="0" smtClean="0"/>
                        <a:t> 10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60 - 100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1506" y="5539408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Handbook of Emergency Cardiovascular Care for Healthcare Providers. – American Health Association, 2006.</a:t>
            </a:r>
            <a:endParaRPr lang="ru-RU" i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48247" y="5353879"/>
            <a:ext cx="507823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64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116" y="1404851"/>
            <a:ext cx="1005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</a:t>
            </a:r>
            <a:r>
              <a:rPr lang="ru-RU" sz="3200" dirty="0"/>
              <a:t>тяжести </a:t>
            </a:r>
            <a:r>
              <a:rPr lang="ru-RU" sz="3200" dirty="0" smtClean="0"/>
              <a:t>состояния в </a:t>
            </a:r>
            <a:r>
              <a:rPr lang="ru-RU" sz="3200" dirty="0"/>
              <a:t>неотложной педиатрии </a:t>
            </a:r>
            <a:r>
              <a:rPr lang="ru-RU" sz="3200" dirty="0" smtClean="0"/>
              <a:t>заключается в выявлении </a:t>
            </a:r>
            <a:r>
              <a:rPr lang="ru-RU" sz="32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признаков декомпенсации </a:t>
            </a:r>
            <a:r>
              <a:rPr lang="ru-RU" sz="3200" dirty="0" smtClean="0"/>
              <a:t>витальных функций:</a:t>
            </a:r>
          </a:p>
          <a:p>
            <a:pPr marL="457200" indent="-457200" algn="just">
              <a:buFontTx/>
              <a:buChar char="-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дыхания;</a:t>
            </a:r>
          </a:p>
          <a:p>
            <a:pPr marL="457200" indent="-457200" algn="just">
              <a:buFontTx/>
              <a:buChar char="-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кровообращения;</a:t>
            </a:r>
          </a:p>
          <a:p>
            <a:pPr marL="457200" indent="-457200" algn="just">
              <a:buFontTx/>
              <a:buChar char="-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функционирования ЦНС</a:t>
            </a:r>
          </a:p>
        </p:txBody>
      </p:sp>
    </p:spTree>
    <p:extLst>
      <p:ext uri="{BB962C8B-B14F-4D97-AF65-F5344CB8AC3E}">
        <p14:creationId xmlns:p14="http://schemas.microsoft.com/office/powerpoint/2010/main" val="787109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50814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 Крайние пределы систолического АД (5 – 50 перцентили) </a:t>
            </a:r>
            <a:r>
              <a:rPr lang="en-US" dirty="0" smtClean="0"/>
              <a:t>[1]</a:t>
            </a:r>
            <a:r>
              <a:rPr lang="ru-RU" dirty="0" smtClean="0"/>
              <a:t>:</a:t>
            </a:r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Мах.САД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=90+2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Min. </a:t>
            </a: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САД=70+2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ru-RU" dirty="0" smtClean="0"/>
              <a:t>где </a:t>
            </a:r>
            <a:r>
              <a:rPr lang="en-US" dirty="0" smtClean="0"/>
              <a:t>n – </a:t>
            </a:r>
            <a:r>
              <a:rPr lang="ru-RU" dirty="0" smtClean="0"/>
              <a:t>число лет.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Средний уровень АД: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САД=90+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ДАД=60+2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ru-RU" dirty="0" smtClean="0"/>
              <a:t>где </a:t>
            </a:r>
            <a:r>
              <a:rPr lang="en-US" dirty="0" smtClean="0"/>
              <a:t>n</a:t>
            </a:r>
            <a:r>
              <a:rPr lang="ru-RU" dirty="0"/>
              <a:t> </a:t>
            </a:r>
            <a:r>
              <a:rPr lang="ru-RU" dirty="0" smtClean="0"/>
              <a:t>– число лет.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51506" y="5539408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[1]</a:t>
            </a:r>
            <a:r>
              <a:rPr lang="ru-RU" i="1" dirty="0" smtClean="0"/>
              <a:t> </a:t>
            </a:r>
            <a:r>
              <a:rPr lang="en-US" i="1" dirty="0" smtClean="0"/>
              <a:t>Handbook </a:t>
            </a:r>
            <a:r>
              <a:rPr lang="en-US" i="1" dirty="0"/>
              <a:t>of Emergency Cardiovascular Care for Healthcare Providers. – American Health Association, 2006</a:t>
            </a:r>
            <a:r>
              <a:rPr lang="en-US" i="1" dirty="0" smtClean="0"/>
              <a:t>.</a:t>
            </a:r>
            <a:endParaRPr lang="ru-RU" i="1" dirty="0" smtClean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48247" y="5353879"/>
            <a:ext cx="507823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79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Нормальные показатели САД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630701"/>
              </p:ext>
            </p:extLst>
          </p:nvPr>
        </p:nvGraphicFramePr>
        <p:xfrm>
          <a:off x="990945" y="1899272"/>
          <a:ext cx="100584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Возраст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САД, мм </a:t>
                      </a:r>
                      <a:r>
                        <a:rPr lang="ru-RU" sz="2400" dirty="0" err="1" smtClean="0"/>
                        <a:t>рт.ст</a:t>
                      </a:r>
                      <a:r>
                        <a:rPr lang="ru-RU" sz="2400" dirty="0" smtClean="0"/>
                        <a:t>.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Недоношенные новорожденные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55 - 75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 – 3 мес.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65 - 85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 – 12 мес.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80 - 100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– 3 года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90</a:t>
                      </a:r>
                      <a:r>
                        <a:rPr lang="ru-RU" sz="2400" baseline="0" dirty="0" smtClean="0"/>
                        <a:t> - 105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 – 6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95 - 110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048247" y="5353879"/>
            <a:ext cx="507823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1506" y="5539408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Неотложная помощь детям. – ВОЗ, 2013.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844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артериальной гипотонии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334822"/>
              </p:ext>
            </p:extLst>
          </p:nvPr>
        </p:nvGraphicFramePr>
        <p:xfrm>
          <a:off x="977693" y="2310089"/>
          <a:ext cx="100584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Возраст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САД, мм </a:t>
                      </a:r>
                      <a:r>
                        <a:rPr lang="ru-RU" sz="2800" dirty="0" err="1" smtClean="0"/>
                        <a:t>рт.ст</a:t>
                      </a:r>
                      <a:r>
                        <a:rPr lang="ru-RU" sz="2800" dirty="0" smtClean="0"/>
                        <a:t>.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Новорожденные (0 – 28 </a:t>
                      </a:r>
                      <a:r>
                        <a:rPr lang="ru-RU" sz="2800" dirty="0" err="1" smtClean="0"/>
                        <a:t>сут</a:t>
                      </a:r>
                      <a:r>
                        <a:rPr lang="ru-RU" sz="2800" dirty="0" smtClean="0"/>
                        <a:t>.)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</a:t>
                      </a:r>
                      <a:r>
                        <a:rPr lang="ru-RU" sz="2800" dirty="0" smtClean="0"/>
                        <a:t> 60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Младенцы (1 – 12 мес.)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 70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Дети 1 – 10 лет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 70+2n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Дети </a:t>
                      </a:r>
                      <a:r>
                        <a:rPr lang="en-US" sz="2800" dirty="0" smtClean="0"/>
                        <a:t>&gt;</a:t>
                      </a:r>
                      <a:r>
                        <a:rPr lang="ru-RU" sz="2800" dirty="0" smtClean="0"/>
                        <a:t> 10 лет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</a:t>
                      </a:r>
                      <a:r>
                        <a:rPr lang="ru-RU" sz="2800" baseline="0" dirty="0" smtClean="0"/>
                        <a:t> 90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1506" y="5539408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Handbook </a:t>
            </a:r>
            <a:r>
              <a:rPr lang="en-US" i="1" dirty="0"/>
              <a:t>of Emergency Cardiovascular Care for Healthcare Providers. – American Health Association, 2006</a:t>
            </a:r>
            <a:r>
              <a:rPr lang="en-US" i="1" dirty="0" smtClean="0"/>
              <a:t>.</a:t>
            </a:r>
            <a:endParaRPr lang="ru-RU" i="1" dirty="0" smtClean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51506" y="5314123"/>
            <a:ext cx="507823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65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32509" y="204211"/>
            <a:ext cx="11637818" cy="544512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/>
              <a:t>Тяжесть острой сердечной недостаточности у детей (</a:t>
            </a:r>
            <a:r>
              <a:rPr lang="ru-RU" sz="2500" dirty="0" err="1" smtClean="0"/>
              <a:t>А.В.Папаян</a:t>
            </a:r>
            <a:r>
              <a:rPr lang="ru-RU" sz="2500" dirty="0" smtClean="0"/>
              <a:t>, </a:t>
            </a:r>
            <a:r>
              <a:rPr lang="ru-RU" sz="2500" dirty="0" err="1" smtClean="0"/>
              <a:t>Э.К.Цибулькин</a:t>
            </a:r>
            <a:r>
              <a:rPr lang="ru-RU" sz="2500" dirty="0" smtClean="0"/>
              <a:t>, 1984)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47465951"/>
              </p:ext>
            </p:extLst>
          </p:nvPr>
        </p:nvGraphicFramePr>
        <p:xfrm>
          <a:off x="443202" y="756920"/>
          <a:ext cx="11637818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616">
                  <a:extLst>
                    <a:ext uri="{9D8B030D-6E8A-4147-A177-3AD203B41FA5}">
                      <a16:colId xmlns:a16="http://schemas.microsoft.com/office/drawing/2014/main" val="3770828396"/>
                    </a:ext>
                  </a:extLst>
                </a:gridCol>
                <a:gridCol w="10349202">
                  <a:extLst>
                    <a:ext uri="{9D8B030D-6E8A-4147-A177-3AD203B41FA5}">
                      <a16:colId xmlns:a16="http://schemas.microsoft.com/office/drawing/2014/main" val="3200006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Степени</a:t>
                      </a:r>
                      <a:r>
                        <a:rPr lang="ru-RU" sz="2200" baseline="0" dirty="0" smtClean="0"/>
                        <a:t> СН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Характеристика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59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тахикардия и одышка, отчетливо проявляющиеся в покое. Изменение соотношения ЧСС к ЧД:</a:t>
                      </a:r>
                      <a:r>
                        <a:rPr lang="ru-RU" sz="22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до 1 года </a:t>
                      </a:r>
                      <a:r>
                        <a:rPr lang="en-US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&gt;</a:t>
                      </a:r>
                      <a:r>
                        <a:rPr lang="ru-RU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3,5; старше 1 года - 4,5.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27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II</a:t>
                      </a:r>
                      <a:r>
                        <a:rPr lang="ru-RU" sz="2200" dirty="0" smtClean="0"/>
                        <a:t>А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компенсаторная </a:t>
                      </a:r>
                      <a:r>
                        <a:rPr lang="ru-RU" sz="22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гиперволемия</a:t>
                      </a:r>
                      <a:r>
                        <a:rPr lang="ru-RU" sz="22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с преобладанием декомпенсации только в одном круге кровообращения или с тотальной недостаточностью кровообращения. При преобладании застоя в большом круге - увеличиваются размеры печени, могут быть </a:t>
                      </a:r>
                      <a:r>
                        <a:rPr lang="ru-RU" sz="22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периорбитальные</a:t>
                      </a:r>
                      <a:r>
                        <a:rPr lang="ru-RU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отеки. При преобладании застоя в малом круге кровообращения, помимо относительной тахикардии, усиливается цианоз, степень которого не уменьшается под влиянием оксигенотерапии. В легких появляются рассеянные мелкопузырчатые хрипы.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029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II</a:t>
                      </a:r>
                      <a:r>
                        <a:rPr lang="ru-RU" sz="2200" dirty="0" smtClean="0"/>
                        <a:t>Б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Клиника</a:t>
                      </a:r>
                      <a:r>
                        <a:rPr lang="ru-RU" sz="22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2200" baseline="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IIA+</a:t>
                      </a:r>
                      <a:r>
                        <a:rPr lang="ru-RU" sz="22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олигурия</a:t>
                      </a:r>
                      <a:r>
                        <a:rPr lang="ru-RU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, периферические отеки, возможен отек легких.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469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III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err="1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Гипосистолическая</a:t>
                      </a:r>
                      <a:r>
                        <a:rPr lang="ru-RU" sz="2200" dirty="0" smtClean="0">
                          <a:solidFill>
                            <a:srgbClr val="3A3A2F"/>
                          </a:solidFill>
                          <a:latin typeface="Arial" panose="020B0604020202020204" pitchFamily="34" charset="0"/>
                        </a:rPr>
                        <a:t> форма СН с развитием артериальной гипотензии на фоне клиники перегрузки малого круга кровообращения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981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821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Действия при патологии АД, ритма: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19300"/>
            <a:ext cx="103200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При уровне САД не ниже минимально допустимого – продолжить оценку.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При уровне САД ниже допустимого - обеспечить </a:t>
            </a:r>
            <a:r>
              <a:rPr lang="ru-RU" sz="2600" dirty="0" err="1" smtClean="0"/>
              <a:t>инфузионную</a:t>
            </a:r>
            <a:r>
              <a:rPr lang="ru-RU" sz="2600" dirty="0" smtClean="0"/>
              <a:t> терапию.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При уровне ЧСС ниже минимально допустимого не более, чем на 20% - инотропная поддержка.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При брадикардии (ЧСС ниже минимально допустимой более, чем на 20% или единичные сердцебиения) – СЛР.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При асистолии, шоковом ритме (ФЖ, ЖТ без </a:t>
            </a:r>
            <a:r>
              <a:rPr lang="ru-RU" sz="2600" dirty="0"/>
              <a:t>п</a:t>
            </a:r>
            <a:r>
              <a:rPr lang="ru-RU" sz="2600" dirty="0" smtClean="0"/>
              <a:t>ульса) – СЛР.</a:t>
            </a: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120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7372" y="2567268"/>
            <a:ext cx="964565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000" dirty="0"/>
              <a:t> –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000" dirty="0"/>
              <a:t>isability</a:t>
            </a:r>
            <a:r>
              <a:rPr lang="ru-RU" sz="4000" dirty="0"/>
              <a:t> – оценка </a:t>
            </a:r>
            <a:r>
              <a:rPr lang="ru-RU" sz="4000" dirty="0" smtClean="0"/>
              <a:t>«недееспособности»</a:t>
            </a:r>
          </a:p>
          <a:p>
            <a:pPr algn="ctr"/>
            <a:r>
              <a:rPr lang="ru-RU" sz="4000" dirty="0" smtClean="0"/>
              <a:t>(неврологического статуса)</a:t>
            </a:r>
          </a:p>
        </p:txBody>
      </p:sp>
    </p:spTree>
    <p:extLst>
      <p:ext uri="{BB962C8B-B14F-4D97-AF65-F5344CB8AC3E}">
        <p14:creationId xmlns:p14="http://schemas.microsoft.com/office/powerpoint/2010/main" val="205149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12035"/>
            <a:ext cx="4349363" cy="1379551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sz="3000" dirty="0" smtClean="0"/>
              <a:t> оценивают при оценке «недееспособности»:</a:t>
            </a:r>
            <a:endParaRPr lang="ru-RU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1820517"/>
            <a:ext cx="45746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Неврологический статус.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Сознание.</a:t>
            </a:r>
          </a:p>
          <a:p>
            <a:pPr marL="514350" indent="-514350">
              <a:buAutoNum type="arabicPeriod"/>
            </a:pPr>
            <a:endParaRPr lang="ru-RU" sz="2400" dirty="0"/>
          </a:p>
          <a:p>
            <a:pPr marL="514350" indent="-514350">
              <a:buAutoNum type="arabicPeriod"/>
            </a:pPr>
            <a:endParaRPr lang="ru-RU" sz="2400" dirty="0" smtClean="0"/>
          </a:p>
          <a:p>
            <a:pPr marL="514350" indent="-514350">
              <a:buAutoNum type="arabicPeriod"/>
            </a:pPr>
            <a:r>
              <a:rPr lang="ru-RU" sz="2400" dirty="0" smtClean="0"/>
              <a:t>Реакцию зрачков на свет.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Гипогликемию.</a:t>
            </a:r>
            <a:endParaRPr lang="ru-RU" sz="24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671930" y="112644"/>
            <a:ext cx="4349363" cy="13795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r>
              <a:rPr lang="ru-RU" sz="3000" dirty="0" smtClean="0"/>
              <a:t> оценивают:</a:t>
            </a:r>
            <a:endParaRPr lang="ru-RU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5446643" y="1820517"/>
            <a:ext cx="45746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Шкала </a:t>
            </a:r>
            <a:r>
              <a:rPr lang="en-US" sz="2400" dirty="0" smtClean="0"/>
              <a:t>AVPU</a:t>
            </a:r>
            <a:r>
              <a:rPr lang="ru-RU" sz="2400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Шкала ком Глазго (ШКГ), у новорожденных – Глазго-СПб (ШКГ-СПб).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При помощи фонарика.</a:t>
            </a:r>
          </a:p>
          <a:p>
            <a:pPr marL="514350" indent="-514350">
              <a:buAutoNum type="arabicPeriod"/>
            </a:pPr>
            <a:r>
              <a:rPr lang="ru-RU" sz="2400" dirty="0" err="1" smtClean="0"/>
              <a:t>Глюкометром</a:t>
            </a:r>
            <a:r>
              <a:rPr lang="ru-RU" sz="2400" dirty="0" smtClean="0"/>
              <a:t> (экспресс-тест).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868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Шкала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AVPU</a:t>
            </a:r>
            <a:r>
              <a:rPr lang="en-US" dirty="0" smtClean="0"/>
              <a:t> (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АГБО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БОБА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053216"/>
              </p:ext>
            </p:extLst>
          </p:nvPr>
        </p:nvGraphicFramePr>
        <p:xfrm>
          <a:off x="1096963" y="1846263"/>
          <a:ext cx="10058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8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4745">
                  <a:extLst>
                    <a:ext uri="{9D8B030D-6E8A-4147-A177-3AD203B41FA5}">
                      <a16:colId xmlns:a16="http://schemas.microsoft.com/office/drawing/2014/main" val="2891283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AVPU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АГБО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БОБА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</a:t>
                      </a:r>
                      <a:r>
                        <a:rPr lang="ru-RU" sz="2400" baseline="0" dirty="0" smtClean="0"/>
                        <a:t> - </a:t>
                      </a:r>
                      <a:r>
                        <a:rPr lang="en-US" sz="2400" baseline="0" dirty="0" smtClean="0"/>
                        <a:t>alert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</a:t>
                      </a:r>
                      <a:r>
                        <a:rPr lang="ru-RU" sz="2400" baseline="0" dirty="0" smtClean="0"/>
                        <a:t>ктивность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</a:t>
                      </a:r>
                      <a:r>
                        <a:rPr lang="ru-RU" sz="2400" dirty="0" smtClean="0"/>
                        <a:t>одрствует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r>
                        <a:rPr lang="en-US" sz="2400" baseline="0" dirty="0" smtClean="0"/>
                        <a:t> - voice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Реакция</a:t>
                      </a:r>
                      <a:r>
                        <a:rPr lang="ru-RU" sz="2400" baseline="0" dirty="0" smtClean="0"/>
                        <a:t> на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</a:t>
                      </a:r>
                      <a:r>
                        <a:rPr lang="ru-RU" sz="2400" baseline="0" dirty="0" smtClean="0"/>
                        <a:t>олос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Реакция на </a:t>
                      </a:r>
                      <a:r>
                        <a:rPr lang="ru-RU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</a:t>
                      </a:r>
                      <a:r>
                        <a:rPr lang="ru-RU" sz="2400" dirty="0" smtClean="0"/>
                        <a:t>бращение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r>
                        <a:rPr lang="en-US" sz="2400" dirty="0" smtClean="0"/>
                        <a:t> - pain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Реакция</a:t>
                      </a:r>
                      <a:r>
                        <a:rPr lang="ru-RU" sz="2400" baseline="0" dirty="0" smtClean="0"/>
                        <a:t> на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</a:t>
                      </a:r>
                      <a:r>
                        <a:rPr lang="ru-RU" sz="2400" baseline="0" dirty="0" smtClean="0"/>
                        <a:t>оль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Реакция на </a:t>
                      </a:r>
                      <a:r>
                        <a:rPr lang="ru-RU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</a:t>
                      </a:r>
                      <a:r>
                        <a:rPr lang="ru-RU" sz="2400" dirty="0" smtClean="0"/>
                        <a:t>оль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r>
                        <a:rPr lang="en-US" sz="2400" baseline="0" dirty="0" smtClean="0"/>
                        <a:t> - unresponsive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</a:t>
                      </a:r>
                      <a:r>
                        <a:rPr lang="ru-RU" sz="2400" dirty="0" smtClean="0"/>
                        <a:t>тсутствие</a:t>
                      </a:r>
                      <a:r>
                        <a:rPr lang="ru-RU" sz="2400" baseline="0" dirty="0" smtClean="0"/>
                        <a:t> активности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</a:t>
                      </a:r>
                      <a:r>
                        <a:rPr lang="ru-RU" sz="2400" dirty="0" err="1" smtClean="0"/>
                        <a:t>реактивен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19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4035" y="286603"/>
            <a:ext cx="10058400" cy="60129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Шкала ком Глазго (ШКГ)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139545"/>
              </p:ext>
            </p:extLst>
          </p:nvPr>
        </p:nvGraphicFramePr>
        <p:xfrm>
          <a:off x="1004515" y="932934"/>
          <a:ext cx="10058400" cy="488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4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3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38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Признак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Дети (</a:t>
                      </a:r>
                      <a:r>
                        <a:rPr lang="en-US" sz="1400" dirty="0" smtClean="0"/>
                        <a:t>≥</a:t>
                      </a:r>
                      <a:r>
                        <a:rPr lang="ru-RU" sz="1400" dirty="0" smtClean="0"/>
                        <a:t> 1 года)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Младенцы (</a:t>
                      </a: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 1</a:t>
                      </a:r>
                      <a:r>
                        <a:rPr lang="ru-RU" sz="1400" baseline="0" dirty="0" smtClean="0"/>
                        <a:t> года)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Баллы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901">
                <a:tc rowSpan="4"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Открывание глаз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Спонтанное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Спонтанное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438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 звук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 звук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958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Только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Только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998">
                <a:tc rowSpan="5">
                  <a:txBody>
                    <a:bodyPr/>
                    <a:lstStyle/>
                    <a:p>
                      <a:r>
                        <a:rPr lang="ru-RU" sz="1400" dirty="0" smtClean="0"/>
                        <a:t>Вербальный ответ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Спонтанный, осознанный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«Воркование» или лепет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451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 задержкой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Возбужденный</a:t>
                      </a:r>
                      <a:r>
                        <a:rPr lang="ru-RU" sz="1400" baseline="0" dirty="0" smtClean="0"/>
                        <a:t> крик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795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Отдельные слова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Крик</a:t>
                      </a:r>
                      <a:r>
                        <a:rPr lang="ru-RU" sz="1400" baseline="0" dirty="0" smtClean="0"/>
                        <a:t>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576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Отдельные звуки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Постанывания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1859">
                <a:tc rowSpan="6">
                  <a:txBody>
                    <a:bodyPr/>
                    <a:lstStyle/>
                    <a:p>
                      <a:r>
                        <a:rPr lang="ru-RU" sz="1400" dirty="0" smtClean="0"/>
                        <a:t>Двигательный</a:t>
                      </a:r>
                      <a:r>
                        <a:rPr lang="ru-RU" sz="1400" baseline="0" dirty="0" smtClean="0"/>
                        <a:t> ответ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Выполняет команды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Спонтанные или целенаправленные движения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185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Локализация</a:t>
                      </a:r>
                      <a:r>
                        <a:rPr lang="ru-RU" sz="1400" baseline="0" dirty="0" smtClean="0"/>
                        <a:t> боли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Отдергивания на прикосновение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185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Отдергивание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Отдергивание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185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Сгибание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Аномальное сгибание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Разгибание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Аномальное разгибание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5002" y="6011542"/>
            <a:ext cx="1005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Handbook of Emergency Cardiovascular Care for Healthcare Providers. – American Health Association, 2006.</a:t>
            </a:r>
            <a:endParaRPr lang="ru-RU" sz="1400" i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25002" y="6011542"/>
            <a:ext cx="507823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3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уровня сознания по ШКГ/</a:t>
            </a:r>
            <a:r>
              <a:rPr lang="ru-RU" dirty="0" err="1" smtClean="0"/>
              <a:t>А.Н.Коновалову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541495"/>
              </p:ext>
            </p:extLst>
          </p:nvPr>
        </p:nvGraphicFramePr>
        <p:xfrm>
          <a:off x="1096963" y="1846263"/>
          <a:ext cx="10058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7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Баллы (по ШКГ)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Уровень</a:t>
                      </a:r>
                      <a:r>
                        <a:rPr lang="ru-RU" sz="2400" baseline="0" dirty="0" smtClean="0"/>
                        <a:t> сознания (по </a:t>
                      </a:r>
                      <a:r>
                        <a:rPr lang="ru-RU" sz="2400" baseline="0" dirty="0" err="1" smtClean="0"/>
                        <a:t>А.Н.Коновалову</a:t>
                      </a:r>
                      <a:r>
                        <a:rPr lang="ru-RU" sz="2400" baseline="0" dirty="0" smtClean="0"/>
                        <a:t>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Ясное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13 - 14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Оглушение </a:t>
                      </a:r>
                      <a:r>
                        <a:rPr lang="en-US" sz="2400" dirty="0" smtClean="0"/>
                        <a:t>I (</a:t>
                      </a:r>
                      <a:r>
                        <a:rPr lang="ru-RU" sz="2400" dirty="0" smtClean="0"/>
                        <a:t>умеренное)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10 - 12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Оглушение </a:t>
                      </a:r>
                      <a:r>
                        <a:rPr lang="en-US" sz="2400" dirty="0" smtClean="0"/>
                        <a:t>II </a:t>
                      </a:r>
                      <a:r>
                        <a:rPr lang="ru-RU" sz="2400" dirty="0" smtClean="0"/>
                        <a:t>(глубокое)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8 - 9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Сопор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6 - 7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Кома </a:t>
                      </a:r>
                      <a:r>
                        <a:rPr lang="en-US" sz="2400" dirty="0" smtClean="0"/>
                        <a:t>I </a:t>
                      </a:r>
                      <a:r>
                        <a:rPr lang="ru-RU" sz="2400" dirty="0" smtClean="0"/>
                        <a:t>(умеренная)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4 - 5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Кома </a:t>
                      </a:r>
                      <a:r>
                        <a:rPr lang="en-US" sz="2400" dirty="0" smtClean="0"/>
                        <a:t>II </a:t>
                      </a:r>
                      <a:r>
                        <a:rPr lang="ru-RU" sz="2400" dirty="0" smtClean="0"/>
                        <a:t>(глубокая)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Кома </a:t>
                      </a:r>
                      <a:r>
                        <a:rPr lang="en-US" sz="2400" dirty="0" smtClean="0"/>
                        <a:t>III </a:t>
                      </a:r>
                      <a:r>
                        <a:rPr lang="ru-RU" sz="2400" dirty="0" smtClean="0"/>
                        <a:t>(атоническая, терминальная, запредельная)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2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898" y="421178"/>
            <a:ext cx="10058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Тяжесть состояния пациента</a:t>
            </a:r>
            <a:r>
              <a:rPr lang="ru-RU" sz="3200" dirty="0" smtClean="0"/>
              <a:t> – это интегральная (совокупная) оценка состояния отдельных жизненно-важных систем организма:</a:t>
            </a:r>
          </a:p>
          <a:p>
            <a:pPr marL="457200" indent="-457200" algn="just">
              <a:buFontTx/>
              <a:buChar char="-"/>
            </a:pPr>
            <a:r>
              <a:rPr lang="ru-RU" sz="3200" dirty="0" smtClean="0"/>
              <a:t>ЦНС;</a:t>
            </a:r>
          </a:p>
          <a:p>
            <a:pPr marL="457200" indent="-457200" algn="just">
              <a:buFontTx/>
              <a:buChar char="-"/>
            </a:pPr>
            <a:r>
              <a:rPr lang="ru-RU" sz="3200" dirty="0" smtClean="0"/>
              <a:t>дыхательной;</a:t>
            </a:r>
          </a:p>
          <a:p>
            <a:pPr marL="457200" indent="-457200" algn="just">
              <a:buFontTx/>
              <a:buChar char="-"/>
            </a:pPr>
            <a:r>
              <a:rPr lang="ru-RU" sz="3200" dirty="0" smtClean="0"/>
              <a:t>сердечно-сосудистой, а также</a:t>
            </a:r>
          </a:p>
          <a:p>
            <a:pPr marL="457200" indent="-457200" algn="just">
              <a:buFontTx/>
              <a:buChar char="-"/>
            </a:pPr>
            <a:r>
              <a:rPr lang="ru-RU" sz="3200" dirty="0" smtClean="0"/>
              <a:t>гемостаза.</a:t>
            </a:r>
          </a:p>
          <a:p>
            <a:pPr marL="457200" indent="-457200" algn="just">
              <a:buFontTx/>
              <a:buChar char="-"/>
            </a:pP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оценки тяжести состояния </a:t>
            </a:r>
            <a:r>
              <a:rPr lang="ru-RU" sz="3200" dirty="0" smtClean="0"/>
              <a:t>– оценка состояния каждой из перечисленных систем по </a:t>
            </a:r>
            <a:r>
              <a:rPr lang="ru-RU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общепринятым</a:t>
            </a:r>
            <a:r>
              <a:rPr lang="ru-RU" sz="3200" dirty="0" smtClean="0"/>
              <a:t> критериям (шкалам)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60815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гипогликемии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301293"/>
              </p:ext>
            </p:extLst>
          </p:nvPr>
        </p:nvGraphicFramePr>
        <p:xfrm>
          <a:off x="1097280" y="2123354"/>
          <a:ext cx="100584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5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3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Гликемия, </a:t>
                      </a:r>
                      <a:r>
                        <a:rPr lang="ru-RU" sz="2400" dirty="0" err="1" smtClean="0"/>
                        <a:t>ммоль</a:t>
                      </a:r>
                      <a:r>
                        <a:rPr lang="ru-RU" sz="2400" dirty="0" smtClean="0"/>
                        <a:t>/л,</a:t>
                      </a:r>
                      <a:r>
                        <a:rPr lang="ru-RU" sz="2400" baseline="0" dirty="0" smtClean="0"/>
                        <a:t> менее: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Категории больных, источник критерия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2,8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III </a:t>
                      </a:r>
                      <a:r>
                        <a:rPr lang="ru-RU" sz="2400" dirty="0" smtClean="0"/>
                        <a:t>международный симпозиум</a:t>
                      </a:r>
                      <a:r>
                        <a:rPr lang="ru-RU" sz="2400" baseline="0" dirty="0" smtClean="0"/>
                        <a:t> по гипогликемии, 1997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3,0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ВОЗ,</a:t>
                      </a:r>
                      <a:r>
                        <a:rPr lang="ru-RU" sz="2400" baseline="0" dirty="0" smtClean="0"/>
                        <a:t> 2005 (</a:t>
                      </a:r>
                      <a:r>
                        <a:rPr lang="en-US" sz="2400" baseline="0" dirty="0" smtClean="0"/>
                        <a:t>Pocket book of Hospital care for children. Geneva, WHO, 2005</a:t>
                      </a:r>
                      <a:r>
                        <a:rPr lang="ru-RU" sz="2400" baseline="0" dirty="0" smtClean="0"/>
                        <a:t>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1,0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Недоношенные новорожденные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1,7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Доношенные новорожденные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2,2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Остальные</a:t>
                      </a:r>
                      <a:r>
                        <a:rPr lang="ru-RU" sz="2400" baseline="0" dirty="0" smtClean="0"/>
                        <a:t> возрастные группы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2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Действия при выявлении признаков «недееспособности»: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19300"/>
            <a:ext cx="103200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200" dirty="0" smtClean="0"/>
              <a:t>Умеренные нарушения по шкале </a:t>
            </a:r>
            <a:r>
              <a:rPr lang="en-US" sz="2200" dirty="0" smtClean="0"/>
              <a:t>AVPU (</a:t>
            </a:r>
            <a:r>
              <a:rPr lang="ru-RU" sz="2200" dirty="0" smtClean="0"/>
              <a:t>АГБО, БОБА) – ПИТ, динамическое наблюдение, оксигенотерапия, мониторинг.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 smtClean="0"/>
              <a:t>Выраженные нарушения по шкале </a:t>
            </a:r>
            <a:r>
              <a:rPr lang="en-US" sz="2200" dirty="0"/>
              <a:t>AVPU (</a:t>
            </a:r>
            <a:r>
              <a:rPr lang="ru-RU" sz="2200" dirty="0"/>
              <a:t>АГБО, БОБА) </a:t>
            </a:r>
            <a:r>
              <a:rPr lang="ru-RU" sz="2200" dirty="0" smtClean="0"/>
              <a:t>– АРО (ОРИТ), ИВЛ.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 smtClean="0"/>
              <a:t>Нарушения сознания 1</a:t>
            </a:r>
            <a:r>
              <a:rPr lang="en-US" sz="2200" dirty="0" smtClean="0"/>
              <a:t>3</a:t>
            </a:r>
            <a:r>
              <a:rPr lang="ru-RU" sz="2200" dirty="0" smtClean="0"/>
              <a:t> – 15 баллов по ШКГ (оглушение </a:t>
            </a:r>
            <a:r>
              <a:rPr lang="en-US" sz="2200" dirty="0" smtClean="0"/>
              <a:t>I) – </a:t>
            </a:r>
            <a:r>
              <a:rPr lang="ru-RU" sz="2200" dirty="0" smtClean="0"/>
              <a:t>ПИТ, профильное отделение, динамическое наблюдение, оксигенотерапия, диагностический поиск.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 smtClean="0"/>
              <a:t>Нарушения сознания 10 – 1</a:t>
            </a:r>
            <a:r>
              <a:rPr lang="en-US" sz="2200" dirty="0" smtClean="0"/>
              <a:t>2</a:t>
            </a:r>
            <a:r>
              <a:rPr lang="ru-RU" sz="2200" dirty="0" smtClean="0"/>
              <a:t> баллов по ШКГ (оглушение </a:t>
            </a:r>
            <a:r>
              <a:rPr lang="en-US" sz="2200" dirty="0" smtClean="0"/>
              <a:t>II) – </a:t>
            </a:r>
            <a:r>
              <a:rPr lang="ru-RU" sz="2200" dirty="0" smtClean="0"/>
              <a:t>АРО (ОРИТ), оксигенотерапия.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 smtClean="0"/>
              <a:t>Нарушение уровня сознания ниже 8 – 9 баллов по ШКГ (сопор – кома </a:t>
            </a:r>
            <a:r>
              <a:rPr lang="en-US" sz="2200" dirty="0" smtClean="0"/>
              <a:t>I)</a:t>
            </a:r>
            <a:r>
              <a:rPr lang="ru-RU" sz="2200" dirty="0" smtClean="0"/>
              <a:t> – АРО (ОРИТ), ИВЛ, диагностический поиск.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200" dirty="0" smtClean="0"/>
              <a:t>Гипогликемия – экстренная коррекция в условиях приемника/ профильного отделения, перевод в АРО (ОРИТ).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55762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6056" y="2621481"/>
            <a:ext cx="62180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ru-RU" sz="4000" dirty="0" smtClean="0"/>
              <a:t> </a:t>
            </a:r>
            <a:r>
              <a:rPr lang="ru-RU" sz="4000" dirty="0"/>
              <a:t>–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4000" dirty="0" smtClean="0"/>
              <a:t>xposure </a:t>
            </a:r>
            <a:r>
              <a:rPr lang="en-US" sz="4000" dirty="0"/>
              <a:t>– </a:t>
            </a:r>
            <a:r>
              <a:rPr lang="ru-RU" sz="4000" dirty="0" smtClean="0"/>
              <a:t>внешний вид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756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12035"/>
            <a:ext cx="4349363" cy="1379551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sz="3000" dirty="0" smtClean="0"/>
              <a:t> оценивают при оценке внешнего вида:</a:t>
            </a:r>
            <a:endParaRPr lang="ru-RU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1820517"/>
            <a:ext cx="49854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Температуру (тела).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Кожу.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Слизистую.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Травмы (повреждения).</a:t>
            </a:r>
            <a:endParaRPr lang="ru-RU" sz="24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785113" y="212034"/>
            <a:ext cx="4349363" cy="13795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r>
              <a:rPr lang="ru-RU" sz="3000" dirty="0" smtClean="0"/>
              <a:t> оценивают:</a:t>
            </a:r>
            <a:endParaRPr lang="ru-RU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6785113" y="1820517"/>
            <a:ext cx="45746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Термометрия.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Визуально/</a:t>
            </a:r>
            <a:r>
              <a:rPr lang="ru-RU" sz="2400" dirty="0" err="1" smtClean="0"/>
              <a:t>пальпаторно</a:t>
            </a:r>
            <a:r>
              <a:rPr lang="ru-RU" sz="2400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z="2400" dirty="0"/>
              <a:t>Визуально/</a:t>
            </a:r>
            <a:r>
              <a:rPr lang="ru-RU" sz="2400" dirty="0" err="1"/>
              <a:t>пальпаторно</a:t>
            </a:r>
            <a:r>
              <a:rPr lang="ru-RU" sz="2400" dirty="0"/>
              <a:t>.</a:t>
            </a:r>
          </a:p>
          <a:p>
            <a:pPr marL="514350" indent="-514350">
              <a:buAutoNum type="arabicPeriod"/>
            </a:pPr>
            <a:r>
              <a:rPr lang="ru-RU" sz="2400" dirty="0"/>
              <a:t>Визуально/</a:t>
            </a:r>
            <a:r>
              <a:rPr lang="ru-RU" sz="2400" dirty="0" err="1"/>
              <a:t>пальпаторно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47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8700" y="2197100"/>
            <a:ext cx="9867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Сортировка больных (маршрутизация)</a:t>
            </a:r>
            <a:endParaRPr lang="ru-RU" sz="6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645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Очередность оказания помощи детям по результатам оценки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2278" y="1737360"/>
            <a:ext cx="35780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Неотложные признаки</a:t>
            </a:r>
          </a:p>
          <a:p>
            <a:pPr marL="514350" indent="-514350"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600" dirty="0" smtClean="0"/>
              <a:t>-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1600" dirty="0" smtClean="0"/>
              <a:t>reathing -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Дыхание</a:t>
            </a:r>
            <a:r>
              <a:rPr lang="ru-RU" sz="1600" dirty="0" smtClean="0"/>
              <a:t> :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обструкция ДП;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остановка дыхания;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тяжелая ДН;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центральный цианоз.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600" dirty="0" smtClean="0"/>
              <a:t>-</a:t>
            </a: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600" dirty="0" smtClean="0"/>
              <a:t>irculation-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Кровообращение</a:t>
            </a:r>
            <a:r>
              <a:rPr lang="en-US" sz="1600" dirty="0" smtClean="0"/>
              <a:t>: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холодная кожа+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«бледное пятно» </a:t>
            </a:r>
            <a:r>
              <a:rPr lang="en-US" sz="1600" dirty="0" smtClean="0"/>
              <a:t>&gt;</a:t>
            </a:r>
            <a:r>
              <a:rPr lang="ru-RU" sz="1600" dirty="0" smtClean="0"/>
              <a:t>3 с.;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тахикардия, слабый пульс.</a:t>
            </a:r>
          </a:p>
          <a:p>
            <a:pPr marL="514350" indent="-514350">
              <a:buFontTx/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600" dirty="0" smtClean="0"/>
              <a:t> </a:t>
            </a:r>
            <a:r>
              <a:rPr lang="en-US" sz="1600" dirty="0"/>
              <a:t>– 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600" dirty="0"/>
              <a:t>isability</a:t>
            </a:r>
            <a:r>
              <a:rPr lang="ru-RU" sz="1600" dirty="0"/>
              <a:t> </a:t>
            </a:r>
            <a:r>
              <a:rPr lang="ru-RU" sz="1600" dirty="0" smtClean="0"/>
              <a:t>–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Сознание</a:t>
            </a:r>
            <a:r>
              <a:rPr lang="ru-RU" sz="1600" dirty="0" smtClean="0"/>
              <a:t>: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кома;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судороги</a:t>
            </a:r>
          </a:p>
          <a:p>
            <a:pPr marL="514350" indent="-514350">
              <a:buFontTx/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ru-RU" sz="1600" dirty="0" smtClean="0"/>
              <a:t> </a:t>
            </a:r>
            <a:r>
              <a:rPr lang="ru-RU" sz="1600" dirty="0"/>
              <a:t>– 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dirty="0"/>
              <a:t>xposure –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Внешний вид</a:t>
            </a:r>
            <a:r>
              <a:rPr lang="ru-RU" sz="1600" dirty="0" smtClean="0"/>
              <a:t>:</a:t>
            </a:r>
          </a:p>
          <a:p>
            <a:pPr marL="971550" lvl="1" indent="-514350">
              <a:buFont typeface="Wingdings" panose="05000000000000000000" pitchFamily="2" charset="2"/>
              <a:buChar char="ü"/>
            </a:pPr>
            <a:r>
              <a:rPr lang="ru-RU" sz="1600" dirty="0" smtClean="0"/>
              <a:t>обезвоживание.</a:t>
            </a:r>
            <a:endParaRPr lang="ru-RU" sz="16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835425" y="5509160"/>
            <a:ext cx="516835" cy="20252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8296" y="5711687"/>
            <a:ext cx="3472069" cy="112295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83704" y="5765331"/>
            <a:ext cx="30612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НЕМЕДЛЕННО</a:t>
            </a:r>
          </a:p>
          <a:p>
            <a:pPr algn="ctr"/>
            <a:r>
              <a:rPr lang="ru-RU" sz="2000" dirty="0" smtClean="0"/>
              <a:t>оказать помощь!</a:t>
            </a:r>
          </a:p>
          <a:p>
            <a:pPr algn="ctr"/>
            <a:r>
              <a:rPr lang="ru-RU" sz="2000" dirty="0" smtClean="0"/>
              <a:t>(Бросив все дела!)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750365" y="1725459"/>
            <a:ext cx="492980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Приоритетные признаки: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2Д+2Т+2Н+3Б+3О (2ДТН+3БО)</a:t>
            </a:r>
            <a:endParaRPr lang="ru-RU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1600" dirty="0" smtClean="0"/>
              <a:t>ва </a:t>
            </a:r>
            <a:r>
              <a:rPr lang="ru-RU" sz="1600" dirty="0"/>
              <a:t>месяца </a:t>
            </a: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1600" dirty="0" smtClean="0"/>
              <a:t>ыхание </a:t>
            </a:r>
            <a:r>
              <a:rPr lang="ru-RU" sz="1600" dirty="0"/>
              <a:t>нарушено </a:t>
            </a: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ru-RU" sz="1600" dirty="0" smtClean="0"/>
              <a:t>емпература </a:t>
            </a:r>
            <a:r>
              <a:rPr lang="ru-RU" sz="1600" dirty="0"/>
              <a:t>(ребенок очень горячий); </a:t>
            </a: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ru-RU" sz="1600" dirty="0" smtClean="0"/>
              <a:t>равма или </a:t>
            </a:r>
            <a:r>
              <a:rPr lang="ru-RU" sz="1600" dirty="0"/>
              <a:t>срочное хирургическое состояние; </a:t>
            </a: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1600" dirty="0" smtClean="0"/>
              <a:t>аправление </a:t>
            </a:r>
            <a:r>
              <a:rPr lang="ru-RU" sz="1600" dirty="0"/>
              <a:t>(срочное) из другого </a:t>
            </a:r>
            <a:r>
              <a:rPr lang="ru-RU" sz="1600" dirty="0" smtClean="0"/>
              <a:t>ЛПУ;</a:t>
            </a:r>
            <a:endParaRPr lang="ru-RU" sz="1600" dirty="0"/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1600" dirty="0" smtClean="0"/>
              <a:t>арушение </a:t>
            </a:r>
            <a:r>
              <a:rPr lang="ru-RU" sz="1600" dirty="0"/>
              <a:t>питания: </a:t>
            </a:r>
            <a:r>
              <a:rPr lang="ru-RU" sz="1600" dirty="0" smtClean="0"/>
              <a:t>видимое тяжелое истощение; </a:t>
            </a:r>
            <a:endParaRPr lang="ru-RU" sz="1600" dirty="0"/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ru-RU" sz="1600" dirty="0" smtClean="0"/>
              <a:t>ледность </a:t>
            </a:r>
            <a:r>
              <a:rPr lang="ru-RU" sz="1600" dirty="0"/>
              <a:t>(выраженная); </a:t>
            </a: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ru-RU" sz="1600" dirty="0" smtClean="0"/>
              <a:t>оль </a:t>
            </a:r>
            <a:r>
              <a:rPr lang="ru-RU" sz="1600" dirty="0"/>
              <a:t>(сильная); </a:t>
            </a: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ru-RU" sz="1600" dirty="0" smtClean="0"/>
              <a:t>еспокоен</a:t>
            </a:r>
            <a:r>
              <a:rPr lang="ru-RU" sz="1600" dirty="0"/>
              <a:t>, болезненно раздражим </a:t>
            </a:r>
            <a:r>
              <a:rPr lang="ru-RU" sz="1600" dirty="0" smtClean="0"/>
              <a:t>или </a:t>
            </a:r>
            <a:r>
              <a:rPr lang="ru-RU" sz="1600" dirty="0"/>
              <a:t>заторможен; </a:t>
            </a: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1600" dirty="0" smtClean="0"/>
              <a:t>травление</a:t>
            </a:r>
            <a:r>
              <a:rPr lang="ru-RU" sz="1600" dirty="0"/>
              <a:t>; </a:t>
            </a: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1600" dirty="0" smtClean="0"/>
              <a:t>жоги </a:t>
            </a:r>
            <a:r>
              <a:rPr lang="ru-RU" sz="1600" dirty="0"/>
              <a:t>(значительные); </a:t>
            </a:r>
          </a:p>
          <a:p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1600" dirty="0" smtClean="0"/>
              <a:t>течность </a:t>
            </a:r>
            <a:r>
              <a:rPr lang="ru-RU" sz="1600" dirty="0"/>
              <a:t>обеих </a:t>
            </a:r>
            <a:r>
              <a:rPr lang="ru-RU" sz="1600" dirty="0" smtClean="0"/>
              <a:t>стоп.</a:t>
            </a:r>
            <a:endParaRPr lang="ru-RU" sz="16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956852" y="5262187"/>
            <a:ext cx="516835" cy="39315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75650" y="5658041"/>
            <a:ext cx="4704524" cy="117659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84643" y="6019462"/>
            <a:ext cx="3061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ЛЕЧИТЬ БЕЗ ОЧЕРЕДИ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46003" y="1737360"/>
            <a:ext cx="4169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Несрочные </a:t>
            </a:r>
            <a:r>
              <a:rPr lang="ru-RU" sz="16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(случаи):</a:t>
            </a:r>
          </a:p>
          <a:p>
            <a:r>
              <a:rPr lang="ru-RU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</a:t>
            </a:r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вошедшее в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неотложное</a:t>
            </a:r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приоритетное</a:t>
            </a:r>
            <a:endParaRPr lang="ru-RU" sz="1600" dirty="0">
              <a:solidFill>
                <a:srgbClr val="FFC000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0187605" y="2334036"/>
            <a:ext cx="516835" cy="312914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905458" y="5659976"/>
            <a:ext cx="3081131" cy="11746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925337" y="5993593"/>
            <a:ext cx="3061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ПОРЯДКЕ ОЧЕРЕДИ</a:t>
            </a:r>
          </a:p>
        </p:txBody>
      </p:sp>
    </p:spTree>
    <p:extLst>
      <p:ext uri="{BB962C8B-B14F-4D97-AF65-F5344CB8AC3E}">
        <p14:creationId xmlns:p14="http://schemas.microsoft.com/office/powerpoint/2010/main" val="150569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Показаниями к консультации врача анестезиолога-реаниматолога являются: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2119745"/>
            <a:ext cx="10210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Все неотложные признаки.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Приоритетные признаки: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 smtClean="0"/>
              <a:t>Дыхание нарушено;</a:t>
            </a:r>
            <a:endParaRPr lang="ru-RU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 smtClean="0"/>
              <a:t>Травма </a:t>
            </a:r>
            <a:r>
              <a:rPr lang="ru-RU" dirty="0"/>
              <a:t>или срочное хирургическое </a:t>
            </a:r>
            <a:r>
              <a:rPr lang="ru-RU" dirty="0" smtClean="0"/>
              <a:t>состояние</a:t>
            </a:r>
            <a:r>
              <a:rPr lang="ru-RU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 smtClean="0"/>
              <a:t>Нарушение </a:t>
            </a:r>
            <a:r>
              <a:rPr lang="ru-RU" dirty="0"/>
              <a:t>питания: видимое тяжелое истощение;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/>
              <a:t>Бледность (выраженная);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/>
              <a:t>Боль (сильная);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/>
              <a:t>Беспокоен, болезненно раздражим или заторможен;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/>
              <a:t>Отравление;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/>
              <a:t>Ожоги (значительные);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/>
              <a:t>Отечность обеих стоп.</a:t>
            </a:r>
          </a:p>
        </p:txBody>
      </p:sp>
    </p:spTree>
    <p:extLst>
      <p:ext uri="{BB962C8B-B14F-4D97-AF65-F5344CB8AC3E}">
        <p14:creationId xmlns:p14="http://schemas.microsoft.com/office/powerpoint/2010/main" val="5725423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Задачи педиатрических АРО (ОРИТ) (приказ МЗ РО №909н от 12.11.2012)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2019300"/>
            <a:ext cx="103200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Профилактика </a:t>
            </a:r>
            <a:r>
              <a:rPr lang="ru-RU" dirty="0"/>
              <a:t>и лечение </a:t>
            </a:r>
            <a:r>
              <a:rPr lang="ru-RU" dirty="0" smtClean="0"/>
              <a:t>боли.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Поддержание </a:t>
            </a:r>
            <a:r>
              <a:rPr lang="ru-RU" dirty="0"/>
              <a:t>и (или) искусственное замещение обратимо нарушенных функций жизненно важных органов и систем при состояниях, угрожающих жизни </a:t>
            </a:r>
            <a:r>
              <a:rPr lang="ru-RU" dirty="0" smtClean="0"/>
              <a:t>детей.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Проведение </a:t>
            </a:r>
            <a:r>
              <a:rPr lang="ru-RU" dirty="0"/>
              <a:t>лечебных и диагностических мероприятий детям во время анестезии, реанимации и интенсивной </a:t>
            </a:r>
            <a:r>
              <a:rPr lang="ru-RU" dirty="0" smtClean="0"/>
              <a:t>терапии.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Л</a:t>
            </a:r>
            <a:r>
              <a:rPr lang="ru-RU" dirty="0" smtClean="0"/>
              <a:t>абораторный </a:t>
            </a:r>
            <a:r>
              <a:rPr lang="ru-RU" dirty="0"/>
              <a:t>и функциональный мониторинг за адекватностью анестезии и (или) интенсивной </a:t>
            </a:r>
            <a:r>
              <a:rPr lang="ru-RU" dirty="0" smtClean="0"/>
              <a:t>терапии.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Н</a:t>
            </a:r>
            <a:r>
              <a:rPr lang="ru-RU" dirty="0" smtClean="0"/>
              <a:t>аблюдение </a:t>
            </a:r>
            <a:r>
              <a:rPr lang="ru-RU" dirty="0"/>
              <a:t>за состоянием детей в пред- и посленаркозном периодах и определение их </a:t>
            </a:r>
            <a:r>
              <a:rPr lang="ru-RU" dirty="0" smtClean="0"/>
              <a:t>продолжительности.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Лечение </a:t>
            </a:r>
            <a:r>
              <a:rPr lang="ru-RU" dirty="0"/>
              <a:t>заболевания, вызвавшего развитие критического </a:t>
            </a:r>
            <a:r>
              <a:rPr lang="ru-RU" dirty="0" smtClean="0"/>
              <a:t>состояния.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Отбор </a:t>
            </a:r>
            <a:r>
              <a:rPr lang="ru-RU" dirty="0"/>
              <a:t>детей, подлежащих лечению в подразделении медицинской организации, оказывающем медицинскую помощь детям, перевод их в отделения по профилю заболевания или в палаты интенсивного наблюдения после стабилизации функций жизненно важных органов.</a:t>
            </a:r>
          </a:p>
        </p:txBody>
      </p:sp>
    </p:spTree>
    <p:extLst>
      <p:ext uri="{BB962C8B-B14F-4D97-AF65-F5344CB8AC3E}">
        <p14:creationId xmlns:p14="http://schemas.microsoft.com/office/powerpoint/2010/main" val="25565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3207" y="193963"/>
            <a:ext cx="10058400" cy="1014412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(Начало)</a:t>
            </a:r>
            <a:b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Показания к переводу в АРО (ОРИТ):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97280" y="1326573"/>
            <a:ext cx="103200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1.1. Острые расстройства 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дыхания: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1.1.1. Одышка с участием вспомогательной мускулатуры</a:t>
            </a:r>
            <a:r>
              <a:rPr lang="ru-RU" sz="1600" dirty="0" smtClean="0"/>
              <a:t>;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1.1.2. Наличие стойкого цианоза</a:t>
            </a:r>
            <a:r>
              <a:rPr lang="ru-RU" sz="1600" dirty="0" smtClean="0"/>
              <a:t>;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1.1.3. Патологический тип дыхания</a:t>
            </a:r>
            <a:r>
              <a:rPr lang="ru-RU" sz="1600" dirty="0" smtClean="0"/>
              <a:t>;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1.1.4. Острые нарушения проходимости верхних и </a:t>
            </a:r>
            <a:r>
              <a:rPr lang="ru-RU" sz="1600" dirty="0" smtClean="0"/>
              <a:t>нижних </a:t>
            </a:r>
            <a:r>
              <a:rPr lang="ru-RU" sz="1600" dirty="0"/>
              <a:t>дыхательных </a:t>
            </a:r>
            <a:r>
              <a:rPr lang="ru-RU" sz="1600" dirty="0" smtClean="0"/>
              <a:t>путей различного </a:t>
            </a:r>
            <a:r>
              <a:rPr lang="ru-RU" sz="1600" dirty="0"/>
              <a:t>происхождения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1.1.5. Развитие, пневмоторакса, гидроторакса, гемоторакса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1.1.6. Стафилококковая деструкция </a:t>
            </a:r>
            <a:r>
              <a:rPr lang="ru-RU" sz="1600" dirty="0" smtClean="0"/>
              <a:t>легких с развитием ДН </a:t>
            </a:r>
            <a:r>
              <a:rPr lang="en-US" sz="1600" dirty="0"/>
              <a:t>≥</a:t>
            </a:r>
            <a:r>
              <a:rPr lang="en-US" sz="1600" dirty="0" smtClean="0"/>
              <a:t>II</a:t>
            </a:r>
            <a:r>
              <a:rPr lang="ru-RU" sz="1600" dirty="0" smtClean="0"/>
              <a:t> ст.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1.1.7. Пневмония </a:t>
            </a:r>
            <a:r>
              <a:rPr lang="ru-RU" sz="1600" dirty="0" smtClean="0"/>
              <a:t> с ДН </a:t>
            </a:r>
            <a:r>
              <a:rPr lang="en-US" sz="1600" dirty="0" smtClean="0"/>
              <a:t>II – III</a:t>
            </a:r>
            <a:r>
              <a:rPr lang="ru-RU" sz="1600" dirty="0" smtClean="0"/>
              <a:t> и </a:t>
            </a:r>
            <a:r>
              <a:rPr lang="ru-RU" sz="1600" dirty="0"/>
              <a:t>прогрессирующая дыхательная недостаточность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1.1.8. </a:t>
            </a:r>
            <a:r>
              <a:rPr lang="ru-RU" sz="1600" dirty="0" err="1"/>
              <a:t>Стенозирующий</a:t>
            </a:r>
            <a:r>
              <a:rPr lang="ru-RU" sz="1600" dirty="0"/>
              <a:t> </a:t>
            </a:r>
            <a:r>
              <a:rPr lang="ru-RU" sz="1600" dirty="0" err="1"/>
              <a:t>ларинготрахеобронхит</a:t>
            </a:r>
            <a:r>
              <a:rPr lang="ru-RU" sz="1600" dirty="0"/>
              <a:t> </a:t>
            </a:r>
            <a:r>
              <a:rPr lang="ru-RU" sz="1600" dirty="0" smtClean="0"/>
              <a:t>≥II </a:t>
            </a:r>
            <a:r>
              <a:rPr lang="ru-RU" sz="1600" dirty="0"/>
              <a:t>ст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1.1.9. Астматический статус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1.2. Нарушение кровообращения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1.2.1. Острая сердечно-сосудистая недостаточность, </a:t>
            </a:r>
            <a:r>
              <a:rPr lang="ru-RU" sz="1600" dirty="0" smtClean="0"/>
              <a:t>которая сопровождается </a:t>
            </a:r>
            <a:r>
              <a:rPr lang="ru-RU" sz="1600" dirty="0"/>
              <a:t>тахикардией или брадикардией, </a:t>
            </a:r>
            <a:r>
              <a:rPr lang="ru-RU" sz="1600" dirty="0" smtClean="0"/>
              <a:t>венозной гипертензией по манометрическим </a:t>
            </a:r>
            <a:r>
              <a:rPr lang="ru-RU" sz="1600" dirty="0"/>
              <a:t>и клиническим показаниям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1.2.2. Острые стойкие нарушения ритма сердца любой этиологии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1.2.3. Острый тромбоз магистральных сосудов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1.2.4. Острая </a:t>
            </a:r>
            <a:r>
              <a:rPr lang="ru-RU" sz="1600" dirty="0" err="1"/>
              <a:t>гиповолемия</a:t>
            </a:r>
            <a:r>
              <a:rPr lang="ru-RU" sz="1600" dirty="0"/>
              <a:t>, которая не связана с не </a:t>
            </a:r>
            <a:r>
              <a:rPr lang="ru-RU" sz="1600" dirty="0" smtClean="0"/>
              <a:t>остановленным кровотечением.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1.2.5. Шок любой этиологии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1.2.6. </a:t>
            </a:r>
            <a:r>
              <a:rPr lang="ru-RU" sz="1600" dirty="0" err="1"/>
              <a:t>Постасистолический</a:t>
            </a:r>
            <a:r>
              <a:rPr lang="ru-RU" sz="1600" dirty="0"/>
              <a:t> синдром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2679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89709" y="121084"/>
            <a:ext cx="10058400" cy="1014412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(Продолжение)</a:t>
            </a:r>
            <a:b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Показания к переводу в АРО (ОРИТ):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83426" y="1135496"/>
            <a:ext cx="103200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</a:t>
            </a:r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Расстройства функций желудочно-кишечного тракта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1.3.1. Острый </a:t>
            </a:r>
            <a:r>
              <a:rPr lang="ru-RU" sz="1600" dirty="0" err="1"/>
              <a:t>диарейный</a:t>
            </a:r>
            <a:r>
              <a:rPr lang="ru-RU" sz="1600" dirty="0"/>
              <a:t> синдром, который </a:t>
            </a:r>
            <a:r>
              <a:rPr lang="ru-RU" sz="1600" dirty="0" smtClean="0"/>
              <a:t>сопровождается некомпенсированной </a:t>
            </a:r>
            <a:r>
              <a:rPr lang="ru-RU" sz="1600" dirty="0" err="1"/>
              <a:t>гиповолемией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1.3.2. </a:t>
            </a:r>
            <a:r>
              <a:rPr lang="ru-RU" sz="1600" dirty="0" smtClean="0"/>
              <a:t>Пилоростеноз с отсутствием </a:t>
            </a:r>
            <a:r>
              <a:rPr lang="ru-RU" sz="1600" dirty="0"/>
              <a:t>пассажа из желудка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1.3.3. Химические и термические повреждения полости рта, горла </a:t>
            </a:r>
            <a:r>
              <a:rPr lang="ru-RU" sz="1600" dirty="0" smtClean="0"/>
              <a:t>и пищевода.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1.3.4. Острая печеночная недостаточность любой этиологии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1.4. Нарушения функции почек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1.4.1. Острая почечная недостаточность любой этиологии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1.5. Нарушения функции центральной нервной 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системы.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1.5.1. </a:t>
            </a:r>
            <a:r>
              <a:rPr lang="ru-RU" sz="1600" dirty="0" smtClean="0"/>
              <a:t>Нарушения сознания любой этиологии </a:t>
            </a:r>
            <a:r>
              <a:rPr lang="en-US" sz="1600" dirty="0" smtClean="0"/>
              <a:t>≤</a:t>
            </a:r>
            <a:r>
              <a:rPr lang="ru-RU" sz="1600" dirty="0"/>
              <a:t>9</a:t>
            </a:r>
            <a:r>
              <a:rPr lang="en-US" sz="1600" dirty="0" smtClean="0"/>
              <a:t> </a:t>
            </a:r>
            <a:r>
              <a:rPr lang="ru-RU" sz="1600" dirty="0" smtClean="0"/>
              <a:t>баллов по ШКГ (оглушение </a:t>
            </a:r>
            <a:r>
              <a:rPr lang="en-US" sz="1600" dirty="0" smtClean="0"/>
              <a:t>II – </a:t>
            </a:r>
            <a:r>
              <a:rPr lang="ru-RU" sz="1600" dirty="0" smtClean="0"/>
              <a:t>кома по </a:t>
            </a:r>
            <a:r>
              <a:rPr lang="ru-RU" sz="1600" dirty="0" err="1" smtClean="0"/>
              <a:t>А.Н.Коновалову</a:t>
            </a:r>
            <a:r>
              <a:rPr lang="ru-RU" sz="1600" dirty="0" smtClean="0"/>
              <a:t>)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1.5.2. Судорожный статус различной этиологии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1.5.3. Острый энцефалит и </a:t>
            </a:r>
            <a:r>
              <a:rPr lang="ru-RU" sz="1600" dirty="0" err="1"/>
              <a:t>менингоэнцефалит</a:t>
            </a:r>
            <a:r>
              <a:rPr lang="ru-RU" sz="1600" dirty="0"/>
              <a:t> с нарушением </a:t>
            </a:r>
            <a:r>
              <a:rPr lang="ru-RU" sz="1600" dirty="0" smtClean="0"/>
              <a:t>основных жизненно </a:t>
            </a:r>
            <a:r>
              <a:rPr lang="ru-RU" sz="1600" dirty="0"/>
              <a:t>важных функций, в </a:t>
            </a:r>
            <a:r>
              <a:rPr lang="ru-RU" sz="1600" dirty="0" err="1"/>
              <a:t>т.ч</a:t>
            </a:r>
            <a:r>
              <a:rPr lang="ru-RU" sz="1600" dirty="0"/>
              <a:t>. менингококковый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1.5.4. Ботулизм, столбняк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1.5.5. Восходящий и нисходящий </a:t>
            </a:r>
            <a:r>
              <a:rPr lang="ru-RU" sz="1600" dirty="0" err="1" smtClean="0"/>
              <a:t>полимиелорадикулит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1.5.6. Тяжелая черепно-мозговая травма, которая требует </a:t>
            </a:r>
            <a:r>
              <a:rPr lang="ru-RU" sz="1600" dirty="0" smtClean="0"/>
              <a:t>хирургического лечения </a:t>
            </a:r>
            <a:r>
              <a:rPr lang="ru-RU" sz="1600" dirty="0"/>
              <a:t>и после </a:t>
            </a:r>
            <a:r>
              <a:rPr lang="ru-RU" sz="1600" dirty="0" smtClean="0"/>
              <a:t>него.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1.6. Хирургическая патология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1.6.1. </a:t>
            </a:r>
            <a:r>
              <a:rPr lang="ru-RU" sz="1600" dirty="0" smtClean="0"/>
              <a:t>Тяжелая травма (в </a:t>
            </a:r>
            <a:r>
              <a:rPr lang="ru-RU" sz="1600" dirty="0" err="1" smtClean="0"/>
              <a:t>т.ч</a:t>
            </a:r>
            <a:r>
              <a:rPr lang="ru-RU" sz="1600" dirty="0" smtClean="0"/>
              <a:t>. </a:t>
            </a:r>
            <a:r>
              <a:rPr lang="ru-RU" sz="1600" dirty="0" err="1" smtClean="0"/>
              <a:t>политравма</a:t>
            </a:r>
            <a:r>
              <a:rPr lang="ru-RU" sz="1600" dirty="0" smtClean="0"/>
              <a:t>) после </a:t>
            </a:r>
            <a:r>
              <a:rPr lang="ru-RU" sz="1600" dirty="0"/>
              <a:t>хирургического лечения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1.6.2. Послеоперационный период, который требует динамической </a:t>
            </a:r>
            <a:r>
              <a:rPr lang="ru-RU" sz="1600" dirty="0" smtClean="0"/>
              <a:t>коррекции нарушений </a:t>
            </a:r>
            <a:r>
              <a:rPr lang="ru-RU" sz="1600" dirty="0"/>
              <a:t>физиологических функций. </a:t>
            </a:r>
            <a:endParaRPr lang="ru-RU" sz="1600" dirty="0" smtClean="0"/>
          </a:p>
          <a:p>
            <a:r>
              <a:rPr lang="ru-RU" sz="1600" dirty="0" smtClean="0"/>
              <a:t>1.6</a:t>
            </a:r>
            <a:r>
              <a:rPr lang="ru-RU" sz="1600" dirty="0"/>
              <a:t>. </a:t>
            </a:r>
            <a:r>
              <a:rPr lang="ru-RU" sz="1600" dirty="0" smtClean="0"/>
              <a:t>3. Новорожденные с хирургической </a:t>
            </a:r>
            <a:r>
              <a:rPr lang="ru-RU" sz="1600" dirty="0"/>
              <a:t>патологией и в </a:t>
            </a:r>
            <a:r>
              <a:rPr lang="ru-RU" sz="1600" dirty="0" smtClean="0"/>
              <a:t>послеоперационном периоде.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1.6.4. Для проведения полного и частичного парентерального питания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1962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оценки тяжести состояния в педиатрии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97280" y="2092036"/>
            <a:ext cx="104989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производится на основе качественных, количественных или полуколичественных шкал;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оценивается исключительно риск наступления летального исхода у данного пациента;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ведущей проблемой РФ является рутинная недоступность некоторых лабораторных исследований, результаты которых учитывают общепринятые шкалы, в значительном количестве медицинских организаций, оказывающих неотложную специализированную помощь детям.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944460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97528" y="0"/>
            <a:ext cx="10058400" cy="1014412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(Продолжение)</a:t>
            </a:r>
            <a:br>
              <a:rPr lang="ru-R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Показания к переводу в АРО (ОРИТ):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97528" y="1305358"/>
            <a:ext cx="103200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1.7. По специальным показаниям.</a:t>
            </a:r>
            <a:b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/>
              <a:t>1.7.1. Для проведения </a:t>
            </a:r>
            <a:r>
              <a:rPr lang="ru-RU" sz="1600" dirty="0" smtClean="0"/>
              <a:t>гемодиализа.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1.7.2. Для проведения </a:t>
            </a:r>
            <a:r>
              <a:rPr lang="ru-RU" sz="1600" dirty="0" err="1"/>
              <a:t>плазмофереза</a:t>
            </a:r>
            <a:r>
              <a:rPr lang="ru-RU" sz="1600" dirty="0"/>
              <a:t>, </a:t>
            </a:r>
            <a:r>
              <a:rPr lang="ru-RU" sz="1600" dirty="0" err="1"/>
              <a:t>плазмосорбции</a:t>
            </a:r>
            <a:r>
              <a:rPr lang="ru-RU" sz="1600" dirty="0"/>
              <a:t> и </a:t>
            </a:r>
            <a:r>
              <a:rPr lang="ru-RU" sz="1600" dirty="0" err="1" smtClean="0"/>
              <a:t>гемосорбции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1.7.3. </a:t>
            </a:r>
            <a:r>
              <a:rPr lang="ru-RU" sz="1600" dirty="0"/>
              <a:t>Экзогенная интоксикация различной </a:t>
            </a:r>
            <a:r>
              <a:rPr lang="ru-RU" sz="1600" dirty="0" smtClean="0"/>
              <a:t>этиологии.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1.7.4. </a:t>
            </a:r>
            <a:r>
              <a:rPr lang="ru-RU" sz="1600" dirty="0"/>
              <a:t>Состояние после </a:t>
            </a:r>
            <a:r>
              <a:rPr lang="ru-RU" sz="1600" dirty="0" err="1" smtClean="0"/>
              <a:t>электротравмы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1.7.5. </a:t>
            </a:r>
            <a:r>
              <a:rPr lang="ru-RU" sz="1600" dirty="0"/>
              <a:t>Состояние после </a:t>
            </a:r>
            <a:r>
              <a:rPr lang="ru-RU" sz="1600" dirty="0" smtClean="0"/>
              <a:t>утопления.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1.7.6. </a:t>
            </a:r>
            <a:r>
              <a:rPr lang="ru-RU" sz="1600" dirty="0"/>
              <a:t>Состояние после </a:t>
            </a:r>
            <a:r>
              <a:rPr lang="ru-RU" sz="1600" dirty="0" err="1"/>
              <a:t>странгуляционной</a:t>
            </a:r>
            <a:r>
              <a:rPr lang="ru-RU" sz="1600" dirty="0"/>
              <a:t> асфиксии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1.8. Острые расстройства 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терморегуляции.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1.8.1. </a:t>
            </a:r>
            <a:r>
              <a:rPr lang="ru-RU" sz="1600" dirty="0" err="1"/>
              <a:t>Гиперпирексия</a:t>
            </a:r>
            <a:r>
              <a:rPr lang="ru-RU" sz="1600" dirty="0"/>
              <a:t> во время лихорадки, стойкая к </a:t>
            </a:r>
            <a:r>
              <a:rPr lang="ru-RU" sz="1600" dirty="0" smtClean="0"/>
              <a:t>действию жаропонижающих </a:t>
            </a:r>
            <a:r>
              <a:rPr lang="ru-RU" sz="1600" dirty="0"/>
              <a:t>препаратов</a:t>
            </a:r>
            <a:r>
              <a:rPr lang="ru-RU" sz="1600" dirty="0" smtClean="0"/>
              <a:t>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1.8.2. Злокачественная гипертермия, тепловой удар, перегревание</a:t>
            </a:r>
            <a:r>
              <a:rPr lang="ru-RU" sz="1600" dirty="0" smtClean="0"/>
              <a:t>.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1.9</a:t>
            </a:r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Острая эндокринная недостаточность, сопровождающаяся 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расстройствами жизненно </a:t>
            </a:r>
            <a:r>
              <a:rPr lang="ru-RU" sz="1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важных функций - дыхания, кровообращения и метаболизма</a:t>
            </a:r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56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8700" y="2197100"/>
            <a:ext cx="9867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Вторичный осмотр</a:t>
            </a:r>
          </a:p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(оценка)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54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Вторичная оценка –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8288" y="1978177"/>
            <a:ext cx="118037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S: </a:t>
            </a:r>
            <a:r>
              <a:rPr 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Signs </a:t>
            </a:r>
            <a:r>
              <a:rPr lang="en-US" sz="3000" dirty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symptoms–</a:t>
            </a:r>
            <a:r>
              <a:rPr lang="ru-RU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симптомы</a:t>
            </a:r>
            <a:endParaRPr lang="ru-RU" sz="3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</a:t>
            </a: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: </a:t>
            </a:r>
            <a:r>
              <a:rPr lang="en-US" sz="3000" dirty="0">
                <a:solidFill>
                  <a:srgbClr val="000000"/>
                </a:solidFill>
                <a:latin typeface="Calibri" panose="020F0502020204030204" pitchFamily="34" charset="0"/>
              </a:rPr>
              <a:t>Allergies-</a:t>
            </a:r>
            <a:r>
              <a:rPr lang="ru-RU" sz="3000" dirty="0">
                <a:solidFill>
                  <a:srgbClr val="000000"/>
                </a:solidFill>
                <a:latin typeface="Calibri" panose="020F0502020204030204" pitchFamily="34" charset="0"/>
              </a:rPr>
              <a:t>аллергия</a:t>
            </a:r>
          </a:p>
          <a:p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M: </a:t>
            </a:r>
            <a:r>
              <a:rPr 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Medications–</a:t>
            </a:r>
            <a:r>
              <a:rPr lang="ru-RU" sz="3000" dirty="0">
                <a:solidFill>
                  <a:srgbClr val="000000"/>
                </a:solidFill>
                <a:latin typeface="Calibri" panose="020F0502020204030204" pitchFamily="34" charset="0"/>
              </a:rPr>
              <a:t>лекарства</a:t>
            </a:r>
          </a:p>
          <a:p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</a:t>
            </a: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: </a:t>
            </a:r>
            <a:r>
              <a:rPr lang="en-US" sz="3000" dirty="0">
                <a:solidFill>
                  <a:srgbClr val="000000"/>
                </a:solidFill>
                <a:latin typeface="Calibri" panose="020F0502020204030204" pitchFamily="34" charset="0"/>
              </a:rPr>
              <a:t>Past medical history–</a:t>
            </a:r>
            <a:r>
              <a:rPr lang="ru-RU" sz="3000" dirty="0">
                <a:solidFill>
                  <a:srgbClr val="000000"/>
                </a:solidFill>
                <a:latin typeface="Calibri" panose="020F0502020204030204" pitchFamily="34" charset="0"/>
              </a:rPr>
              <a:t>анамнез</a:t>
            </a:r>
          </a:p>
          <a:p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L: </a:t>
            </a:r>
            <a:r>
              <a:rPr 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Last </a:t>
            </a:r>
            <a:r>
              <a:rPr lang="en-US" sz="3000" dirty="0">
                <a:solidFill>
                  <a:srgbClr val="000000"/>
                </a:solidFill>
                <a:latin typeface="Calibri" panose="020F0502020204030204" pitchFamily="34" charset="0"/>
              </a:rPr>
              <a:t>meal–</a:t>
            </a:r>
            <a:r>
              <a:rPr lang="ru-RU" sz="3000" dirty="0">
                <a:solidFill>
                  <a:srgbClr val="000000"/>
                </a:solidFill>
                <a:latin typeface="Calibri" panose="020F0502020204030204" pitchFamily="34" charset="0"/>
              </a:rPr>
              <a:t>последний прием пищи</a:t>
            </a:r>
          </a:p>
          <a:p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E: </a:t>
            </a:r>
            <a:r>
              <a:rPr lang="en-US" sz="3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Events </a:t>
            </a:r>
            <a:r>
              <a:rPr lang="en-US" sz="3000" dirty="0">
                <a:solidFill>
                  <a:srgbClr val="000000"/>
                </a:solidFill>
                <a:latin typeface="Calibri" panose="020F0502020204030204" pitchFamily="34" charset="0"/>
              </a:rPr>
              <a:t>leading to current illness–</a:t>
            </a:r>
            <a:r>
              <a:rPr lang="ru-RU" sz="3000" dirty="0">
                <a:solidFill>
                  <a:srgbClr val="000000"/>
                </a:solidFill>
                <a:latin typeface="Calibri" panose="020F0502020204030204" pitchFamily="34" charset="0"/>
              </a:rPr>
              <a:t>события, приведшие к заболеванию</a:t>
            </a:r>
          </a:p>
        </p:txBody>
      </p:sp>
    </p:spTree>
    <p:extLst>
      <p:ext uri="{BB962C8B-B14F-4D97-AF65-F5344CB8AC3E}">
        <p14:creationId xmlns:p14="http://schemas.microsoft.com/office/powerpoint/2010/main" val="33803021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8700" y="2197100"/>
            <a:ext cx="9867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Третичный осмотр</a:t>
            </a:r>
          </a:p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(оценка)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010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941" y="371059"/>
            <a:ext cx="4230094" cy="1207273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ru-RU" sz="3000" dirty="0" smtClean="0"/>
              <a:t> оценивают при третичном осмотре:</a:t>
            </a:r>
            <a:endParaRPr lang="ru-RU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649358" y="1820517"/>
            <a:ext cx="6139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Травмы.</a:t>
            </a:r>
          </a:p>
          <a:p>
            <a:pPr marL="514350" indent="-514350">
              <a:buAutoNum type="arabicPeriod"/>
            </a:pPr>
            <a:r>
              <a:rPr lang="ru-RU" dirty="0" smtClean="0"/>
              <a:t>Инфекции.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Др. причины критического состояния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669819" y="1812235"/>
            <a:ext cx="507160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Физикальное</a:t>
            </a:r>
            <a:r>
              <a:rPr lang="ru-RU" dirty="0" smtClean="0"/>
              <a:t> обследование.</a:t>
            </a:r>
          </a:p>
          <a:p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Лабораторно</a:t>
            </a:r>
            <a:r>
              <a:rPr lang="ru-RU" dirty="0" smtClean="0"/>
              <a:t>е обследование:</a:t>
            </a:r>
          </a:p>
          <a:p>
            <a:pPr marL="457200" indent="-457200">
              <a:buFont typeface="Calibri" panose="020F0502020204030204" pitchFamily="34" charset="0"/>
              <a:buChar char="‒"/>
            </a:pPr>
            <a:r>
              <a:rPr lang="ru-RU" dirty="0" smtClean="0"/>
              <a:t>КЩС;</a:t>
            </a:r>
          </a:p>
          <a:p>
            <a:pPr marL="457200" indent="-457200">
              <a:buFont typeface="Calibri" panose="020F0502020204030204" pitchFamily="34" charset="0"/>
              <a:buChar char="‒"/>
            </a:pPr>
            <a:r>
              <a:rPr lang="ru-RU" dirty="0" smtClean="0"/>
              <a:t>ОАК;</a:t>
            </a:r>
          </a:p>
          <a:p>
            <a:pPr marL="457200" indent="-457200">
              <a:buFont typeface="Calibri" panose="020F0502020204030204" pitchFamily="34" charset="0"/>
              <a:buChar char="‒"/>
            </a:pPr>
            <a:r>
              <a:rPr lang="ru-RU" dirty="0" smtClean="0"/>
              <a:t>ОАМ;</a:t>
            </a:r>
          </a:p>
          <a:p>
            <a:pPr marL="457200" indent="-457200">
              <a:buFont typeface="Calibri" panose="020F0502020204030204" pitchFamily="34" charset="0"/>
              <a:buChar char="‒"/>
            </a:pPr>
            <a:r>
              <a:rPr lang="ru-RU" dirty="0" smtClean="0"/>
              <a:t>глюкоза крови(если до этого не определялась);</a:t>
            </a:r>
          </a:p>
          <a:p>
            <a:pPr marL="457200" indent="-457200">
              <a:buFont typeface="Calibri" panose="020F0502020204030204" pitchFamily="34" charset="0"/>
              <a:buChar char="‒"/>
            </a:pPr>
            <a:r>
              <a:rPr lang="ru-RU" dirty="0" smtClean="0"/>
              <a:t>белок;</a:t>
            </a:r>
          </a:p>
          <a:p>
            <a:pPr marL="457200" indent="-457200">
              <a:buFont typeface="Calibri" panose="020F0502020204030204" pitchFamily="34" charset="0"/>
              <a:buChar char="‒"/>
            </a:pPr>
            <a:r>
              <a:rPr lang="ru-RU" dirty="0" smtClean="0"/>
              <a:t>билирубин;</a:t>
            </a:r>
          </a:p>
          <a:p>
            <a:pPr marL="457200" indent="-457200">
              <a:buFont typeface="Calibri" panose="020F0502020204030204" pitchFamily="34" charset="0"/>
              <a:buChar char="‒"/>
            </a:pPr>
            <a:r>
              <a:rPr lang="ru-RU" dirty="0" err="1" smtClean="0"/>
              <a:t>трансаминазы</a:t>
            </a:r>
            <a:r>
              <a:rPr lang="ru-RU" dirty="0" smtClean="0"/>
              <a:t>;</a:t>
            </a:r>
          </a:p>
          <a:p>
            <a:pPr marL="457200" indent="-457200">
              <a:buFont typeface="Calibri" panose="020F0502020204030204" pitchFamily="34" charset="0"/>
              <a:buChar char="‒"/>
            </a:pPr>
            <a:r>
              <a:rPr lang="ru-RU" dirty="0" smtClean="0"/>
              <a:t>мочевина.</a:t>
            </a:r>
          </a:p>
          <a:p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Аппаратная</a:t>
            </a:r>
            <a:r>
              <a:rPr lang="ru-RU" dirty="0" smtClean="0"/>
              <a:t> визуализация: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УЗИ;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РКТ;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МРТ;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М-Эхо.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789089" y="384312"/>
            <a:ext cx="4230094" cy="12072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</a:t>
            </a:r>
            <a:r>
              <a:rPr lang="ru-RU" sz="3000" dirty="0" smtClean="0"/>
              <a:t> оценивают: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05877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Шкалы общей оценки тяжести состояния у детей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97280" y="2092036"/>
            <a:ext cx="104989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PRISM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(pediatric risk of mortality)</a:t>
            </a:r>
            <a:r>
              <a:rPr lang="ru-RU" sz="2400" dirty="0" smtClean="0"/>
              <a:t> – риск летального исхода в педиатрии;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PRISM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en-US" sz="2400" dirty="0" smtClean="0"/>
              <a:t>(pediatric </a:t>
            </a:r>
            <a:r>
              <a:rPr lang="en-US" sz="2400" dirty="0"/>
              <a:t>risk of mortality)</a:t>
            </a:r>
            <a:r>
              <a:rPr lang="ru-RU" sz="2400" dirty="0"/>
              <a:t> – риск летального исхода в </a:t>
            </a:r>
            <a:r>
              <a:rPr lang="ru-RU" sz="2400" dirty="0" smtClean="0"/>
              <a:t>педиатрии </a:t>
            </a:r>
            <a:r>
              <a:rPr lang="en-US" sz="2400" dirty="0" smtClean="0"/>
              <a:t>III</a:t>
            </a:r>
            <a:r>
              <a:rPr lang="ru-RU" sz="2400" dirty="0" smtClean="0"/>
              <a:t>;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DORA </a:t>
            </a:r>
            <a:r>
              <a:rPr lang="en-US" sz="2400" dirty="0" smtClean="0"/>
              <a:t>(dynamic objective risk assessment) – </a:t>
            </a:r>
            <a:r>
              <a:rPr lang="ru-RU" sz="2400" dirty="0" smtClean="0"/>
              <a:t>динамическая объективная оценка риска;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PELOD </a:t>
            </a:r>
            <a:r>
              <a:rPr lang="ru-RU" sz="2400" dirty="0" smtClean="0"/>
              <a:t>(</a:t>
            </a:r>
            <a:r>
              <a:rPr lang="en-US" sz="2400" dirty="0" smtClean="0"/>
              <a:t>pediatric logistic organ dysfunction) – </a:t>
            </a:r>
            <a:r>
              <a:rPr lang="ru-RU" sz="2400" dirty="0" smtClean="0"/>
              <a:t>логистическая система оценки органной дисфункции в педиатрии;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PIM </a:t>
            </a:r>
            <a:r>
              <a:rPr lang="en-US" sz="2400" dirty="0" smtClean="0"/>
              <a:t>(pediatric index of mortality) – </a:t>
            </a:r>
            <a:r>
              <a:rPr lang="ru-RU" sz="2400" dirty="0" smtClean="0"/>
              <a:t>педиатрический индекс летальности;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PIM II </a:t>
            </a:r>
            <a:r>
              <a:rPr lang="en-US" sz="2400" dirty="0"/>
              <a:t>(pediatric index of mortality) – </a:t>
            </a:r>
            <a:r>
              <a:rPr lang="ru-RU" sz="2400" dirty="0"/>
              <a:t>педиатрический индекс </a:t>
            </a:r>
            <a:r>
              <a:rPr lang="ru-RU" sz="2400" dirty="0" smtClean="0"/>
              <a:t>летальности</a:t>
            </a:r>
            <a:r>
              <a:rPr lang="en-US" sz="2400" dirty="0" smtClean="0"/>
              <a:t> II.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66181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Качественная оценка тяжести состояния больного (</a:t>
            </a:r>
            <a:r>
              <a:rPr lang="ru-RU" dirty="0" err="1" smtClean="0"/>
              <a:t>А.Л.Чернов</a:t>
            </a:r>
            <a:r>
              <a:rPr lang="ru-RU" dirty="0" smtClean="0"/>
              <a:t>, 2009)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97280" y="1737360"/>
            <a:ext cx="10346575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/>
              <a:t>	- </a:t>
            </a:r>
            <a:r>
              <a:rPr lang="ru-RU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удовлетворительное состояние </a:t>
            </a:r>
            <a:r>
              <a:rPr lang="ru-RU" sz="2300" dirty="0"/>
              <a:t>— сознание ясное; жизненно важные функции не нарушены;</a:t>
            </a:r>
          </a:p>
          <a:p>
            <a:r>
              <a:rPr lang="ru-RU" sz="2300" dirty="0"/>
              <a:t>	- </a:t>
            </a:r>
            <a:r>
              <a:rPr lang="ru-RU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состояние средней тяжести </a:t>
            </a:r>
            <a:r>
              <a:rPr lang="ru-RU" sz="2300" dirty="0"/>
              <a:t>— сознание ясное или имеется умеренное оглушение, жизненно важные функции нарушены незначительно;</a:t>
            </a:r>
          </a:p>
          <a:p>
            <a:r>
              <a:rPr lang="ru-RU" sz="2300" dirty="0"/>
              <a:t>	- </a:t>
            </a:r>
            <a:r>
              <a:rPr lang="ru-RU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тяжелое состояние </a:t>
            </a:r>
            <a:r>
              <a:rPr lang="ru-RU" sz="2300" dirty="0"/>
              <a:t>— сознание нарушено до глубокого оглушения или сопора, имеются выраженные нарушения дыхательной либо сердечно-сосудистой систем;</a:t>
            </a:r>
          </a:p>
          <a:p>
            <a:r>
              <a:rPr lang="ru-RU" sz="2300" dirty="0"/>
              <a:t>	</a:t>
            </a:r>
            <a:r>
              <a:rPr lang="ru-RU" sz="2300" dirty="0" smtClean="0"/>
              <a:t>- </a:t>
            </a:r>
            <a:r>
              <a:rPr lang="ru-RU" sz="2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крайне тяжелое состояние </a:t>
            </a:r>
            <a:r>
              <a:rPr lang="ru-RU" sz="2300" dirty="0"/>
              <a:t>— умеренная или глубокая кома, грубо выражены симптомы поражения дыхательной и/или </a:t>
            </a:r>
            <a:r>
              <a:rPr lang="ru-RU" sz="2300" dirty="0" err="1"/>
              <a:t>сердечнососудистой</a:t>
            </a:r>
            <a:r>
              <a:rPr lang="ru-RU" sz="2300" dirty="0"/>
              <a:t> систем;</a:t>
            </a:r>
          </a:p>
          <a:p>
            <a:r>
              <a:rPr lang="ru-RU" sz="2300" dirty="0"/>
              <a:t>	- </a:t>
            </a:r>
            <a:r>
              <a:rPr lang="ru-RU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терминальное состояние </a:t>
            </a:r>
            <a:r>
              <a:rPr lang="ru-RU" sz="2300" dirty="0"/>
              <a:t>— запредельная кома с грубыми признаками поражения ствола и нарушениями витальных </a:t>
            </a:r>
            <a:r>
              <a:rPr lang="ru-RU" sz="2300" dirty="0" smtClean="0"/>
              <a:t>функций, включает в себя </a:t>
            </a:r>
            <a:r>
              <a:rPr lang="ru-RU" sz="2300" dirty="0" err="1" smtClean="0"/>
              <a:t>предагонию</a:t>
            </a:r>
            <a:r>
              <a:rPr lang="ru-RU" sz="2300" dirty="0" smtClean="0"/>
              <a:t>, агонию и клиническую смерть.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134321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2132878" y="0"/>
            <a:ext cx="10058400" cy="460807"/>
          </a:xfrm>
        </p:spPr>
        <p:txBody>
          <a:bodyPr>
            <a:normAutofit fontScale="90000"/>
          </a:bodyPr>
          <a:lstStyle/>
          <a:p>
            <a:r>
              <a:rPr lang="ru-RU" sz="3000" dirty="0" smtClean="0"/>
              <a:t>Этапы оценки состояния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любого больного </a:t>
            </a:r>
            <a:r>
              <a:rPr lang="ru-RU" sz="3000" dirty="0" smtClean="0"/>
              <a:t>ребенка</a:t>
            </a:r>
            <a:endParaRPr lang="ru-RU" sz="3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29183549"/>
              </p:ext>
            </p:extLst>
          </p:nvPr>
        </p:nvGraphicFramePr>
        <p:xfrm>
          <a:off x="179388" y="460807"/>
          <a:ext cx="11860211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341">
                  <a:extLst>
                    <a:ext uri="{9D8B030D-6E8A-4147-A177-3AD203B41FA5}">
                      <a16:colId xmlns:a16="http://schemas.microsoft.com/office/drawing/2014/main" val="1820086065"/>
                    </a:ext>
                  </a:extLst>
                </a:gridCol>
                <a:gridCol w="2410682">
                  <a:extLst>
                    <a:ext uri="{9D8B030D-6E8A-4147-A177-3AD203B41FA5}">
                      <a16:colId xmlns:a16="http://schemas.microsoft.com/office/drawing/2014/main" val="1603802341"/>
                    </a:ext>
                  </a:extLst>
                </a:gridCol>
                <a:gridCol w="3274104">
                  <a:extLst>
                    <a:ext uri="{9D8B030D-6E8A-4147-A177-3AD203B41FA5}">
                      <a16:colId xmlns:a16="http://schemas.microsoft.com/office/drawing/2014/main" val="1106617681"/>
                    </a:ext>
                  </a:extLst>
                </a:gridCol>
                <a:gridCol w="2832158">
                  <a:extLst>
                    <a:ext uri="{9D8B030D-6E8A-4147-A177-3AD203B41FA5}">
                      <a16:colId xmlns:a16="http://schemas.microsoft.com/office/drawing/2014/main" val="2857852423"/>
                    </a:ext>
                  </a:extLst>
                </a:gridCol>
                <a:gridCol w="1911926">
                  <a:extLst>
                    <a:ext uri="{9D8B030D-6E8A-4147-A177-3AD203B41FA5}">
                      <a16:colId xmlns:a16="http://schemas.microsoft.com/office/drawing/2014/main" val="54125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Время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Этап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Цель</a:t>
                      </a:r>
                      <a:r>
                        <a:rPr lang="ru-RU" sz="1600" baseline="0" dirty="0" smtClean="0"/>
                        <a:t> этапа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«Что» оценивают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Как оценивают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35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 – 60 сек.</a:t>
                      </a:r>
                      <a:endParaRPr lang="ru-RU" sz="1600" b="1" i="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  Общая оценка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– оценка «с порога»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i="1" dirty="0" smtClean="0">
                          <a:solidFill>
                            <a:srgbClr val="0070C0"/>
                          </a:solidFill>
                        </a:rPr>
                        <a:t>Ориентировочное</a:t>
                      </a:r>
                      <a:r>
                        <a:rPr lang="ru-RU" sz="1600" dirty="0" smtClean="0"/>
                        <a:t> определение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i="1" baseline="0" dirty="0" smtClean="0">
                          <a:solidFill>
                            <a:srgbClr val="0070C0"/>
                          </a:solidFill>
                        </a:rPr>
                        <a:t>степени компенсации</a:t>
                      </a:r>
                      <a:r>
                        <a:rPr lang="ru-RU" sz="1600" baseline="0" dirty="0" smtClean="0"/>
                        <a:t>/ декомпенсации витальных функций и </a:t>
                      </a:r>
                      <a:r>
                        <a:rPr lang="ru-RU" sz="1600" b="1" i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необходимости реанимационных мероприятий</a:t>
                      </a:r>
                      <a:endParaRPr lang="ru-RU" sz="16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Состояние витальных</a:t>
                      </a:r>
                      <a:r>
                        <a:rPr lang="ru-RU" sz="1600" baseline="0" dirty="0" smtClean="0"/>
                        <a:t> ф-</a:t>
                      </a:r>
                      <a:r>
                        <a:rPr lang="ru-RU" sz="1600" baseline="0" dirty="0" err="1" smtClean="0"/>
                        <a:t>ций</a:t>
                      </a:r>
                      <a:r>
                        <a:rPr lang="ru-RU" sz="1600" dirty="0" smtClean="0"/>
                        <a:t>:</a:t>
                      </a:r>
                    </a:p>
                    <a:p>
                      <a:r>
                        <a:rPr lang="ru-RU" sz="1600" dirty="0" smtClean="0"/>
                        <a:t>а) дыхания;</a:t>
                      </a:r>
                    </a:p>
                    <a:p>
                      <a:r>
                        <a:rPr lang="ru-RU" sz="1600" dirty="0" smtClean="0"/>
                        <a:t>б) кровообращения;</a:t>
                      </a:r>
                    </a:p>
                    <a:p>
                      <a:r>
                        <a:rPr lang="ru-RU" sz="1600" dirty="0" smtClean="0"/>
                        <a:t>в) сознания.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Визуально</a:t>
                      </a:r>
                      <a:endParaRPr lang="ru-RU" sz="16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343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ru-RU" sz="1600" b="1" i="0" baseline="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5 мин.</a:t>
                      </a:r>
                      <a:endParaRPr lang="ru-RU" sz="1600" b="1" i="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  Первичный осмотр (первичная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оценка)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– минимально необходимое обследование в приемном покое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i="1" dirty="0" smtClean="0">
                          <a:solidFill>
                            <a:srgbClr val="0070C0"/>
                          </a:solidFill>
                        </a:rPr>
                        <a:t>Объективное, минимально необходимое</a:t>
                      </a:r>
                      <a:r>
                        <a:rPr lang="ru-RU" sz="1600" dirty="0" smtClean="0"/>
                        <a:t> исследование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i="1" baseline="0" dirty="0" smtClean="0">
                          <a:solidFill>
                            <a:srgbClr val="0070C0"/>
                          </a:solidFill>
                        </a:rPr>
                        <a:t>состояния витальных функций</a:t>
                      </a:r>
                      <a:r>
                        <a:rPr lang="ru-RU" sz="1600" baseline="0" dirty="0" smtClean="0"/>
                        <a:t>, органов и систем </a:t>
                      </a:r>
                      <a:r>
                        <a:rPr lang="ru-RU" sz="1600" i="1" baseline="0" dirty="0" smtClean="0">
                          <a:solidFill>
                            <a:srgbClr val="0070C0"/>
                          </a:solidFill>
                        </a:rPr>
                        <a:t>для</a:t>
                      </a:r>
                      <a:r>
                        <a:rPr lang="ru-RU" sz="1600" baseline="0" dirty="0" smtClean="0"/>
                        <a:t> определения </a:t>
                      </a:r>
                      <a:r>
                        <a:rPr lang="ru-RU" sz="1600" i="1" baseline="0" dirty="0" smtClean="0">
                          <a:solidFill>
                            <a:srgbClr val="0070C0"/>
                          </a:solidFill>
                        </a:rPr>
                        <a:t>тяжести состояния </a:t>
                      </a:r>
                      <a:r>
                        <a:rPr lang="ru-RU" sz="1600" baseline="0" dirty="0" smtClean="0"/>
                        <a:t>и направления </a:t>
                      </a:r>
                      <a:r>
                        <a:rPr lang="ru-RU" sz="1600" b="1" i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маршрутизации</a:t>
                      </a:r>
                      <a:endParaRPr lang="ru-RU" sz="16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Объективное исследование</a:t>
                      </a:r>
                      <a:r>
                        <a:rPr lang="en-US" sz="1600" dirty="0" smtClean="0"/>
                        <a:t> ABCDE</a:t>
                      </a:r>
                      <a:r>
                        <a:rPr lang="ru-RU" sz="1600" dirty="0" smtClean="0"/>
                        <a:t>:</a:t>
                      </a:r>
                    </a:p>
                    <a:p>
                      <a:r>
                        <a:rPr lang="ru-RU" sz="1600" dirty="0" smtClean="0"/>
                        <a:t>а) проходимости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дых. путей;</a:t>
                      </a:r>
                    </a:p>
                    <a:p>
                      <a:r>
                        <a:rPr lang="en-US" sz="1600" dirty="0" smtClean="0"/>
                        <a:t>b</a:t>
                      </a:r>
                      <a:r>
                        <a:rPr lang="ru-RU" sz="1600" dirty="0" smtClean="0"/>
                        <a:t>)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дыхания;</a:t>
                      </a:r>
                    </a:p>
                    <a:p>
                      <a:r>
                        <a:rPr lang="en-US" sz="1600" dirty="0" smtClean="0"/>
                        <a:t>c</a:t>
                      </a:r>
                      <a:r>
                        <a:rPr lang="ru-RU" sz="1600" dirty="0" smtClean="0"/>
                        <a:t>) кровообращения;</a:t>
                      </a:r>
                    </a:p>
                    <a:p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) неврологического статуса;</a:t>
                      </a:r>
                    </a:p>
                    <a:p>
                      <a:r>
                        <a:rPr lang="ru-RU" sz="1600" dirty="0" smtClean="0"/>
                        <a:t>е) внешнего вида.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Физикально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(объективно)</a:t>
                      </a:r>
                      <a:endParaRPr lang="ru-RU" sz="16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771851"/>
                  </a:ext>
                </a:extLst>
              </a:tr>
              <a:tr h="6618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baseline="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&gt;</a:t>
                      </a:r>
                      <a:r>
                        <a:rPr lang="ru-RU" sz="1600" b="1" i="0" baseline="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мин.</a:t>
                      </a:r>
                      <a:endParaRPr lang="ru-RU" sz="1600" b="1" i="0" dirty="0" smtClean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  Вторичный осмотр (вторичная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оценка)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– сбор жалоб, изучение анамнеза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Сбор информации о</a:t>
                      </a:r>
                      <a:r>
                        <a:rPr lang="ru-RU" sz="1600" baseline="0" dirty="0" smtClean="0"/>
                        <a:t> больном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Сбор по правилу </a:t>
                      </a:r>
                      <a:r>
                        <a:rPr lang="en-US" sz="1600" dirty="0" smtClean="0"/>
                        <a:t>SAMPLE</a:t>
                      </a:r>
                      <a:r>
                        <a:rPr lang="ru-RU" sz="1600" dirty="0" smtClean="0"/>
                        <a:t>:</a:t>
                      </a:r>
                    </a:p>
                    <a:p>
                      <a:r>
                        <a:rPr lang="ru-RU" sz="1600" dirty="0" smtClean="0"/>
                        <a:t>а)</a:t>
                      </a:r>
                      <a:r>
                        <a:rPr lang="ru-RU" sz="1600" baseline="0" dirty="0" smtClean="0"/>
                        <a:t> жалоб;</a:t>
                      </a:r>
                    </a:p>
                    <a:p>
                      <a:r>
                        <a:rPr lang="ru-RU" sz="1600" baseline="0" dirty="0" smtClean="0"/>
                        <a:t>б) анамнеза.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Вербально</a:t>
                      </a:r>
                      <a:endParaRPr lang="ru-RU" sz="1600" b="1" i="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8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baseline="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 60 мин.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 Третичный осмотр (третичная оценка)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– углубленное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врачебное и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параклиническое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обследование</a:t>
                      </a:r>
                      <a:endParaRPr lang="ru-RU" sz="1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Установление диагноза</a:t>
                      </a:r>
                      <a:r>
                        <a:rPr lang="ru-RU" sz="1600" dirty="0" smtClean="0"/>
                        <a:t>/ всестороннее</a:t>
                      </a:r>
                      <a:r>
                        <a:rPr lang="ru-RU" sz="1600" baseline="0" dirty="0" smtClean="0"/>
                        <a:t> выявление причины заболевания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а) углубленное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физикальное</a:t>
                      </a:r>
                      <a:r>
                        <a:rPr lang="ru-RU" sz="1600" baseline="0" dirty="0" smtClean="0"/>
                        <a:t> исследование;</a:t>
                      </a:r>
                    </a:p>
                    <a:p>
                      <a:r>
                        <a:rPr lang="ru-RU" sz="1600" baseline="0" dirty="0" smtClean="0"/>
                        <a:t>б) лабораторное обследование;</a:t>
                      </a:r>
                    </a:p>
                    <a:p>
                      <a:r>
                        <a:rPr lang="ru-RU" sz="1600" baseline="0" dirty="0" smtClean="0"/>
                        <a:t>в) аппаратное обследование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Физикально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лабораторно, </a:t>
                      </a:r>
                      <a:r>
                        <a:rPr lang="ru-RU" sz="1600" b="1" baseline="0" dirty="0" err="1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аппаратно</a:t>
                      </a:r>
                      <a:endParaRPr lang="ru-RU" sz="16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08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315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7527" y="1025236"/>
            <a:ext cx="103493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800" dirty="0" smtClean="0"/>
              <a:t>Тактические и лечебно-диагностические ошибки при неотложных состояниях, во многом, обусловлены «выпадением» этапов 1 и 2!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06274013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2391</TotalTime>
  <Words>3004</Words>
  <Application>Microsoft Office PowerPoint</Application>
  <PresentationFormat>Широкоэкранный</PresentationFormat>
  <Paragraphs>523</Paragraphs>
  <Slides>54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60" baseType="lpstr">
      <vt:lpstr>Arial</vt:lpstr>
      <vt:lpstr>Calibri</vt:lpstr>
      <vt:lpstr>Calibri Light</vt:lpstr>
      <vt:lpstr>Symbol</vt:lpstr>
      <vt:lpstr>Wingdings</vt:lpstr>
      <vt:lpstr>Ретро</vt:lpstr>
      <vt:lpstr>Оценка тяжести состояния у детей</vt:lpstr>
      <vt:lpstr>Актуальность оценки тяжести состояния</vt:lpstr>
      <vt:lpstr>Презентация PowerPoint</vt:lpstr>
      <vt:lpstr>Презентация PowerPoint</vt:lpstr>
      <vt:lpstr>Особенности оценки тяжести состояния в педиатрии</vt:lpstr>
      <vt:lpstr>Шкалы общей оценки тяжести состояния у детей</vt:lpstr>
      <vt:lpstr>Качественная оценка тяжести состояния больного (А.Л.Чернов, 2009)</vt:lpstr>
      <vt:lpstr>Этапы оценки состояния любого больного ребенка</vt:lpstr>
      <vt:lpstr>Презентация PowerPoint</vt:lpstr>
      <vt:lpstr>Презентация PowerPoint</vt:lpstr>
      <vt:lpstr>Правило «треугольника»</vt:lpstr>
      <vt:lpstr>Презентация PowerPoint</vt:lpstr>
      <vt:lpstr>Цель первичного осмотра:</vt:lpstr>
      <vt:lpstr>Последовательность первичного осмотра – это визуальная и физикальная оценка:</vt:lpstr>
      <vt:lpstr>Презентация PowerPoint</vt:lpstr>
      <vt:lpstr>Что оценивают при оценке дыхательных путей:</vt:lpstr>
      <vt:lpstr>Как оценивают состояние дыхательных путей (не более 10 с.):</vt:lpstr>
      <vt:lpstr>Возможные состояния дыхательных путей:</vt:lpstr>
      <vt:lpstr>Действия при нарушении проходимости дыхательных путей</vt:lpstr>
      <vt:lpstr>Презентация PowerPoint</vt:lpstr>
      <vt:lpstr>Как оценивают:</vt:lpstr>
      <vt:lpstr>Нормальные показатели частоты дыхания</vt:lpstr>
      <vt:lpstr>Тахипноэ</vt:lpstr>
      <vt:lpstr>Тяжесть острой дыхательной недостаточности у детей</vt:lpstr>
      <vt:lpstr>Критерии хронической ДН  (Авдеев С.Н., 2007)</vt:lpstr>
      <vt:lpstr>Действия при ОДН:</vt:lpstr>
      <vt:lpstr>Презентация PowerPoint</vt:lpstr>
      <vt:lpstr>Что оценивают при оценке кровообращения:</vt:lpstr>
      <vt:lpstr>Нормальные показатели частоты пульса</vt:lpstr>
      <vt:lpstr>Определение АД</vt:lpstr>
      <vt:lpstr>Нормальные показатели САД</vt:lpstr>
      <vt:lpstr>Критерии артериальной гипотонии</vt:lpstr>
      <vt:lpstr>Тяжесть острой сердечной недостаточности у детей (А.В.Папаян, Э.К.Цибулькин, 1984)</vt:lpstr>
      <vt:lpstr>Действия при патологии АД, ритма:</vt:lpstr>
      <vt:lpstr>Презентация PowerPoint</vt:lpstr>
      <vt:lpstr>Что оценивают при оценке «недееспособности»:</vt:lpstr>
      <vt:lpstr>Шкала AVPU (АГБО, БОБА)</vt:lpstr>
      <vt:lpstr>Шкала ком Глазго (ШКГ)</vt:lpstr>
      <vt:lpstr>Оценка уровня сознания по ШКГ/А.Н.Коновалову</vt:lpstr>
      <vt:lpstr>Критерии гипогликемии</vt:lpstr>
      <vt:lpstr>Действия при выявлении признаков «недееспособности»:</vt:lpstr>
      <vt:lpstr>Презентация PowerPoint</vt:lpstr>
      <vt:lpstr>Что оценивают при оценке внешнего вида:</vt:lpstr>
      <vt:lpstr>Презентация PowerPoint</vt:lpstr>
      <vt:lpstr>Очередность оказания помощи детям по результатам оценки</vt:lpstr>
      <vt:lpstr>Показаниями к консультации врача анестезиолога-реаниматолога являются:</vt:lpstr>
      <vt:lpstr>Задачи педиатрических АРО (ОРИТ) (приказ МЗ РО №909н от 12.11.2012)</vt:lpstr>
      <vt:lpstr>(Начало) Показания к переводу в АРО (ОРИТ):</vt:lpstr>
      <vt:lpstr>(Продолжение) Показания к переводу в АРО (ОРИТ):</vt:lpstr>
      <vt:lpstr>(Продолжение) Показания к переводу в АРО (ОРИТ):</vt:lpstr>
      <vt:lpstr>Презентация PowerPoint</vt:lpstr>
      <vt:lpstr>Вторичная оценка – SAMPLE</vt:lpstr>
      <vt:lpstr>Презентация PowerPoint</vt:lpstr>
      <vt:lpstr>Что оценивают при третичном осмотре: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Прометной</dc:creator>
  <cp:lastModifiedBy>Дмитрий Прометной</cp:lastModifiedBy>
  <cp:revision>317</cp:revision>
  <dcterms:created xsi:type="dcterms:W3CDTF">2015-06-23T15:40:04Z</dcterms:created>
  <dcterms:modified xsi:type="dcterms:W3CDTF">2015-12-04T11:39:21Z</dcterms:modified>
</cp:coreProperties>
</file>