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89" r:id="rId2"/>
    <p:sldId id="274" r:id="rId3"/>
    <p:sldId id="286" r:id="rId4"/>
    <p:sldId id="284" r:id="rId5"/>
    <p:sldId id="290" r:id="rId6"/>
    <p:sldId id="257" r:id="rId7"/>
    <p:sldId id="277" r:id="rId8"/>
    <p:sldId id="291" r:id="rId9"/>
    <p:sldId id="278" r:id="rId10"/>
    <p:sldId id="280" r:id="rId11"/>
    <p:sldId id="281" r:id="rId12"/>
    <p:sldId id="283" r:id="rId13"/>
    <p:sldId id="285" r:id="rId14"/>
    <p:sldId id="287" r:id="rId15"/>
    <p:sldId id="294" r:id="rId16"/>
    <p:sldId id="295" r:id="rId17"/>
    <p:sldId id="293" r:id="rId18"/>
    <p:sldId id="297" r:id="rId19"/>
    <p:sldId id="298" r:id="rId20"/>
    <p:sldId id="299" r:id="rId21"/>
    <p:sldId id="300" r:id="rId22"/>
    <p:sldId id="296" r:id="rId23"/>
    <p:sldId id="270" r:id="rId24"/>
    <p:sldId id="271" r:id="rId25"/>
    <p:sldId id="272" r:id="rId26"/>
    <p:sldId id="273" r:id="rId27"/>
    <p:sldId id="292" r:id="rId28"/>
    <p:sldId id="303" r:id="rId29"/>
    <p:sldId id="304" r:id="rId30"/>
    <p:sldId id="305" r:id="rId31"/>
    <p:sldId id="306" r:id="rId32"/>
    <p:sldId id="301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4" d="100"/>
          <a:sy n="64" d="100"/>
        </p:scale>
        <p:origin x="-148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1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1CF0E6-BAD7-480C-B84D-4C8933DF62D1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</dgm:pt>
    <dgm:pt modelId="{0A2A975F-C8C2-404B-B9C7-FB3137C4108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dirty="0" smtClean="0">
              <a:ln/>
              <a:effectLst/>
              <a:latin typeface="Arial" pitchFamily="34" charset="0"/>
              <a:cs typeface="Arial" pitchFamily="34" charset="0"/>
            </a:rPr>
            <a:t>Инфекции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dirty="0" smtClean="0">
              <a:ln/>
              <a:effectLst/>
              <a:latin typeface="Arial" pitchFamily="34" charset="0"/>
              <a:cs typeface="Arial" pitchFamily="34" charset="0"/>
            </a:rPr>
            <a:t>с синдромом бронхиальной обструкции</a:t>
          </a:r>
          <a:endParaRPr kumimoji="0" lang="ru-RU" altLang="ru-RU" b="0" i="0" u="none" strike="noStrike" cap="none" normalizeH="0" baseline="0" dirty="0" smtClean="0">
            <a:ln/>
            <a:effectLst/>
            <a:latin typeface="Arial" pitchFamily="34" charset="0"/>
            <a:cs typeface="Arial" pitchFamily="34" charset="0"/>
          </a:endParaRPr>
        </a:p>
      </dgm:t>
    </dgm:pt>
    <dgm:pt modelId="{6CE6F44C-B8A9-44CC-B8ED-380EDC7E1461}" type="parTrans" cxnId="{076E7BB4-C22E-4B79-8F08-D03668F16AE3}">
      <dgm:prSet/>
      <dgm:spPr/>
      <dgm:t>
        <a:bodyPr/>
        <a:lstStyle/>
        <a:p>
          <a:endParaRPr lang="ru-RU"/>
        </a:p>
      </dgm:t>
    </dgm:pt>
    <dgm:pt modelId="{2E73FB90-C368-4E4F-8865-7E19157185EF}" type="sibTrans" cxnId="{076E7BB4-C22E-4B79-8F08-D03668F16AE3}">
      <dgm:prSet/>
      <dgm:spPr/>
      <dgm:t>
        <a:bodyPr/>
        <a:lstStyle/>
        <a:p>
          <a:endParaRPr lang="ru-RU"/>
        </a:p>
      </dgm:t>
    </dgm:pt>
    <dgm:pt modelId="{3C1A3162-DAD5-4D4F-BB1C-ECB9093CF3D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/>
              <a:effectLst/>
              <a:latin typeface="Arial" pitchFamily="34" charset="0"/>
              <a:cs typeface="Arial" pitchFamily="34" charset="0"/>
            </a:rPr>
            <a:t>бронхиты</a:t>
          </a:r>
        </a:p>
      </dgm:t>
    </dgm:pt>
    <dgm:pt modelId="{2383575F-B822-45F4-B485-D9E239891ACC}" type="parTrans" cxnId="{15414E68-A119-4222-B135-52ED597DB3EB}">
      <dgm:prSet/>
      <dgm:spPr/>
      <dgm:t>
        <a:bodyPr/>
        <a:lstStyle/>
        <a:p>
          <a:endParaRPr lang="ru-RU"/>
        </a:p>
      </dgm:t>
    </dgm:pt>
    <dgm:pt modelId="{F5407696-EB99-4029-8E61-5D908F6774BE}" type="sibTrans" cxnId="{15414E68-A119-4222-B135-52ED597DB3EB}">
      <dgm:prSet/>
      <dgm:spPr/>
      <dgm:t>
        <a:bodyPr/>
        <a:lstStyle/>
        <a:p>
          <a:endParaRPr lang="ru-RU"/>
        </a:p>
      </dgm:t>
    </dgm:pt>
    <dgm:pt modelId="{7A532AB9-FC8B-4025-9BC3-97D6D745CF2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/>
              <a:effectLst/>
              <a:latin typeface="Arial" pitchFamily="34" charset="0"/>
              <a:cs typeface="Arial" pitchFamily="34" charset="0"/>
            </a:rPr>
            <a:t>бронхиолиты</a:t>
          </a:r>
        </a:p>
      </dgm:t>
    </dgm:pt>
    <dgm:pt modelId="{712714C5-13EA-43B7-8BC8-13AA2EDD8958}" type="parTrans" cxnId="{CF37F713-BDDC-4576-9F26-E13D9EDACB96}">
      <dgm:prSet/>
      <dgm:spPr/>
      <dgm:t>
        <a:bodyPr/>
        <a:lstStyle/>
        <a:p>
          <a:endParaRPr lang="ru-RU"/>
        </a:p>
      </dgm:t>
    </dgm:pt>
    <dgm:pt modelId="{C2E2D2C6-FA6C-4E34-A5A0-C7A1C5025806}" type="sibTrans" cxnId="{CF37F713-BDDC-4576-9F26-E13D9EDACB96}">
      <dgm:prSet/>
      <dgm:spPr/>
      <dgm:t>
        <a:bodyPr/>
        <a:lstStyle/>
        <a:p>
          <a:endParaRPr lang="ru-RU"/>
        </a:p>
      </dgm:t>
    </dgm:pt>
    <dgm:pt modelId="{170E4047-AB7D-4508-B880-31A8D6E946D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/>
              <a:effectLst/>
              <a:latin typeface="Arial" pitchFamily="34" charset="0"/>
              <a:cs typeface="Arial" pitchFamily="34" charset="0"/>
            </a:rPr>
            <a:t>пневмонии</a:t>
          </a:r>
        </a:p>
      </dgm:t>
    </dgm:pt>
    <dgm:pt modelId="{B3CE43DB-D998-43FC-887B-470E99B57295}" type="parTrans" cxnId="{0B1876CD-A5FD-42F8-8A87-1B771D2FF6C3}">
      <dgm:prSet/>
      <dgm:spPr/>
      <dgm:t>
        <a:bodyPr/>
        <a:lstStyle/>
        <a:p>
          <a:endParaRPr lang="ru-RU"/>
        </a:p>
      </dgm:t>
    </dgm:pt>
    <dgm:pt modelId="{8EE55B45-25DF-43A2-8F97-EC350580B5A7}" type="sibTrans" cxnId="{0B1876CD-A5FD-42F8-8A87-1B771D2FF6C3}">
      <dgm:prSet/>
      <dgm:spPr/>
      <dgm:t>
        <a:bodyPr/>
        <a:lstStyle/>
        <a:p>
          <a:endParaRPr lang="ru-RU"/>
        </a:p>
      </dgm:t>
    </dgm:pt>
    <dgm:pt modelId="{D8345B12-7743-4C3C-95F2-BFFA6002DE01}" type="pres">
      <dgm:prSet presAssocID="{DF1CF0E6-BAD7-480C-B84D-4C8933DF62D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2E2C81F-92F2-4E53-A72C-F9FE61CF309B}" type="pres">
      <dgm:prSet presAssocID="{0A2A975F-C8C2-404B-B9C7-FB3137C41080}" presName="hierRoot1" presStyleCnt="0">
        <dgm:presLayoutVars>
          <dgm:hierBranch/>
        </dgm:presLayoutVars>
      </dgm:prSet>
      <dgm:spPr/>
    </dgm:pt>
    <dgm:pt modelId="{C3D2829D-8B99-4F6C-BDC1-0E8E976B0F40}" type="pres">
      <dgm:prSet presAssocID="{0A2A975F-C8C2-404B-B9C7-FB3137C41080}" presName="rootComposite1" presStyleCnt="0"/>
      <dgm:spPr/>
    </dgm:pt>
    <dgm:pt modelId="{6B4C266D-8A1D-4427-8ECE-9105FB61DF12}" type="pres">
      <dgm:prSet presAssocID="{0A2A975F-C8C2-404B-B9C7-FB3137C41080}" presName="rootText1" presStyleLbl="node0" presStyleIdx="0" presStyleCnt="1" custScaleX="2701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99F8C88-B45F-49FB-B934-D2457DD8648E}" type="pres">
      <dgm:prSet presAssocID="{0A2A975F-C8C2-404B-B9C7-FB3137C41080}" presName="rootConnector1" presStyleLbl="node1" presStyleIdx="0" presStyleCnt="0"/>
      <dgm:spPr/>
      <dgm:t>
        <a:bodyPr/>
        <a:lstStyle/>
        <a:p>
          <a:endParaRPr lang="ru-RU"/>
        </a:p>
      </dgm:t>
    </dgm:pt>
    <dgm:pt modelId="{BA6C81E0-81CC-4C4C-8DBF-2C7AC536748D}" type="pres">
      <dgm:prSet presAssocID="{0A2A975F-C8C2-404B-B9C7-FB3137C41080}" presName="hierChild2" presStyleCnt="0"/>
      <dgm:spPr/>
    </dgm:pt>
    <dgm:pt modelId="{084F2CEB-0113-4C99-AA90-BF85417EB754}" type="pres">
      <dgm:prSet presAssocID="{2383575F-B822-45F4-B485-D9E239891ACC}" presName="Name35" presStyleLbl="parChTrans1D2" presStyleIdx="0" presStyleCnt="3"/>
      <dgm:spPr/>
      <dgm:t>
        <a:bodyPr/>
        <a:lstStyle/>
        <a:p>
          <a:endParaRPr lang="ru-RU"/>
        </a:p>
      </dgm:t>
    </dgm:pt>
    <dgm:pt modelId="{A0CE5D9C-2580-43AD-BB1C-DA824F897BFC}" type="pres">
      <dgm:prSet presAssocID="{3C1A3162-DAD5-4D4F-BB1C-ECB9093CF3D9}" presName="hierRoot2" presStyleCnt="0">
        <dgm:presLayoutVars>
          <dgm:hierBranch/>
        </dgm:presLayoutVars>
      </dgm:prSet>
      <dgm:spPr/>
    </dgm:pt>
    <dgm:pt modelId="{BAB75072-FCC8-4E61-82D8-F6318633A804}" type="pres">
      <dgm:prSet presAssocID="{3C1A3162-DAD5-4D4F-BB1C-ECB9093CF3D9}" presName="rootComposite" presStyleCnt="0"/>
      <dgm:spPr/>
    </dgm:pt>
    <dgm:pt modelId="{76D3040C-C2F5-4B9D-8321-291D2E0D67EC}" type="pres">
      <dgm:prSet presAssocID="{3C1A3162-DAD5-4D4F-BB1C-ECB9093CF3D9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C6DB3A7-5CB1-4321-8422-1C99B04747CA}" type="pres">
      <dgm:prSet presAssocID="{3C1A3162-DAD5-4D4F-BB1C-ECB9093CF3D9}" presName="rootConnector" presStyleLbl="node2" presStyleIdx="0" presStyleCnt="3"/>
      <dgm:spPr/>
      <dgm:t>
        <a:bodyPr/>
        <a:lstStyle/>
        <a:p>
          <a:endParaRPr lang="ru-RU"/>
        </a:p>
      </dgm:t>
    </dgm:pt>
    <dgm:pt modelId="{19708477-DC1F-4CDB-9535-B16E7903148E}" type="pres">
      <dgm:prSet presAssocID="{3C1A3162-DAD5-4D4F-BB1C-ECB9093CF3D9}" presName="hierChild4" presStyleCnt="0"/>
      <dgm:spPr/>
    </dgm:pt>
    <dgm:pt modelId="{A1CFB72A-A051-4317-8AEC-998D67DD4A54}" type="pres">
      <dgm:prSet presAssocID="{3C1A3162-DAD5-4D4F-BB1C-ECB9093CF3D9}" presName="hierChild5" presStyleCnt="0"/>
      <dgm:spPr/>
    </dgm:pt>
    <dgm:pt modelId="{CC3D2BF0-6D24-4E2C-A156-07EDD57496AF}" type="pres">
      <dgm:prSet presAssocID="{712714C5-13EA-43B7-8BC8-13AA2EDD8958}" presName="Name35" presStyleLbl="parChTrans1D2" presStyleIdx="1" presStyleCnt="3"/>
      <dgm:spPr/>
      <dgm:t>
        <a:bodyPr/>
        <a:lstStyle/>
        <a:p>
          <a:endParaRPr lang="ru-RU"/>
        </a:p>
      </dgm:t>
    </dgm:pt>
    <dgm:pt modelId="{0BC6D046-04E4-406A-A9EE-F1D76BB05CE8}" type="pres">
      <dgm:prSet presAssocID="{7A532AB9-FC8B-4025-9BC3-97D6D745CF2F}" presName="hierRoot2" presStyleCnt="0">
        <dgm:presLayoutVars>
          <dgm:hierBranch/>
        </dgm:presLayoutVars>
      </dgm:prSet>
      <dgm:spPr/>
    </dgm:pt>
    <dgm:pt modelId="{27E1602E-D52A-4E8B-BDEA-2FC507B7E885}" type="pres">
      <dgm:prSet presAssocID="{7A532AB9-FC8B-4025-9BC3-97D6D745CF2F}" presName="rootComposite" presStyleCnt="0"/>
      <dgm:spPr/>
    </dgm:pt>
    <dgm:pt modelId="{483CB531-3009-4558-9271-B3B70B6AF43B}" type="pres">
      <dgm:prSet presAssocID="{7A532AB9-FC8B-4025-9BC3-97D6D745CF2F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65EFF81-2074-4762-BA47-C9456C5BA0AC}" type="pres">
      <dgm:prSet presAssocID="{7A532AB9-FC8B-4025-9BC3-97D6D745CF2F}" presName="rootConnector" presStyleLbl="node2" presStyleIdx="1" presStyleCnt="3"/>
      <dgm:spPr/>
      <dgm:t>
        <a:bodyPr/>
        <a:lstStyle/>
        <a:p>
          <a:endParaRPr lang="ru-RU"/>
        </a:p>
      </dgm:t>
    </dgm:pt>
    <dgm:pt modelId="{1AC8E503-B4E9-4B4D-84B3-E7865C94AAA5}" type="pres">
      <dgm:prSet presAssocID="{7A532AB9-FC8B-4025-9BC3-97D6D745CF2F}" presName="hierChild4" presStyleCnt="0"/>
      <dgm:spPr/>
    </dgm:pt>
    <dgm:pt modelId="{15F956E6-00CA-4668-8B3C-FEA9691D08A5}" type="pres">
      <dgm:prSet presAssocID="{7A532AB9-FC8B-4025-9BC3-97D6D745CF2F}" presName="hierChild5" presStyleCnt="0"/>
      <dgm:spPr/>
    </dgm:pt>
    <dgm:pt modelId="{69B893FE-ED3C-4B1D-87A7-CD824A80028D}" type="pres">
      <dgm:prSet presAssocID="{B3CE43DB-D998-43FC-887B-470E99B57295}" presName="Name35" presStyleLbl="parChTrans1D2" presStyleIdx="2" presStyleCnt="3"/>
      <dgm:spPr/>
      <dgm:t>
        <a:bodyPr/>
        <a:lstStyle/>
        <a:p>
          <a:endParaRPr lang="ru-RU"/>
        </a:p>
      </dgm:t>
    </dgm:pt>
    <dgm:pt modelId="{980A60E8-1CC3-4FFF-9E29-499949483E32}" type="pres">
      <dgm:prSet presAssocID="{170E4047-AB7D-4508-B880-31A8D6E946D6}" presName="hierRoot2" presStyleCnt="0">
        <dgm:presLayoutVars>
          <dgm:hierBranch/>
        </dgm:presLayoutVars>
      </dgm:prSet>
      <dgm:spPr/>
    </dgm:pt>
    <dgm:pt modelId="{6280A1EF-95C5-457C-BC54-C4C37CE28FA8}" type="pres">
      <dgm:prSet presAssocID="{170E4047-AB7D-4508-B880-31A8D6E946D6}" presName="rootComposite" presStyleCnt="0"/>
      <dgm:spPr/>
    </dgm:pt>
    <dgm:pt modelId="{E59E5B6A-38E8-4478-9069-79D3C7AEC009}" type="pres">
      <dgm:prSet presAssocID="{170E4047-AB7D-4508-B880-31A8D6E946D6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DEC93C7-01AD-4BB6-BA58-627253870298}" type="pres">
      <dgm:prSet presAssocID="{170E4047-AB7D-4508-B880-31A8D6E946D6}" presName="rootConnector" presStyleLbl="node2" presStyleIdx="2" presStyleCnt="3"/>
      <dgm:spPr/>
      <dgm:t>
        <a:bodyPr/>
        <a:lstStyle/>
        <a:p>
          <a:endParaRPr lang="ru-RU"/>
        </a:p>
      </dgm:t>
    </dgm:pt>
    <dgm:pt modelId="{30872937-1C27-42C4-B03E-F7A6D7FEAF86}" type="pres">
      <dgm:prSet presAssocID="{170E4047-AB7D-4508-B880-31A8D6E946D6}" presName="hierChild4" presStyleCnt="0"/>
      <dgm:spPr/>
    </dgm:pt>
    <dgm:pt modelId="{35A51D92-FC3D-4614-8D83-14C7BE395624}" type="pres">
      <dgm:prSet presAssocID="{170E4047-AB7D-4508-B880-31A8D6E946D6}" presName="hierChild5" presStyleCnt="0"/>
      <dgm:spPr/>
    </dgm:pt>
    <dgm:pt modelId="{A3B2DF0D-53E9-4A93-8F4E-A137CC7F27E0}" type="pres">
      <dgm:prSet presAssocID="{0A2A975F-C8C2-404B-B9C7-FB3137C41080}" presName="hierChild3" presStyleCnt="0"/>
      <dgm:spPr/>
    </dgm:pt>
  </dgm:ptLst>
  <dgm:cxnLst>
    <dgm:cxn modelId="{9E65C5B6-2F67-4347-B71F-5AB2287EC3CE}" type="presOf" srcId="{170E4047-AB7D-4508-B880-31A8D6E946D6}" destId="{FDEC93C7-01AD-4BB6-BA58-627253870298}" srcOrd="1" destOrd="0" presId="urn:microsoft.com/office/officeart/2005/8/layout/orgChart1"/>
    <dgm:cxn modelId="{9A89A9A6-2339-4F17-B0E5-4C7BAC13FBA0}" type="presOf" srcId="{170E4047-AB7D-4508-B880-31A8D6E946D6}" destId="{E59E5B6A-38E8-4478-9069-79D3C7AEC009}" srcOrd="0" destOrd="0" presId="urn:microsoft.com/office/officeart/2005/8/layout/orgChart1"/>
    <dgm:cxn modelId="{9C4DD72F-5F33-46CD-AFCC-924801691C07}" type="presOf" srcId="{712714C5-13EA-43B7-8BC8-13AA2EDD8958}" destId="{CC3D2BF0-6D24-4E2C-A156-07EDD57496AF}" srcOrd="0" destOrd="0" presId="urn:microsoft.com/office/officeart/2005/8/layout/orgChart1"/>
    <dgm:cxn modelId="{F04621A9-9AEB-4AC4-903E-A9118F0D570E}" type="presOf" srcId="{DF1CF0E6-BAD7-480C-B84D-4C8933DF62D1}" destId="{D8345B12-7743-4C3C-95F2-BFFA6002DE01}" srcOrd="0" destOrd="0" presId="urn:microsoft.com/office/officeart/2005/8/layout/orgChart1"/>
    <dgm:cxn modelId="{1849B260-AB07-462B-8528-00E7B8903E10}" type="presOf" srcId="{7A532AB9-FC8B-4025-9BC3-97D6D745CF2F}" destId="{765EFF81-2074-4762-BA47-C9456C5BA0AC}" srcOrd="1" destOrd="0" presId="urn:microsoft.com/office/officeart/2005/8/layout/orgChart1"/>
    <dgm:cxn modelId="{076E7BB4-C22E-4B79-8F08-D03668F16AE3}" srcId="{DF1CF0E6-BAD7-480C-B84D-4C8933DF62D1}" destId="{0A2A975F-C8C2-404B-B9C7-FB3137C41080}" srcOrd="0" destOrd="0" parTransId="{6CE6F44C-B8A9-44CC-B8ED-380EDC7E1461}" sibTransId="{2E73FB90-C368-4E4F-8865-7E19157185EF}"/>
    <dgm:cxn modelId="{333CF9A8-5D05-415D-A6A4-691B662B4FD3}" type="presOf" srcId="{3C1A3162-DAD5-4D4F-BB1C-ECB9093CF3D9}" destId="{76D3040C-C2F5-4B9D-8321-291D2E0D67EC}" srcOrd="0" destOrd="0" presId="urn:microsoft.com/office/officeart/2005/8/layout/orgChart1"/>
    <dgm:cxn modelId="{0B1876CD-A5FD-42F8-8A87-1B771D2FF6C3}" srcId="{0A2A975F-C8C2-404B-B9C7-FB3137C41080}" destId="{170E4047-AB7D-4508-B880-31A8D6E946D6}" srcOrd="2" destOrd="0" parTransId="{B3CE43DB-D998-43FC-887B-470E99B57295}" sibTransId="{8EE55B45-25DF-43A2-8F97-EC350580B5A7}"/>
    <dgm:cxn modelId="{CF37F713-BDDC-4576-9F26-E13D9EDACB96}" srcId="{0A2A975F-C8C2-404B-B9C7-FB3137C41080}" destId="{7A532AB9-FC8B-4025-9BC3-97D6D745CF2F}" srcOrd="1" destOrd="0" parTransId="{712714C5-13EA-43B7-8BC8-13AA2EDD8958}" sibTransId="{C2E2D2C6-FA6C-4E34-A5A0-C7A1C5025806}"/>
    <dgm:cxn modelId="{66350A5C-DB4F-4736-BAC7-897271CE56DD}" type="presOf" srcId="{0A2A975F-C8C2-404B-B9C7-FB3137C41080}" destId="{6B4C266D-8A1D-4427-8ECE-9105FB61DF12}" srcOrd="0" destOrd="0" presId="urn:microsoft.com/office/officeart/2005/8/layout/orgChart1"/>
    <dgm:cxn modelId="{0B600832-CC27-4F15-A86C-E15CC5A98F09}" type="presOf" srcId="{7A532AB9-FC8B-4025-9BC3-97D6D745CF2F}" destId="{483CB531-3009-4558-9271-B3B70B6AF43B}" srcOrd="0" destOrd="0" presId="urn:microsoft.com/office/officeart/2005/8/layout/orgChart1"/>
    <dgm:cxn modelId="{38F31265-CA2E-4358-81E4-10EA414CAA30}" type="presOf" srcId="{B3CE43DB-D998-43FC-887B-470E99B57295}" destId="{69B893FE-ED3C-4B1D-87A7-CD824A80028D}" srcOrd="0" destOrd="0" presId="urn:microsoft.com/office/officeart/2005/8/layout/orgChart1"/>
    <dgm:cxn modelId="{55FB04E8-B70E-4BBF-8121-066CD6F54DD1}" type="presOf" srcId="{0A2A975F-C8C2-404B-B9C7-FB3137C41080}" destId="{299F8C88-B45F-49FB-B934-D2457DD8648E}" srcOrd="1" destOrd="0" presId="urn:microsoft.com/office/officeart/2005/8/layout/orgChart1"/>
    <dgm:cxn modelId="{B4BDD74C-EE06-4C86-9B7A-C9705E708215}" type="presOf" srcId="{2383575F-B822-45F4-B485-D9E239891ACC}" destId="{084F2CEB-0113-4C99-AA90-BF85417EB754}" srcOrd="0" destOrd="0" presId="urn:microsoft.com/office/officeart/2005/8/layout/orgChart1"/>
    <dgm:cxn modelId="{15414E68-A119-4222-B135-52ED597DB3EB}" srcId="{0A2A975F-C8C2-404B-B9C7-FB3137C41080}" destId="{3C1A3162-DAD5-4D4F-BB1C-ECB9093CF3D9}" srcOrd="0" destOrd="0" parTransId="{2383575F-B822-45F4-B485-D9E239891ACC}" sibTransId="{F5407696-EB99-4029-8E61-5D908F6774BE}"/>
    <dgm:cxn modelId="{722FAAA0-9A8D-4406-A2AF-948CCDA1DD74}" type="presOf" srcId="{3C1A3162-DAD5-4D4F-BB1C-ECB9093CF3D9}" destId="{5C6DB3A7-5CB1-4321-8422-1C99B04747CA}" srcOrd="1" destOrd="0" presId="urn:microsoft.com/office/officeart/2005/8/layout/orgChart1"/>
    <dgm:cxn modelId="{AD172EEB-58B0-4797-A7BA-B5941CAFD0F5}" type="presParOf" srcId="{D8345B12-7743-4C3C-95F2-BFFA6002DE01}" destId="{92E2C81F-92F2-4E53-A72C-F9FE61CF309B}" srcOrd="0" destOrd="0" presId="urn:microsoft.com/office/officeart/2005/8/layout/orgChart1"/>
    <dgm:cxn modelId="{0092B1C7-4725-4980-947E-5F89266FD5B6}" type="presParOf" srcId="{92E2C81F-92F2-4E53-A72C-F9FE61CF309B}" destId="{C3D2829D-8B99-4F6C-BDC1-0E8E976B0F40}" srcOrd="0" destOrd="0" presId="urn:microsoft.com/office/officeart/2005/8/layout/orgChart1"/>
    <dgm:cxn modelId="{948FE77C-F0C0-410A-9DF8-9BC0D12E161F}" type="presParOf" srcId="{C3D2829D-8B99-4F6C-BDC1-0E8E976B0F40}" destId="{6B4C266D-8A1D-4427-8ECE-9105FB61DF12}" srcOrd="0" destOrd="0" presId="urn:microsoft.com/office/officeart/2005/8/layout/orgChart1"/>
    <dgm:cxn modelId="{CA4B9924-5B4B-407D-BE8D-C52D4D081FB6}" type="presParOf" srcId="{C3D2829D-8B99-4F6C-BDC1-0E8E976B0F40}" destId="{299F8C88-B45F-49FB-B934-D2457DD8648E}" srcOrd="1" destOrd="0" presId="urn:microsoft.com/office/officeart/2005/8/layout/orgChart1"/>
    <dgm:cxn modelId="{1BCB588E-06ED-4ED3-944C-6F8FEB79F061}" type="presParOf" srcId="{92E2C81F-92F2-4E53-A72C-F9FE61CF309B}" destId="{BA6C81E0-81CC-4C4C-8DBF-2C7AC536748D}" srcOrd="1" destOrd="0" presId="urn:microsoft.com/office/officeart/2005/8/layout/orgChart1"/>
    <dgm:cxn modelId="{83D40183-BBE6-43F7-89B2-3ECF001C6EB5}" type="presParOf" srcId="{BA6C81E0-81CC-4C4C-8DBF-2C7AC536748D}" destId="{084F2CEB-0113-4C99-AA90-BF85417EB754}" srcOrd="0" destOrd="0" presId="urn:microsoft.com/office/officeart/2005/8/layout/orgChart1"/>
    <dgm:cxn modelId="{5DCFCBC3-DE21-4BCA-B836-4F55C1C1D953}" type="presParOf" srcId="{BA6C81E0-81CC-4C4C-8DBF-2C7AC536748D}" destId="{A0CE5D9C-2580-43AD-BB1C-DA824F897BFC}" srcOrd="1" destOrd="0" presId="urn:microsoft.com/office/officeart/2005/8/layout/orgChart1"/>
    <dgm:cxn modelId="{94CCB883-4F20-489F-8934-E68C03C363DD}" type="presParOf" srcId="{A0CE5D9C-2580-43AD-BB1C-DA824F897BFC}" destId="{BAB75072-FCC8-4E61-82D8-F6318633A804}" srcOrd="0" destOrd="0" presId="urn:microsoft.com/office/officeart/2005/8/layout/orgChart1"/>
    <dgm:cxn modelId="{1C53FCEA-5573-49A0-A997-17E5C003580B}" type="presParOf" srcId="{BAB75072-FCC8-4E61-82D8-F6318633A804}" destId="{76D3040C-C2F5-4B9D-8321-291D2E0D67EC}" srcOrd="0" destOrd="0" presId="urn:microsoft.com/office/officeart/2005/8/layout/orgChart1"/>
    <dgm:cxn modelId="{1EF194DD-FFCD-4B33-80F8-A139AEDC5FB6}" type="presParOf" srcId="{BAB75072-FCC8-4E61-82D8-F6318633A804}" destId="{5C6DB3A7-5CB1-4321-8422-1C99B04747CA}" srcOrd="1" destOrd="0" presId="urn:microsoft.com/office/officeart/2005/8/layout/orgChart1"/>
    <dgm:cxn modelId="{BDB761D8-E405-4BC2-AA73-0EA4D0AA25BC}" type="presParOf" srcId="{A0CE5D9C-2580-43AD-BB1C-DA824F897BFC}" destId="{19708477-DC1F-4CDB-9535-B16E7903148E}" srcOrd="1" destOrd="0" presId="urn:microsoft.com/office/officeart/2005/8/layout/orgChart1"/>
    <dgm:cxn modelId="{129B8F72-C097-4095-875C-AFEDB371121F}" type="presParOf" srcId="{A0CE5D9C-2580-43AD-BB1C-DA824F897BFC}" destId="{A1CFB72A-A051-4317-8AEC-998D67DD4A54}" srcOrd="2" destOrd="0" presId="urn:microsoft.com/office/officeart/2005/8/layout/orgChart1"/>
    <dgm:cxn modelId="{AEF708E7-5A2F-42A0-BD40-1200EB102024}" type="presParOf" srcId="{BA6C81E0-81CC-4C4C-8DBF-2C7AC536748D}" destId="{CC3D2BF0-6D24-4E2C-A156-07EDD57496AF}" srcOrd="2" destOrd="0" presId="urn:microsoft.com/office/officeart/2005/8/layout/orgChart1"/>
    <dgm:cxn modelId="{D9B43C8C-B03E-433E-A61D-BADEE5237F70}" type="presParOf" srcId="{BA6C81E0-81CC-4C4C-8DBF-2C7AC536748D}" destId="{0BC6D046-04E4-406A-A9EE-F1D76BB05CE8}" srcOrd="3" destOrd="0" presId="urn:microsoft.com/office/officeart/2005/8/layout/orgChart1"/>
    <dgm:cxn modelId="{9B656905-96FC-4B1C-A910-603520655B63}" type="presParOf" srcId="{0BC6D046-04E4-406A-A9EE-F1D76BB05CE8}" destId="{27E1602E-D52A-4E8B-BDEA-2FC507B7E885}" srcOrd="0" destOrd="0" presId="urn:microsoft.com/office/officeart/2005/8/layout/orgChart1"/>
    <dgm:cxn modelId="{441138F2-8B2C-454A-B240-9ED63C7C335A}" type="presParOf" srcId="{27E1602E-D52A-4E8B-BDEA-2FC507B7E885}" destId="{483CB531-3009-4558-9271-B3B70B6AF43B}" srcOrd="0" destOrd="0" presId="urn:microsoft.com/office/officeart/2005/8/layout/orgChart1"/>
    <dgm:cxn modelId="{5CF07689-7FAA-4101-9A68-71FA8ECD94BE}" type="presParOf" srcId="{27E1602E-D52A-4E8B-BDEA-2FC507B7E885}" destId="{765EFF81-2074-4762-BA47-C9456C5BA0AC}" srcOrd="1" destOrd="0" presId="urn:microsoft.com/office/officeart/2005/8/layout/orgChart1"/>
    <dgm:cxn modelId="{1E10EEEE-2D7A-4E40-A86A-9C41DD7A4DB6}" type="presParOf" srcId="{0BC6D046-04E4-406A-A9EE-F1D76BB05CE8}" destId="{1AC8E503-B4E9-4B4D-84B3-E7865C94AAA5}" srcOrd="1" destOrd="0" presId="urn:microsoft.com/office/officeart/2005/8/layout/orgChart1"/>
    <dgm:cxn modelId="{8FBB413C-3F98-4A7D-95EE-85C1991F55D0}" type="presParOf" srcId="{0BC6D046-04E4-406A-A9EE-F1D76BB05CE8}" destId="{15F956E6-00CA-4668-8B3C-FEA9691D08A5}" srcOrd="2" destOrd="0" presId="urn:microsoft.com/office/officeart/2005/8/layout/orgChart1"/>
    <dgm:cxn modelId="{26C7300D-A7C0-445A-A545-B1A4B0E0990D}" type="presParOf" srcId="{BA6C81E0-81CC-4C4C-8DBF-2C7AC536748D}" destId="{69B893FE-ED3C-4B1D-87A7-CD824A80028D}" srcOrd="4" destOrd="0" presId="urn:microsoft.com/office/officeart/2005/8/layout/orgChart1"/>
    <dgm:cxn modelId="{8D6BBB4A-784C-4A87-989A-56496E994E5E}" type="presParOf" srcId="{BA6C81E0-81CC-4C4C-8DBF-2C7AC536748D}" destId="{980A60E8-1CC3-4FFF-9E29-499949483E32}" srcOrd="5" destOrd="0" presId="urn:microsoft.com/office/officeart/2005/8/layout/orgChart1"/>
    <dgm:cxn modelId="{B26769D2-7430-4A5B-9D7D-36431B6CCB37}" type="presParOf" srcId="{980A60E8-1CC3-4FFF-9E29-499949483E32}" destId="{6280A1EF-95C5-457C-BC54-C4C37CE28FA8}" srcOrd="0" destOrd="0" presId="urn:microsoft.com/office/officeart/2005/8/layout/orgChart1"/>
    <dgm:cxn modelId="{4AF0F606-EA28-4327-9BA8-A901E7BA1417}" type="presParOf" srcId="{6280A1EF-95C5-457C-BC54-C4C37CE28FA8}" destId="{E59E5B6A-38E8-4478-9069-79D3C7AEC009}" srcOrd="0" destOrd="0" presId="urn:microsoft.com/office/officeart/2005/8/layout/orgChart1"/>
    <dgm:cxn modelId="{BA84E88C-BA73-47BF-B6D2-337D7B1BABE0}" type="presParOf" srcId="{6280A1EF-95C5-457C-BC54-C4C37CE28FA8}" destId="{FDEC93C7-01AD-4BB6-BA58-627253870298}" srcOrd="1" destOrd="0" presId="urn:microsoft.com/office/officeart/2005/8/layout/orgChart1"/>
    <dgm:cxn modelId="{D7B4847D-BD71-4A25-9C7C-6DB6E9E0F566}" type="presParOf" srcId="{980A60E8-1CC3-4FFF-9E29-499949483E32}" destId="{30872937-1C27-42C4-B03E-F7A6D7FEAF86}" srcOrd="1" destOrd="0" presId="urn:microsoft.com/office/officeart/2005/8/layout/orgChart1"/>
    <dgm:cxn modelId="{601E86C6-01C2-4803-A7AC-01413F4B68CD}" type="presParOf" srcId="{980A60E8-1CC3-4FFF-9E29-499949483E32}" destId="{35A51D92-FC3D-4614-8D83-14C7BE395624}" srcOrd="2" destOrd="0" presId="urn:microsoft.com/office/officeart/2005/8/layout/orgChart1"/>
    <dgm:cxn modelId="{46EE192D-9052-438E-8550-24AA20EE59A6}" type="presParOf" srcId="{92E2C81F-92F2-4E53-A72C-F9FE61CF309B}" destId="{A3B2DF0D-53E9-4A93-8F4E-A137CC7F27E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B893FE-ED3C-4B1D-87A7-CD824A80028D}">
      <dsp:nvSpPr>
        <dsp:cNvPr id="0" name=""/>
        <dsp:cNvSpPr/>
      </dsp:nvSpPr>
      <dsp:spPr>
        <a:xfrm>
          <a:off x="4446587" y="1059891"/>
          <a:ext cx="2564739" cy="4451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2560"/>
              </a:lnTo>
              <a:lnTo>
                <a:pt x="2564739" y="222560"/>
              </a:lnTo>
              <a:lnTo>
                <a:pt x="2564739" y="4451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3D2BF0-6D24-4E2C-A156-07EDD57496AF}">
      <dsp:nvSpPr>
        <dsp:cNvPr id="0" name=""/>
        <dsp:cNvSpPr/>
      </dsp:nvSpPr>
      <dsp:spPr>
        <a:xfrm>
          <a:off x="4400867" y="1059891"/>
          <a:ext cx="91440" cy="4451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451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4F2CEB-0113-4C99-AA90-BF85417EB754}">
      <dsp:nvSpPr>
        <dsp:cNvPr id="0" name=""/>
        <dsp:cNvSpPr/>
      </dsp:nvSpPr>
      <dsp:spPr>
        <a:xfrm>
          <a:off x="1881847" y="1059891"/>
          <a:ext cx="2564739" cy="445120"/>
        </a:xfrm>
        <a:custGeom>
          <a:avLst/>
          <a:gdLst/>
          <a:ahLst/>
          <a:cxnLst/>
          <a:rect l="0" t="0" r="0" b="0"/>
          <a:pathLst>
            <a:path>
              <a:moveTo>
                <a:pt x="2564739" y="0"/>
              </a:moveTo>
              <a:lnTo>
                <a:pt x="2564739" y="222560"/>
              </a:lnTo>
              <a:lnTo>
                <a:pt x="0" y="222560"/>
              </a:lnTo>
              <a:lnTo>
                <a:pt x="0" y="4451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4C266D-8A1D-4427-8ECE-9105FB61DF12}">
      <dsp:nvSpPr>
        <dsp:cNvPr id="0" name=""/>
        <dsp:cNvSpPr/>
      </dsp:nvSpPr>
      <dsp:spPr>
        <a:xfrm>
          <a:off x="1583733" y="82"/>
          <a:ext cx="5725707" cy="105980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400" b="0" i="0" u="none" strike="noStrike" kern="1200" cap="none" normalizeH="0" baseline="0" dirty="0" smtClean="0">
              <a:ln/>
              <a:effectLst/>
              <a:latin typeface="Arial" pitchFamily="34" charset="0"/>
              <a:cs typeface="Arial" pitchFamily="34" charset="0"/>
            </a:rPr>
            <a:t>Инфекции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400" b="0" i="0" u="none" strike="noStrike" kern="1200" cap="none" normalizeH="0" baseline="0" dirty="0" smtClean="0">
              <a:ln/>
              <a:effectLst/>
              <a:latin typeface="Arial" pitchFamily="34" charset="0"/>
              <a:cs typeface="Arial" pitchFamily="34" charset="0"/>
            </a:rPr>
            <a:t>с синдромом бронхиальной обструкции</a:t>
          </a:r>
          <a:endParaRPr kumimoji="0" lang="ru-RU" altLang="ru-RU" sz="2400" b="0" i="0" u="none" strike="noStrike" kern="1200" cap="none" normalizeH="0" baseline="0" dirty="0" smtClean="0">
            <a:ln/>
            <a:effectLst/>
            <a:latin typeface="Arial" pitchFamily="34" charset="0"/>
            <a:cs typeface="Arial" pitchFamily="34" charset="0"/>
          </a:endParaRPr>
        </a:p>
      </dsp:txBody>
      <dsp:txXfrm>
        <a:off x="1583733" y="82"/>
        <a:ext cx="5725707" cy="1059809"/>
      </dsp:txXfrm>
    </dsp:sp>
    <dsp:sp modelId="{76D3040C-C2F5-4B9D-8321-291D2E0D67EC}">
      <dsp:nvSpPr>
        <dsp:cNvPr id="0" name=""/>
        <dsp:cNvSpPr/>
      </dsp:nvSpPr>
      <dsp:spPr>
        <a:xfrm>
          <a:off x="822037" y="1505012"/>
          <a:ext cx="2119619" cy="105980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400" b="0" i="0" u="none" strike="noStrike" kern="1200" cap="none" normalizeH="0" baseline="0" smtClean="0">
              <a:ln/>
              <a:effectLst/>
              <a:latin typeface="Arial" pitchFamily="34" charset="0"/>
              <a:cs typeface="Arial" pitchFamily="34" charset="0"/>
            </a:rPr>
            <a:t>бронхиты</a:t>
          </a:r>
        </a:p>
      </dsp:txBody>
      <dsp:txXfrm>
        <a:off x="822037" y="1505012"/>
        <a:ext cx="2119619" cy="1059809"/>
      </dsp:txXfrm>
    </dsp:sp>
    <dsp:sp modelId="{483CB531-3009-4558-9271-B3B70B6AF43B}">
      <dsp:nvSpPr>
        <dsp:cNvPr id="0" name=""/>
        <dsp:cNvSpPr/>
      </dsp:nvSpPr>
      <dsp:spPr>
        <a:xfrm>
          <a:off x="3386777" y="1505012"/>
          <a:ext cx="2119619" cy="105980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400" b="0" i="0" u="none" strike="noStrike" kern="1200" cap="none" normalizeH="0" baseline="0" smtClean="0">
              <a:ln/>
              <a:effectLst/>
              <a:latin typeface="Arial" pitchFamily="34" charset="0"/>
              <a:cs typeface="Arial" pitchFamily="34" charset="0"/>
            </a:rPr>
            <a:t>бронхиолиты</a:t>
          </a:r>
        </a:p>
      </dsp:txBody>
      <dsp:txXfrm>
        <a:off x="3386777" y="1505012"/>
        <a:ext cx="2119619" cy="1059809"/>
      </dsp:txXfrm>
    </dsp:sp>
    <dsp:sp modelId="{E59E5B6A-38E8-4478-9069-79D3C7AEC009}">
      <dsp:nvSpPr>
        <dsp:cNvPr id="0" name=""/>
        <dsp:cNvSpPr/>
      </dsp:nvSpPr>
      <dsp:spPr>
        <a:xfrm>
          <a:off x="5951517" y="1505012"/>
          <a:ext cx="2119619" cy="105980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400" b="0" i="0" u="none" strike="noStrike" kern="1200" cap="none" normalizeH="0" baseline="0" smtClean="0">
              <a:ln/>
              <a:effectLst/>
              <a:latin typeface="Arial" pitchFamily="34" charset="0"/>
              <a:cs typeface="Arial" pitchFamily="34" charset="0"/>
            </a:rPr>
            <a:t>пневмонии</a:t>
          </a:r>
        </a:p>
      </dsp:txBody>
      <dsp:txXfrm>
        <a:off x="5951517" y="1505012"/>
        <a:ext cx="2119619" cy="10598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5B63A6-B6F8-47A3-AF92-F1BC24502287}" type="datetimeFigureOut">
              <a:rPr lang="ru-RU" smtClean="0"/>
              <a:t>05.12.2015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FC86E2-6CA0-4EBA-9926-A48BADB623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0997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5204C4-8FAD-482F-B2E7-F78921128547}" type="slidenum">
              <a:rPr lang="ru-RU" altLang="ru-RU"/>
              <a:pPr/>
              <a:t>2</a:t>
            </a:fld>
            <a:endParaRPr lang="ru-RU" altLang="ru-RU" dirty="0"/>
          </a:p>
        </p:txBody>
      </p:sp>
      <p:sp>
        <p:nvSpPr>
          <p:cNvPr id="263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70412" cy="3427412"/>
          </a:xfrm>
          <a:ln/>
        </p:spPr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80" y="4342450"/>
            <a:ext cx="5487041" cy="4114361"/>
          </a:xfrm>
        </p:spPr>
        <p:txBody>
          <a:bodyPr/>
          <a:lstStyle/>
          <a:p>
            <a:pPr marL="228600" indent="-228600"/>
            <a:r>
              <a:rPr lang="en-US" altLang="ru-RU" dirty="0">
                <a:solidFill>
                  <a:srgbClr val="003399"/>
                </a:solidFill>
              </a:rPr>
              <a:t>Febrile infections in young children</a:t>
            </a:r>
            <a:endParaRPr lang="ru-RU" altLang="ru-RU" dirty="0"/>
          </a:p>
          <a:p>
            <a:pPr marL="228600" indent="-228600"/>
            <a:endParaRPr lang="ru-RU" altLang="ru-RU" dirty="0"/>
          </a:p>
          <a:p>
            <a:pPr marL="228600" indent="-228600"/>
            <a:endParaRPr lang="ru-RU" altLang="ru-RU" dirty="0"/>
          </a:p>
          <a:p>
            <a:pPr marL="228600" indent="-228600"/>
            <a:endParaRPr lang="ru-RU" altLang="ru-RU" dirty="0"/>
          </a:p>
          <a:p>
            <a:pPr marL="228600" indent="-228600"/>
            <a:r>
              <a:rPr lang="ru-RU" altLang="ru-RU" dirty="0" err="1"/>
              <a:t>Febrile</a:t>
            </a:r>
            <a:r>
              <a:rPr lang="ru-RU" altLang="ru-RU"/>
              <a:t> illnesses are common in children, especially in</a:t>
            </a:r>
            <a:r>
              <a:rPr lang="en-US" altLang="ru-RU"/>
              <a:t> </a:t>
            </a:r>
            <a:r>
              <a:rPr lang="ru-RU" altLang="ru-RU"/>
              <a:t>children under 5 years of age. On average, young children</a:t>
            </a:r>
            <a:r>
              <a:rPr lang="en-US" altLang="ru-RU"/>
              <a:t> </a:t>
            </a:r>
            <a:r>
              <a:rPr lang="ru-RU" altLang="ru-RU"/>
              <a:t>experience three to six febrile illnesses per year.</a:t>
            </a:r>
            <a:r>
              <a:rPr lang="en-US" altLang="ru-RU"/>
              <a:t> </a:t>
            </a:r>
            <a:r>
              <a:rPr lang="ru-RU" altLang="ru-RU"/>
              <a:t>Febrile illness is the single most common</a:t>
            </a:r>
            <a:r>
              <a:rPr lang="en-US" altLang="ru-RU"/>
              <a:t> </a:t>
            </a:r>
            <a:r>
              <a:rPr lang="ru-RU" altLang="ru-RU"/>
              <a:t>reason for young children to be seen by primary</a:t>
            </a:r>
            <a:r>
              <a:rPr lang="en-US" altLang="ru-RU"/>
              <a:t> </a:t>
            </a:r>
            <a:r>
              <a:rPr lang="ru-RU" altLang="ru-RU"/>
              <a:t>care practitioners and to present to emergency departments</a:t>
            </a:r>
            <a:r>
              <a:rPr lang="en-US" altLang="ru-RU"/>
              <a:t> </a:t>
            </a:r>
            <a:r>
              <a:rPr lang="ru-RU" altLang="ru-RU"/>
              <a:t>for acute care. In most cases, the cause of a febrile illness is a self</a:t>
            </a:r>
            <a:r>
              <a:rPr lang="en-US" altLang="ru-RU"/>
              <a:t> </a:t>
            </a:r>
            <a:r>
              <a:rPr lang="ru-RU" altLang="ru-RU"/>
              <a:t>limiting, presumed viral, infection, but 5-10% of febrile</a:t>
            </a:r>
            <a:r>
              <a:rPr lang="en-US" altLang="ru-RU"/>
              <a:t> </a:t>
            </a:r>
            <a:r>
              <a:rPr lang="ru-RU" altLang="ru-RU"/>
              <a:t>children have serious bacterial infections such as pneumonia,urinary tract infection,meningitis, bacteraemia</a:t>
            </a:r>
            <a:r>
              <a:rPr lang="en-US" altLang="ru-RU"/>
              <a:t>. </a:t>
            </a:r>
            <a:r>
              <a:rPr lang="ru-RU" altLang="ru-RU"/>
              <a:t>These conditions can be difficult to distinguish</a:t>
            </a:r>
            <a:r>
              <a:rPr lang="en-US" altLang="ru-RU"/>
              <a:t> </a:t>
            </a:r>
            <a:r>
              <a:rPr lang="ru-RU" altLang="ru-RU"/>
              <a:t>from viral infections</a:t>
            </a:r>
            <a:r>
              <a:rPr lang="en-US" altLang="ru-RU"/>
              <a:t>, but they</a:t>
            </a:r>
            <a:r>
              <a:rPr lang="ru-RU" altLang="ru-RU"/>
              <a:t> benefit from early antibiotic</a:t>
            </a:r>
            <a:r>
              <a:rPr lang="en-US" altLang="ru-RU"/>
              <a:t> </a:t>
            </a:r>
            <a:r>
              <a:rPr lang="ru-RU" altLang="ru-RU"/>
              <a:t>therapy. The consequences of a delayed or</a:t>
            </a:r>
            <a:r>
              <a:rPr lang="en-US" altLang="ru-RU"/>
              <a:t> </a:t>
            </a:r>
            <a:r>
              <a:rPr lang="ru-RU" altLang="ru-RU"/>
              <a:t>missed diagnosis</a:t>
            </a:r>
            <a:r>
              <a:rPr lang="en-US" altLang="ru-RU"/>
              <a:t> </a:t>
            </a:r>
            <a:r>
              <a:rPr lang="ru-RU" altLang="ru-RU"/>
              <a:t>can be serious and, occasionally, fatal.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defTabSz="935038" eaLnBrk="0" hangingPunct="0">
              <a:spcBef>
                <a:spcPct val="3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defTabSz="935038" eaLnBrk="0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defTabSz="935038" eaLnBrk="0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defTabSz="935038" eaLnBrk="0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defTabSz="935038" eaLnBrk="0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2118EF1-74AF-4746-B572-F8592452DF41}" type="slidenum">
              <a:rPr lang="en-GB" altLang="ru-RU" smtClean="0"/>
              <a:pPr algn="r"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en-GB" altLang="ru-RU" smtClean="0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defTabSz="935038" eaLnBrk="0" hangingPunct="0">
              <a:spcBef>
                <a:spcPct val="3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defTabSz="935038" eaLnBrk="0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defTabSz="935038" eaLnBrk="0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defTabSz="935038" eaLnBrk="0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defTabSz="935038" eaLnBrk="0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70B6FD2C-8AF2-4F65-8AA2-2EC7B159D408}" type="slidenum">
              <a:rPr lang="en-GB" altLang="ru-RU" smtClean="0"/>
              <a:pPr algn="r"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en-GB" altLang="ru-RU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80" y="4343913"/>
            <a:ext cx="5487041" cy="4114361"/>
          </a:xfrm>
          <a:noFill/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5347A8A-5891-4910-A331-C8769A3A4F07}" type="slidenum">
              <a:rPr lang="ru-RU" altLang="ru-RU" sz="1200" smtClean="0"/>
              <a:pPr eaLnBrk="1" hangingPunct="1"/>
              <a:t>23</a:t>
            </a:fld>
            <a:endParaRPr lang="ru-RU" altLang="ru-RU" sz="1200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584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98D5229-75C4-4447-8220-D8CA427ACA1A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9F89C9-4F6B-498A-BCEC-24D8DDE64043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C38731-8C6D-4322-857C-36759E9EDA03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24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0B5082-E88B-419D-A359-0374A28961D8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DA9EF4-289F-49A7-8241-DBD63EE97CFA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289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33C58D-1B15-476E-BBE1-AD46AAA6E677}" type="slidenum">
              <a:rPr lang="ru-RU"/>
              <a:pPr/>
              <a:t>13</a:t>
            </a:fld>
            <a:endParaRPr lang="ru-RU"/>
          </a:p>
        </p:txBody>
      </p:sp>
      <p:sp>
        <p:nvSpPr>
          <p:cNvPr id="19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defTabSz="935038" eaLnBrk="0" hangingPunct="0">
              <a:spcBef>
                <a:spcPct val="3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defTabSz="935038" eaLnBrk="0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defTabSz="935038" eaLnBrk="0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defTabSz="935038" eaLnBrk="0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defTabSz="935038" eaLnBrk="0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21C8127B-9BE6-4C3B-AB0F-BCB36C34FE12}" type="slidenum">
              <a:rPr lang="ru-RU" altLang="ru-RU" smtClean="0"/>
              <a:pPr algn="r"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ru-RU" altLang="ru-RU" smtClean="0"/>
          </a:p>
        </p:txBody>
      </p:sp>
      <p:sp>
        <p:nvSpPr>
          <p:cNvPr id="706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94C9-8E50-4725-A169-0E73E41CC60F}" type="datetimeFigureOut">
              <a:rPr lang="ru-RU" smtClean="0"/>
              <a:t>05.12.2015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0C814-EA87-4871-A3A7-D25DF3586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315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94C9-8E50-4725-A169-0E73E41CC60F}" type="datetimeFigureOut">
              <a:rPr lang="ru-RU" smtClean="0"/>
              <a:t>05.12.2015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0C814-EA87-4871-A3A7-D25DF3586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4271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94C9-8E50-4725-A169-0E73E41CC60F}" type="datetimeFigureOut">
              <a:rPr lang="ru-RU" smtClean="0"/>
              <a:t>05.12.2015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0C814-EA87-4871-A3A7-D25DF3586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8495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Заголовок и два объекта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6B366-06CC-43D3-B4CA-40DA78AD78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4672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94C9-8E50-4725-A169-0E73E41CC60F}" type="datetimeFigureOut">
              <a:rPr lang="ru-RU" smtClean="0"/>
              <a:t>05.12.2015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0C814-EA87-4871-A3A7-D25DF3586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995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94C9-8E50-4725-A169-0E73E41CC60F}" type="datetimeFigureOut">
              <a:rPr lang="ru-RU" smtClean="0"/>
              <a:t>05.12.2015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0C814-EA87-4871-A3A7-D25DF3586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840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94C9-8E50-4725-A169-0E73E41CC60F}" type="datetimeFigureOut">
              <a:rPr lang="ru-RU" smtClean="0"/>
              <a:t>05.12.2015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0C814-EA87-4871-A3A7-D25DF3586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896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94C9-8E50-4725-A169-0E73E41CC60F}" type="datetimeFigureOut">
              <a:rPr lang="ru-RU" smtClean="0"/>
              <a:t>05.12.2015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0C814-EA87-4871-A3A7-D25DF3586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5406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94C9-8E50-4725-A169-0E73E41CC60F}" type="datetimeFigureOut">
              <a:rPr lang="ru-RU" smtClean="0"/>
              <a:t>05.12.2015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0C814-EA87-4871-A3A7-D25DF3586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1806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94C9-8E50-4725-A169-0E73E41CC60F}" type="datetimeFigureOut">
              <a:rPr lang="ru-RU" smtClean="0"/>
              <a:t>05.12.2015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0C814-EA87-4871-A3A7-D25DF3586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3761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94C9-8E50-4725-A169-0E73E41CC60F}" type="datetimeFigureOut">
              <a:rPr lang="ru-RU" smtClean="0"/>
              <a:t>05.12.2015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0C814-EA87-4871-A3A7-D25DF3586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5043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94C9-8E50-4725-A169-0E73E41CC60F}" type="datetimeFigureOut">
              <a:rPr lang="ru-RU" smtClean="0"/>
              <a:t>05.12.2015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0C814-EA87-4871-A3A7-D25DF3586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9451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194C9-8E50-4725-A169-0E73E41CC60F}" type="datetimeFigureOut">
              <a:rPr lang="ru-RU" smtClean="0"/>
              <a:t>05.12.2015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0C814-EA87-4871-A3A7-D25DF3586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0028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wmf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Диагностика  и лечение</a:t>
            </a:r>
            <a:br>
              <a:rPr lang="ru-RU" b="1" dirty="0" smtClean="0"/>
            </a:br>
            <a:r>
              <a:rPr lang="ru-RU" b="1" dirty="0" smtClean="0"/>
              <a:t>наиболее распространенных инфекций у детей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82790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12" y="1700213"/>
            <a:ext cx="8713663" cy="1470025"/>
          </a:xfrm>
        </p:spPr>
        <p:txBody>
          <a:bodyPr>
            <a:normAutofit fontScale="90000"/>
          </a:bodyPr>
          <a:lstStyle/>
          <a:p>
            <a:r>
              <a:rPr lang="ru-RU" altLang="ru-RU" sz="3200" b="1" dirty="0">
                <a:solidFill>
                  <a:srgbClr val="000066"/>
                </a:solidFill>
              </a:rPr>
              <a:t>В протоколах дифференциальной диагностики </a:t>
            </a:r>
            <a:r>
              <a:rPr lang="ru-RU" altLang="ru-RU" sz="3200" b="1" dirty="0" smtClean="0">
                <a:solidFill>
                  <a:srgbClr val="000066"/>
                </a:solidFill>
              </a:rPr>
              <a:t>тяжелой бактериальной инфекции</a:t>
            </a:r>
            <a:br>
              <a:rPr lang="ru-RU" altLang="ru-RU" sz="3200" b="1" dirty="0" smtClean="0">
                <a:solidFill>
                  <a:srgbClr val="000066"/>
                </a:solidFill>
              </a:rPr>
            </a:br>
            <a:r>
              <a:rPr lang="ru-RU" altLang="ru-RU" sz="3200" b="1" dirty="0" smtClean="0">
                <a:solidFill>
                  <a:srgbClr val="000066"/>
                </a:solidFill>
              </a:rPr>
              <a:t>у </a:t>
            </a:r>
            <a:r>
              <a:rPr lang="ru-RU" altLang="ru-RU" sz="3200" b="1" dirty="0">
                <a:solidFill>
                  <a:srgbClr val="000066"/>
                </a:solidFill>
              </a:rPr>
              <a:t>детей</a:t>
            </a:r>
          </a:p>
        </p:txBody>
      </p:sp>
      <p:sp>
        <p:nvSpPr>
          <p:cNvPr id="2416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25413" y="3213100"/>
            <a:ext cx="8893175" cy="1392238"/>
          </a:xfrm>
        </p:spPr>
        <p:txBody>
          <a:bodyPr>
            <a:noAutofit/>
          </a:bodyPr>
          <a:lstStyle/>
          <a:p>
            <a:r>
              <a:rPr lang="ru-RU" altLang="ru-RU" sz="2800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altLang="ru-RU" sz="28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altLang="ru-RU" sz="2800" dirty="0">
                <a:solidFill>
                  <a:schemeClr val="tx2">
                    <a:lumMod val="75000"/>
                  </a:schemeClr>
                </a:solidFill>
              </a:rPr>
              <a:t>Для всех больных до </a:t>
            </a:r>
            <a:r>
              <a:rPr lang="en-US" altLang="ru-RU" sz="2800" dirty="0">
                <a:solidFill>
                  <a:schemeClr val="tx2">
                    <a:lumMod val="75000"/>
                  </a:schemeClr>
                </a:solidFill>
              </a:rPr>
              <a:t>3</a:t>
            </a:r>
            <a:r>
              <a:rPr lang="ru-RU" altLang="ru-RU" sz="2800" dirty="0">
                <a:solidFill>
                  <a:schemeClr val="tx2">
                    <a:lumMod val="75000"/>
                  </a:schemeClr>
                </a:solidFill>
              </a:rPr>
              <a:t>6 месяцев с лихорадкой без очага инфекции решение об обследовании и АБ-терапии основывается на оценке </a:t>
            </a:r>
            <a:r>
              <a:rPr lang="ru-RU" altLang="ru-RU" sz="2800" u="sng" dirty="0">
                <a:solidFill>
                  <a:schemeClr val="tx2">
                    <a:lumMod val="75000"/>
                  </a:schemeClr>
                </a:solidFill>
              </a:rPr>
              <a:t>токсичности и уровня лихорадки</a:t>
            </a:r>
          </a:p>
        </p:txBody>
      </p:sp>
    </p:spTree>
    <p:extLst>
      <p:ext uri="{BB962C8B-B14F-4D97-AF65-F5344CB8AC3E}">
        <p14:creationId xmlns:p14="http://schemas.microsoft.com/office/powerpoint/2010/main" val="234398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323850" y="274638"/>
            <a:ext cx="85693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ru-RU" altLang="ru-RU" sz="3600" b="1">
                <a:solidFill>
                  <a:srgbClr val="000066"/>
                </a:solidFill>
              </a:rPr>
              <a:t>Симптомы интоксикации / ребенок выглядит «токсичным»</a:t>
            </a: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250825" y="1772816"/>
            <a:ext cx="8893175" cy="4248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539750" indent="-539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1004888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412875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820863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22885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68605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314325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60045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405765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FF3300"/>
              </a:buClr>
              <a:buFont typeface="Wingdings" pitchFamily="2" charset="2"/>
              <a:buChar char="§"/>
            </a:pPr>
            <a:r>
              <a:rPr lang="ru-RU" altLang="ru-RU" dirty="0"/>
              <a:t>Снижение </a:t>
            </a:r>
            <a:r>
              <a:rPr lang="ru-RU" altLang="ru-RU" dirty="0" smtClean="0"/>
              <a:t>активности</a:t>
            </a:r>
            <a:endParaRPr lang="ru-RU" altLang="ru-RU" dirty="0"/>
          </a:p>
          <a:p>
            <a:pPr>
              <a:buClr>
                <a:srgbClr val="FF3300"/>
              </a:buClr>
              <a:buFont typeface="Wingdings" pitchFamily="2" charset="2"/>
              <a:buChar char="§"/>
            </a:pPr>
            <a:r>
              <a:rPr lang="ru-RU" altLang="ru-RU" dirty="0" smtClean="0"/>
              <a:t>Вялость</a:t>
            </a:r>
            <a:r>
              <a:rPr lang="ru-RU" altLang="ru-RU" dirty="0"/>
              <a:t>, </a:t>
            </a:r>
            <a:r>
              <a:rPr lang="ru-RU" altLang="ru-RU" b="1" i="1" dirty="0"/>
              <a:t>сонливость</a:t>
            </a:r>
          </a:p>
          <a:p>
            <a:pPr>
              <a:buClr>
                <a:srgbClr val="FF3300"/>
              </a:buClr>
              <a:buFont typeface="Wingdings" pitchFamily="2" charset="2"/>
              <a:buChar char="§"/>
            </a:pPr>
            <a:r>
              <a:rPr lang="ru-RU" altLang="ru-RU" dirty="0"/>
              <a:t>Невозможность контакта с ребенком</a:t>
            </a:r>
          </a:p>
          <a:p>
            <a:pPr>
              <a:buClr>
                <a:srgbClr val="FF3300"/>
              </a:buClr>
              <a:buFont typeface="Wingdings" pitchFamily="2" charset="2"/>
              <a:buChar char="§"/>
            </a:pPr>
            <a:r>
              <a:rPr lang="ru-RU" altLang="ru-RU" b="1" i="1" dirty="0"/>
              <a:t>Отсутствие глазного контакта</a:t>
            </a:r>
          </a:p>
          <a:p>
            <a:pPr>
              <a:buClr>
                <a:srgbClr val="FF3300"/>
              </a:buClr>
              <a:buFont typeface="Wingdings" pitchFamily="2" charset="2"/>
              <a:buChar char="§"/>
            </a:pPr>
            <a:r>
              <a:rPr lang="ru-RU" altLang="ru-RU" dirty="0"/>
              <a:t>Ребенок отказывается от еды </a:t>
            </a:r>
            <a:r>
              <a:rPr lang="ru-RU" altLang="ru-RU" b="1" i="1" dirty="0"/>
              <a:t>и питья</a:t>
            </a:r>
          </a:p>
          <a:p>
            <a:pPr>
              <a:buClr>
                <a:srgbClr val="FF3300"/>
              </a:buClr>
              <a:buFont typeface="Wingdings" pitchFamily="2" charset="2"/>
              <a:buChar char="§"/>
            </a:pPr>
            <a:r>
              <a:rPr lang="ru-RU" altLang="ru-RU" dirty="0" smtClean="0"/>
              <a:t>Нарушение микроциркуляции, </a:t>
            </a:r>
            <a:r>
              <a:rPr lang="ru-RU" altLang="ru-RU" dirty="0" smtClean="0"/>
              <a:t>цианоз</a:t>
            </a:r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403307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altLang="ru-RU" sz="4000" b="1">
                <a:solidFill>
                  <a:srgbClr val="000066"/>
                </a:solidFill>
              </a:rPr>
              <a:t>Лабораторные маркеры ТБИ</a:t>
            </a:r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48880"/>
            <a:ext cx="8229600" cy="412812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altLang="ru-RU" dirty="0"/>
              <a:t>Лейкоциты </a:t>
            </a:r>
            <a:r>
              <a:rPr lang="en-US" altLang="ru-RU" dirty="0" smtClean="0"/>
              <a:t> </a:t>
            </a:r>
            <a:r>
              <a:rPr lang="en-US" altLang="ru-RU" dirty="0"/>
              <a:t>&gt; 15 </a:t>
            </a:r>
            <a:r>
              <a:rPr lang="ru-RU" altLang="ru-RU" dirty="0" err="1"/>
              <a:t>тыс</a:t>
            </a:r>
            <a:r>
              <a:rPr lang="ru-RU" altLang="ru-RU" dirty="0"/>
              <a:t>/</a:t>
            </a:r>
            <a:r>
              <a:rPr lang="ru-RU" altLang="ru-RU" dirty="0" err="1"/>
              <a:t>мкл</a:t>
            </a:r>
            <a:endParaRPr lang="en-US" altLang="ru-RU" dirty="0"/>
          </a:p>
          <a:p>
            <a:pPr>
              <a:lnSpc>
                <a:spcPct val="90000"/>
              </a:lnSpc>
            </a:pPr>
            <a:r>
              <a:rPr lang="ru-RU" altLang="ru-RU" dirty="0"/>
              <a:t>Нейтрофилы</a:t>
            </a:r>
            <a:r>
              <a:rPr lang="en-US" altLang="ru-RU" dirty="0"/>
              <a:t> </a:t>
            </a:r>
            <a:r>
              <a:rPr lang="ru-RU" altLang="ru-RU" dirty="0" smtClean="0"/>
              <a:t> </a:t>
            </a:r>
            <a:r>
              <a:rPr lang="en-US" altLang="ru-RU" dirty="0"/>
              <a:t>&gt;</a:t>
            </a:r>
            <a:r>
              <a:rPr lang="ru-RU" altLang="ru-RU" dirty="0"/>
              <a:t> 10 </a:t>
            </a:r>
            <a:r>
              <a:rPr lang="ru-RU" altLang="ru-RU" dirty="0" err="1"/>
              <a:t>тыс</a:t>
            </a:r>
            <a:r>
              <a:rPr lang="ru-RU" altLang="ru-RU" dirty="0"/>
              <a:t>/</a:t>
            </a:r>
            <a:r>
              <a:rPr lang="ru-RU" altLang="ru-RU" dirty="0" err="1"/>
              <a:t>мкл</a:t>
            </a:r>
            <a:endParaRPr lang="ru-RU" altLang="ru-RU" dirty="0"/>
          </a:p>
          <a:p>
            <a:pPr>
              <a:lnSpc>
                <a:spcPct val="90000"/>
              </a:lnSpc>
            </a:pPr>
            <a:r>
              <a:rPr lang="ru-RU" altLang="ru-RU" dirty="0"/>
              <a:t>Незрелые гранулоциты (</a:t>
            </a:r>
            <a:r>
              <a:rPr lang="en-US" altLang="ru-RU" dirty="0"/>
              <a:t>IG)</a:t>
            </a:r>
            <a:r>
              <a:rPr lang="ru-RU" altLang="ru-RU" dirty="0"/>
              <a:t> </a:t>
            </a:r>
            <a:r>
              <a:rPr lang="en-US" altLang="ru-RU" dirty="0" smtClean="0"/>
              <a:t>&gt;</a:t>
            </a:r>
            <a:r>
              <a:rPr lang="ru-RU" altLang="ru-RU" dirty="0" smtClean="0"/>
              <a:t> 0,04 </a:t>
            </a:r>
            <a:r>
              <a:rPr lang="ru-RU" altLang="ru-RU" dirty="0" err="1" smtClean="0"/>
              <a:t>тыс</a:t>
            </a:r>
            <a:r>
              <a:rPr lang="ru-RU" altLang="ru-RU" dirty="0" smtClean="0"/>
              <a:t>/</a:t>
            </a:r>
            <a:r>
              <a:rPr lang="ru-RU" altLang="ru-RU" dirty="0" err="1" smtClean="0"/>
              <a:t>мкл</a:t>
            </a:r>
            <a:endParaRPr lang="en-US" altLang="ru-RU" dirty="0"/>
          </a:p>
          <a:p>
            <a:pPr>
              <a:lnSpc>
                <a:spcPct val="90000"/>
              </a:lnSpc>
            </a:pPr>
            <a:r>
              <a:rPr lang="ru-RU" altLang="ru-RU" dirty="0"/>
              <a:t>С-реактивный белок </a:t>
            </a:r>
            <a:r>
              <a:rPr lang="en-US" altLang="ru-RU" dirty="0" smtClean="0"/>
              <a:t>&gt;</a:t>
            </a:r>
            <a:r>
              <a:rPr lang="ru-RU" altLang="ru-RU" dirty="0" smtClean="0"/>
              <a:t> 40 мг/л</a:t>
            </a:r>
            <a:endParaRPr lang="ru-RU" altLang="ru-RU" dirty="0"/>
          </a:p>
          <a:p>
            <a:pPr>
              <a:lnSpc>
                <a:spcPct val="90000"/>
              </a:lnSpc>
            </a:pPr>
            <a:r>
              <a:rPr lang="ru-RU" altLang="ru-RU" dirty="0" err="1"/>
              <a:t>Прокальцитонин</a:t>
            </a:r>
            <a:r>
              <a:rPr lang="ru-RU" altLang="ru-RU" dirty="0"/>
              <a:t> (ПКТ) </a:t>
            </a:r>
            <a:r>
              <a:rPr lang="en-US" altLang="ru-RU" dirty="0" smtClean="0"/>
              <a:t>&gt; </a:t>
            </a:r>
            <a:r>
              <a:rPr lang="ru-RU" altLang="ru-RU" dirty="0" smtClean="0"/>
              <a:t>2 </a:t>
            </a:r>
            <a:r>
              <a:rPr lang="ru-RU" altLang="ru-RU" dirty="0" err="1"/>
              <a:t>нг</a:t>
            </a:r>
            <a:r>
              <a:rPr lang="ru-RU" altLang="ru-RU" dirty="0"/>
              <a:t>/мл 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74942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718"/>
            <a:ext cx="8363272" cy="1371600"/>
          </a:xfrm>
        </p:spPr>
        <p:txBody>
          <a:bodyPr>
            <a:normAutofit/>
          </a:bodyPr>
          <a:lstStyle/>
          <a:p>
            <a:r>
              <a:rPr lang="ru-RU" sz="3600" b="1" dirty="0"/>
              <a:t>Кому показана </a:t>
            </a:r>
            <a:r>
              <a:rPr lang="en-US" sz="3600" b="1" dirty="0" err="1" smtClean="0"/>
              <a:t>Rg</a:t>
            </a:r>
            <a:r>
              <a:rPr lang="ru-RU" sz="3600" b="1" dirty="0" smtClean="0"/>
              <a:t> </a:t>
            </a:r>
            <a:r>
              <a:rPr lang="ru-RU" sz="3600" b="1" dirty="0"/>
              <a:t>грудной клетки при лихорадке без очага?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525963"/>
          </a:xfrm>
        </p:spPr>
        <p:txBody>
          <a:bodyPr/>
          <a:lstStyle/>
          <a:p>
            <a:pPr>
              <a:buClr>
                <a:srgbClr val="FF3300"/>
              </a:buClr>
              <a:buFont typeface="Wingdings" pitchFamily="2" charset="2"/>
              <a:buChar char="§"/>
            </a:pPr>
            <a:r>
              <a:rPr lang="ru-RU" sz="2800"/>
              <a:t>Всем детям с тахипноэ, втяжениями уступчивых мест грудной клетки, локальными изменениями в легких</a:t>
            </a:r>
          </a:p>
          <a:p>
            <a:pPr>
              <a:buClr>
                <a:srgbClr val="FF3300"/>
              </a:buClr>
              <a:buFont typeface="Wingdings" pitchFamily="2" charset="2"/>
              <a:buChar char="§"/>
            </a:pPr>
            <a:r>
              <a:rPr lang="en-US" sz="2800"/>
              <a:t>SpO</a:t>
            </a:r>
            <a:r>
              <a:rPr lang="ru-RU" sz="2800" baseline="-25000"/>
              <a:t>2</a:t>
            </a:r>
            <a:r>
              <a:rPr lang="ru-RU" sz="2800"/>
              <a:t> </a:t>
            </a:r>
            <a:r>
              <a:rPr lang="en-US" sz="2800"/>
              <a:t>&lt;</a:t>
            </a:r>
            <a:r>
              <a:rPr lang="ru-RU" sz="2800"/>
              <a:t> 95%</a:t>
            </a:r>
          </a:p>
          <a:p>
            <a:pPr>
              <a:buClr>
                <a:srgbClr val="FF3300"/>
              </a:buClr>
              <a:buFont typeface="Wingdings" pitchFamily="2" charset="2"/>
              <a:buChar char="§"/>
            </a:pPr>
            <a:r>
              <a:rPr lang="ru-RU" sz="2800"/>
              <a:t>Всем с ЛК</a:t>
            </a:r>
            <a:r>
              <a:rPr lang="en-US" sz="2800"/>
              <a:t> &gt;</a:t>
            </a:r>
            <a:r>
              <a:rPr lang="ru-RU" sz="2800"/>
              <a:t> 20 тыс/мкл при отсутствии изменений со стороны органов дыхания</a:t>
            </a:r>
          </a:p>
          <a:p>
            <a:pPr>
              <a:buClr>
                <a:srgbClr val="FF3300"/>
              </a:buClr>
              <a:buFont typeface="Wingdings" pitchFamily="2" charset="2"/>
              <a:buChar char="§"/>
            </a:pPr>
            <a:r>
              <a:rPr lang="ru-RU" sz="2800"/>
              <a:t>** Частота пневмонии у ребенка с бронхообструктивным синдромом без лихорадки – 2,2%</a:t>
            </a:r>
          </a:p>
        </p:txBody>
      </p:sp>
      <p:sp>
        <p:nvSpPr>
          <p:cNvPr id="191492" name="Rectangle 4"/>
          <p:cNvSpPr>
            <a:spLocks noChangeArrowheads="1"/>
          </p:cNvSpPr>
          <p:nvPr/>
        </p:nvSpPr>
        <p:spPr bwMode="auto">
          <a:xfrm>
            <a:off x="3563888" y="6308725"/>
            <a:ext cx="54340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SzPct val="100000"/>
              <a:buFont typeface="Symbol" pitchFamily="18" charset="2"/>
              <a:buNone/>
            </a:pPr>
            <a:r>
              <a:rPr lang="ru-RU" b="1" i="1">
                <a:solidFill>
                  <a:schemeClr val="tx2"/>
                </a:solidFill>
              </a:rPr>
              <a:t>**</a:t>
            </a:r>
            <a:r>
              <a:rPr lang="it-IT" b="1" i="1">
                <a:solidFill>
                  <a:schemeClr val="tx2"/>
                </a:solidFill>
              </a:rPr>
              <a:t>Bonnie Mathews Pediatrics. 2009;124:e29-e36</a:t>
            </a:r>
            <a:endParaRPr lang="ru-RU" b="1" i="1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33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Лечение при подозрении на тяжелую бактериальную инфекци</a:t>
            </a:r>
            <a:r>
              <a:rPr lang="ru-RU" b="1" dirty="0">
                <a:solidFill>
                  <a:schemeClr val="tx2"/>
                </a:solidFill>
              </a:rPr>
              <a:t>ю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/>
          <a:lstStyle/>
          <a:p>
            <a:r>
              <a:rPr lang="ru-RU" dirty="0" smtClean="0"/>
              <a:t>Наблюдение в динамике</a:t>
            </a:r>
          </a:p>
          <a:p>
            <a:r>
              <a:rPr lang="ru-RU" dirty="0" smtClean="0"/>
              <a:t>Повторные анализы на следующий день</a:t>
            </a:r>
          </a:p>
          <a:p>
            <a:r>
              <a:rPr lang="ru-RU" dirty="0" err="1" smtClean="0"/>
              <a:t>Цефтриаксон</a:t>
            </a:r>
            <a:r>
              <a:rPr lang="ru-RU" dirty="0" smtClean="0"/>
              <a:t> / </a:t>
            </a:r>
            <a:r>
              <a:rPr lang="ru-RU" dirty="0" err="1" smtClean="0"/>
              <a:t>Цефотаксим</a:t>
            </a:r>
            <a:r>
              <a:rPr lang="ru-RU" dirty="0" smtClean="0"/>
              <a:t> парентерально, если при ЛБОИ ребенок токсичен и / или повышены маркеры бактериальной инфекции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52048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556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b="1" dirty="0" smtClean="0">
                <a:solidFill>
                  <a:schemeClr val="tx2"/>
                </a:solidFill>
              </a:rPr>
              <a:t>Острый ларинготрахеит</a:t>
            </a:r>
            <a:endParaRPr lang="ru-RU" altLang="ru-RU" b="1" dirty="0" smtClean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3988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ru-RU" altLang="ru-RU" sz="2800" dirty="0"/>
              <a:t>«лающий» кашель, осиплость </a:t>
            </a:r>
            <a:r>
              <a:rPr lang="ru-RU" altLang="ru-RU" sz="2800" dirty="0" smtClean="0"/>
              <a:t>голоса, шумное дыхание (</a:t>
            </a:r>
            <a:r>
              <a:rPr lang="ru-RU" altLang="ru-RU" sz="2800" dirty="0" err="1" smtClean="0"/>
              <a:t>стридор</a:t>
            </a:r>
            <a:r>
              <a:rPr lang="ru-RU" altLang="ru-RU" sz="2800" dirty="0" smtClean="0"/>
              <a:t>) </a:t>
            </a:r>
            <a:r>
              <a:rPr lang="ru-RU" altLang="ru-RU" sz="2800" dirty="0"/>
              <a:t>при возбуждении, движении, </a:t>
            </a:r>
            <a:r>
              <a:rPr lang="ru-RU" altLang="ru-RU" sz="2800" dirty="0" smtClean="0"/>
              <a:t>плаче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ru-RU" altLang="ru-RU" sz="2800" dirty="0" smtClean="0"/>
              <a:t>Усиление симптомов в вечерние и ночные часы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ru-RU" altLang="ru-RU" sz="2800" b="1" u="sng" dirty="0" smtClean="0">
                <a:solidFill>
                  <a:srgbClr val="002060"/>
                </a:solidFill>
              </a:rPr>
              <a:t>Опасные признаки: </a:t>
            </a:r>
            <a:r>
              <a:rPr lang="ru-RU" altLang="ru-RU" sz="2800" dirty="0" err="1" smtClean="0"/>
              <a:t>гиперсаливация</a:t>
            </a:r>
            <a:r>
              <a:rPr lang="ru-RU" altLang="ru-RU" sz="2800" dirty="0" smtClean="0"/>
              <a:t>, тризм, боль в горле, невозможность открыть рот полностью</a:t>
            </a:r>
            <a:endParaRPr lang="ru-RU" altLang="ru-RU" sz="2800" dirty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sz="2800" dirty="0" smtClean="0"/>
              <a:t>Лечение синдрома крупа: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sz="2800" b="1" dirty="0" err="1" smtClean="0">
                <a:solidFill>
                  <a:srgbClr val="000099"/>
                </a:solidFill>
              </a:rPr>
              <a:t>Будесонид</a:t>
            </a:r>
            <a:r>
              <a:rPr lang="ru-RU" sz="2800" b="1" dirty="0" smtClean="0">
                <a:solidFill>
                  <a:srgbClr val="000099"/>
                </a:solidFill>
              </a:rPr>
              <a:t> 0,5 мг – 2 г через </a:t>
            </a:r>
            <a:r>
              <a:rPr lang="ru-RU" sz="2800" b="1" dirty="0" err="1" smtClean="0">
                <a:solidFill>
                  <a:srgbClr val="000099"/>
                </a:solidFill>
              </a:rPr>
              <a:t>небулайзер</a:t>
            </a:r>
            <a:endParaRPr lang="ru-RU" sz="2800" b="1" dirty="0" smtClean="0">
              <a:solidFill>
                <a:srgbClr val="000099"/>
              </a:solidFill>
            </a:endParaRP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sz="2800" b="1" dirty="0" err="1" smtClean="0">
                <a:solidFill>
                  <a:srgbClr val="000099"/>
                </a:solidFill>
              </a:rPr>
              <a:t>Дексаметазон</a:t>
            </a:r>
            <a:r>
              <a:rPr lang="ru-RU" sz="2800" b="1" dirty="0" smtClean="0">
                <a:solidFill>
                  <a:srgbClr val="000099"/>
                </a:solidFill>
              </a:rPr>
              <a:t> в/</a:t>
            </a:r>
            <a:r>
              <a:rPr lang="ru-RU" sz="2800" b="1" dirty="0" err="1" smtClean="0">
                <a:solidFill>
                  <a:srgbClr val="000099"/>
                </a:solidFill>
              </a:rPr>
              <a:t>мышечно</a:t>
            </a:r>
            <a:r>
              <a:rPr lang="ru-RU" sz="2800" b="1" dirty="0" smtClean="0">
                <a:solidFill>
                  <a:srgbClr val="000099"/>
                </a:solidFill>
              </a:rPr>
              <a:t> 0,6 мг/кг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sz="2800" b="1" dirty="0" smtClean="0">
                <a:solidFill>
                  <a:srgbClr val="000099"/>
                </a:solidFill>
              </a:rPr>
              <a:t>Кислород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sz="2800" b="1" dirty="0" smtClean="0">
                <a:solidFill>
                  <a:srgbClr val="000099"/>
                </a:solidFill>
              </a:rPr>
              <a:t>Госпитализация при неэффективности терапии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sz="2800" b="1" dirty="0" smtClean="0">
                <a:solidFill>
                  <a:srgbClr val="000099"/>
                </a:solidFill>
              </a:rPr>
              <a:t>При отсутствии </a:t>
            </a:r>
            <a:r>
              <a:rPr lang="ru-RU" sz="2800" b="1" dirty="0" err="1" smtClean="0">
                <a:solidFill>
                  <a:srgbClr val="000099"/>
                </a:solidFill>
              </a:rPr>
              <a:t>будесонида</a:t>
            </a:r>
            <a:r>
              <a:rPr lang="ru-RU" sz="2800" b="1" dirty="0" smtClean="0">
                <a:solidFill>
                  <a:srgbClr val="000099"/>
                </a:solidFill>
              </a:rPr>
              <a:t> – Адреналин в ингаляциях</a:t>
            </a:r>
            <a:endParaRPr lang="ru-RU" sz="28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563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4330" y="3287713"/>
            <a:ext cx="1795462" cy="1916112"/>
          </a:xfrm>
          <a:noFill/>
        </p:spPr>
      </p:pic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559023156"/>
              </p:ext>
            </p:extLst>
          </p:nvPr>
        </p:nvGraphicFramePr>
        <p:xfrm>
          <a:off x="107950" y="144016"/>
          <a:ext cx="8893175" cy="25649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4340" name="Text Box 12"/>
          <p:cNvSpPr txBox="1">
            <a:spLocks noChangeArrowheads="1"/>
          </p:cNvSpPr>
          <p:nvPr/>
        </p:nvSpPr>
        <p:spPr bwMode="auto">
          <a:xfrm>
            <a:off x="3852689" y="3152229"/>
            <a:ext cx="4103687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 sz="2600">
                <a:solidFill>
                  <a:schemeClr val="tx1"/>
                </a:solidFill>
                <a:latin typeface="Gill Sans MT"/>
              </a:defRPr>
            </a:lvl1pPr>
            <a:lvl2pPr marL="742950" indent="-285750" algn="l" eaLnBrk="0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defRPr sz="2300">
                <a:solidFill>
                  <a:schemeClr val="tx2"/>
                </a:solidFill>
                <a:latin typeface="Gill Sans MT"/>
              </a:defRPr>
            </a:lvl2pPr>
            <a:lvl3pPr marL="1143000" indent="-228600" algn="l" eaLnBrk="0" hangingPunct="0">
              <a:spcBef>
                <a:spcPts val="500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18" charset="2"/>
              <a:buChar char=""/>
              <a:defRPr sz="2000">
                <a:solidFill>
                  <a:schemeClr val="tx1"/>
                </a:solidFill>
                <a:latin typeface="Gill Sans MT"/>
              </a:defRPr>
            </a:lvl3pPr>
            <a:lvl4pPr marL="1600200" indent="-228600" algn="l" eaLnBrk="0" hangingPunct="0">
              <a:spcBef>
                <a:spcPts val="400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2" charset="2"/>
              <a:buChar char=""/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algn="l" eaLnBrk="0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i="0" dirty="0">
                <a:latin typeface="Arial" pitchFamily="34" charset="0"/>
              </a:rPr>
              <a:t>РС-вирусы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i="0" dirty="0" err="1">
                <a:latin typeface="Arial" pitchFamily="34" charset="0"/>
              </a:rPr>
              <a:t>Риновирусы</a:t>
            </a:r>
            <a:endParaRPr lang="ru-RU" altLang="ru-RU" sz="2400" b="1" i="0" dirty="0">
              <a:latin typeface="Arial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i="0" dirty="0" err="1">
                <a:latin typeface="Arial" pitchFamily="34" charset="0"/>
              </a:rPr>
              <a:t>Метапневмовирусы</a:t>
            </a:r>
            <a:endParaRPr lang="ru-RU" altLang="ru-RU" sz="2400" b="1" i="0" dirty="0">
              <a:latin typeface="Arial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i="0" dirty="0" err="1">
                <a:latin typeface="Arial" pitchFamily="34" charset="0"/>
              </a:rPr>
              <a:t>Бокавирусы</a:t>
            </a:r>
            <a:endParaRPr lang="ru-RU" altLang="ru-RU" sz="2400" b="1" i="0" dirty="0">
              <a:latin typeface="Arial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i="0" dirty="0" err="1">
                <a:latin typeface="Arial" pitchFamily="34" charset="0"/>
              </a:rPr>
              <a:t>Коронавирусы</a:t>
            </a:r>
            <a:endParaRPr lang="ru-RU" altLang="ru-RU" sz="2400" b="1" i="0" dirty="0">
              <a:latin typeface="Arial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i="0" dirty="0">
                <a:latin typeface="Arial" pitchFamily="34" charset="0"/>
              </a:rPr>
              <a:t>Вирусы </a:t>
            </a:r>
            <a:r>
              <a:rPr lang="ru-RU" altLang="ru-RU" sz="2400" b="1" i="0" dirty="0" err="1">
                <a:latin typeface="Arial" pitchFamily="34" charset="0"/>
              </a:rPr>
              <a:t>парагриппа</a:t>
            </a:r>
            <a:endParaRPr lang="ru-RU" altLang="ru-RU" sz="2400" b="1" i="0" dirty="0">
              <a:latin typeface="Arial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i="0" dirty="0">
                <a:solidFill>
                  <a:srgbClr val="000099"/>
                </a:solidFill>
                <a:latin typeface="Arial" pitchFamily="34" charset="0"/>
              </a:rPr>
              <a:t>М</a:t>
            </a:r>
            <a:r>
              <a:rPr lang="en-US" altLang="ru-RU" sz="2400" b="1" i="0" dirty="0" err="1">
                <a:solidFill>
                  <a:srgbClr val="000099"/>
                </a:solidFill>
                <a:latin typeface="Arial" pitchFamily="34" charset="0"/>
              </a:rPr>
              <a:t>ycoplasma</a:t>
            </a:r>
            <a:r>
              <a:rPr lang="en-US" altLang="ru-RU" sz="2400" b="1" i="0" dirty="0">
                <a:solidFill>
                  <a:srgbClr val="000099"/>
                </a:solidFill>
                <a:latin typeface="Arial" pitchFamily="34" charset="0"/>
              </a:rPr>
              <a:t> pneumoniae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2400" b="1" i="0" dirty="0">
                <a:solidFill>
                  <a:srgbClr val="000099"/>
                </a:solidFill>
                <a:latin typeface="Arial" pitchFamily="34" charset="0"/>
              </a:rPr>
              <a:t>Chlamydia pneumoniae</a:t>
            </a:r>
            <a:endParaRPr lang="ru-RU" altLang="ru-RU" sz="2400" b="1" i="0" dirty="0">
              <a:solidFill>
                <a:srgbClr val="000099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65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78098"/>
          </a:xfrm>
        </p:spPr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</a:rPr>
              <a:t>Острый бронхит: лечение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84784"/>
            <a:ext cx="8640960" cy="4641379"/>
          </a:xfrm>
        </p:spPr>
        <p:txBody>
          <a:bodyPr/>
          <a:lstStyle/>
          <a:p>
            <a:r>
              <a:rPr lang="ru-RU" dirty="0" smtClean="0"/>
              <a:t>Симптоматическая терапия (жаропонижающие, сосудосуживающие в нос)</a:t>
            </a:r>
          </a:p>
          <a:p>
            <a:r>
              <a:rPr lang="ru-RU" dirty="0" smtClean="0"/>
              <a:t>При наличии </a:t>
            </a:r>
            <a:r>
              <a:rPr lang="ru-RU" dirty="0" err="1" smtClean="0"/>
              <a:t>бронхообструкции</a:t>
            </a:r>
            <a:r>
              <a:rPr lang="ru-RU" dirty="0" smtClean="0"/>
              <a:t> – </a:t>
            </a:r>
            <a:r>
              <a:rPr lang="ru-RU" dirty="0" err="1" smtClean="0"/>
              <a:t>беродуал</a:t>
            </a:r>
            <a:r>
              <a:rPr lang="ru-RU" dirty="0" smtClean="0"/>
              <a:t>, </a:t>
            </a:r>
            <a:r>
              <a:rPr lang="ru-RU" dirty="0" err="1" smtClean="0"/>
              <a:t>сальбутамол</a:t>
            </a:r>
            <a:r>
              <a:rPr lang="ru-RU" dirty="0" smtClean="0"/>
              <a:t>, О</a:t>
            </a:r>
            <a:r>
              <a:rPr lang="ru-RU" baseline="-25000" dirty="0" smtClean="0"/>
              <a:t>2</a:t>
            </a:r>
          </a:p>
          <a:p>
            <a:r>
              <a:rPr lang="ru-RU" dirty="0" smtClean="0"/>
              <a:t>При тяжелой </a:t>
            </a:r>
            <a:r>
              <a:rPr lang="ru-RU" dirty="0" err="1" smtClean="0"/>
              <a:t>бронхообструкции</a:t>
            </a:r>
            <a:r>
              <a:rPr lang="ru-RU" dirty="0" smtClean="0"/>
              <a:t> – преднизолон курсом 1-5 дней (1-2 мг/кг)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47086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41325" y="404664"/>
            <a:ext cx="8248650" cy="70167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err="1">
                <a:solidFill>
                  <a:schemeClr val="tx2"/>
                </a:solidFill>
              </a:rPr>
              <a:t>Бронхиолит</a:t>
            </a:r>
            <a:r>
              <a:rPr lang="ru-RU" sz="3200" b="1" dirty="0">
                <a:solidFill>
                  <a:schemeClr val="tx2"/>
                </a:solidFill>
              </a:rPr>
              <a:t> – диагноз устанавливается на основании клинической картины!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5613" y="1432520"/>
            <a:ext cx="8437562" cy="4876800"/>
          </a:xfrm>
        </p:spPr>
        <p:txBody>
          <a:bodyPr>
            <a:normAutofit/>
          </a:bodyPr>
          <a:lstStyle/>
          <a:p>
            <a:pPr eaLnBrk="1" hangingPunct="1">
              <a:buFontTx/>
              <a:buBlip>
                <a:blip r:embed="rId3"/>
              </a:buBlip>
            </a:pPr>
            <a:r>
              <a:rPr lang="ru-RU" altLang="ru-RU" sz="2400" b="1" dirty="0" smtClean="0"/>
              <a:t>1-3 день - умеренные катаральные явления</a:t>
            </a:r>
          </a:p>
          <a:p>
            <a:pPr eaLnBrk="1" hangingPunct="1">
              <a:buFontTx/>
              <a:buBlip>
                <a:blip r:embed="rId3"/>
              </a:buBlip>
            </a:pPr>
            <a:r>
              <a:rPr lang="ru-RU" altLang="ru-RU" sz="2400" b="1" dirty="0" smtClean="0"/>
              <a:t>4-10 день – кашель, одышка, дыхательная недостаточность</a:t>
            </a:r>
          </a:p>
          <a:p>
            <a:pPr eaLnBrk="1" hangingPunct="1">
              <a:buFontTx/>
              <a:buBlip>
                <a:blip r:embed="rId3"/>
              </a:buBlip>
            </a:pPr>
            <a:r>
              <a:rPr lang="ru-RU" altLang="ru-RU" sz="2400" b="1" dirty="0" smtClean="0"/>
              <a:t>Обычно субфебрилитет</a:t>
            </a:r>
          </a:p>
          <a:p>
            <a:pPr eaLnBrk="1" hangingPunct="1">
              <a:buFontTx/>
              <a:buBlip>
                <a:blip r:embed="rId3"/>
              </a:buBlip>
            </a:pPr>
            <a:r>
              <a:rPr lang="ru-RU" altLang="ru-RU" sz="2400" b="1" dirty="0" smtClean="0"/>
              <a:t>Реже других ОРВИ осложняется бактериальной инфекцией</a:t>
            </a:r>
          </a:p>
          <a:p>
            <a:pPr eaLnBrk="1" hangingPunct="1">
              <a:buFontTx/>
              <a:buBlip>
                <a:blip r:embed="rId3"/>
              </a:buBlip>
            </a:pPr>
            <a:r>
              <a:rPr lang="ru-RU" altLang="ru-RU" sz="2400" b="1" dirty="0" smtClean="0"/>
              <a:t>Если нарастает </a:t>
            </a:r>
            <a:r>
              <a:rPr lang="ru-RU" altLang="ru-RU" b="1" dirty="0" smtClean="0"/>
              <a:t>лихорадка</a:t>
            </a:r>
            <a:r>
              <a:rPr lang="ru-RU" altLang="ru-RU" sz="2400" b="1" dirty="0" smtClean="0"/>
              <a:t> – исключить тяжелую бактериальную инфекцию (ОАК, ОАМ, </a:t>
            </a:r>
            <a:r>
              <a:rPr lang="en-US" altLang="ru-RU" sz="2400" b="1" dirty="0" err="1" smtClean="0"/>
              <a:t>Rg</a:t>
            </a:r>
            <a:r>
              <a:rPr lang="en-US" altLang="ru-RU" sz="2400" b="1" dirty="0" smtClean="0"/>
              <a:t> </a:t>
            </a:r>
            <a:r>
              <a:rPr lang="ru-RU" altLang="ru-RU" sz="2400" b="1" dirty="0" smtClean="0"/>
              <a:t>грудной клетки)</a:t>
            </a:r>
          </a:p>
          <a:p>
            <a:pPr eaLnBrk="1" hangingPunct="1">
              <a:buFontTx/>
              <a:buBlip>
                <a:blip r:embed="rId3"/>
              </a:buBlip>
            </a:pPr>
            <a:r>
              <a:rPr lang="ru-RU" altLang="ru-RU" sz="2400" b="1" dirty="0" smtClean="0"/>
              <a:t>Кашель сохраняется длительно (гиперреактивность бронхов)</a:t>
            </a:r>
          </a:p>
          <a:p>
            <a:pPr eaLnBrk="1" hangingPunct="1">
              <a:buFontTx/>
              <a:buBlip>
                <a:blip r:embed="rId3"/>
              </a:buBlip>
            </a:pPr>
            <a:r>
              <a:rPr lang="ru-RU" altLang="ru-RU" sz="2400" b="1" dirty="0" smtClean="0"/>
              <a:t>Экспресс-диагностика (</a:t>
            </a:r>
            <a:r>
              <a:rPr lang="ru-RU" altLang="ru-RU" sz="2400" b="1" dirty="0" err="1" smtClean="0"/>
              <a:t>иммунохроматографический</a:t>
            </a:r>
            <a:r>
              <a:rPr lang="ru-RU" altLang="ru-RU" sz="2400" b="1" dirty="0" smtClean="0"/>
              <a:t> тест)</a:t>
            </a:r>
          </a:p>
        </p:txBody>
      </p:sp>
      <p:pic>
        <p:nvPicPr>
          <p:cNvPr id="2150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2263" y="6041851"/>
            <a:ext cx="341947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414924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16632"/>
            <a:ext cx="8496300" cy="777875"/>
          </a:xfrm>
        </p:spPr>
        <p:txBody>
          <a:bodyPr/>
          <a:lstStyle/>
          <a:p>
            <a:pPr eaLnBrk="1" hangingPunct="1"/>
            <a:r>
              <a:rPr lang="ru-RU" altLang="ru-RU" sz="3600" b="1" dirty="0" smtClean="0">
                <a:solidFill>
                  <a:schemeClr val="tx2"/>
                </a:solidFill>
              </a:rPr>
              <a:t>Лечение острого </a:t>
            </a:r>
            <a:r>
              <a:rPr lang="ru-RU" altLang="ru-RU" sz="3600" b="1" dirty="0" err="1" smtClean="0">
                <a:solidFill>
                  <a:schemeClr val="tx2"/>
                </a:solidFill>
              </a:rPr>
              <a:t>бронхиолита</a:t>
            </a:r>
            <a:endParaRPr lang="ru-RU" altLang="ru-RU" sz="3600" b="1" dirty="0" smtClean="0">
              <a:solidFill>
                <a:schemeClr val="tx2"/>
              </a:solidFill>
            </a:endParaRPr>
          </a:p>
        </p:txBody>
      </p:sp>
      <p:sp>
        <p:nvSpPr>
          <p:cNvPr id="4526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50825" y="1268413"/>
            <a:ext cx="8642350" cy="504031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spcBef>
                <a:spcPts val="580"/>
              </a:spcBef>
              <a:spcAft>
                <a:spcPts val="500"/>
              </a:spcAft>
              <a:defRPr/>
            </a:pPr>
            <a:r>
              <a:rPr lang="ru-RU" b="1" dirty="0" smtClean="0">
                <a:solidFill>
                  <a:srgbClr val="002060"/>
                </a:solidFill>
              </a:rPr>
              <a:t>Кислород, </a:t>
            </a:r>
            <a:r>
              <a:rPr lang="ru-RU" b="1" dirty="0" err="1" smtClean="0">
                <a:solidFill>
                  <a:srgbClr val="002060"/>
                </a:solidFill>
              </a:rPr>
              <a:t>регидратация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  <a:spcBef>
                <a:spcPts val="580"/>
              </a:spcBef>
              <a:spcAft>
                <a:spcPts val="500"/>
              </a:spcAft>
              <a:defRPr/>
            </a:pPr>
            <a:r>
              <a:rPr lang="ru-RU" b="1" dirty="0" smtClean="0">
                <a:solidFill>
                  <a:srgbClr val="002060"/>
                </a:solidFill>
              </a:rPr>
              <a:t>Антибиотики</a:t>
            </a:r>
            <a:r>
              <a:rPr lang="ru-RU" b="1" dirty="0">
                <a:solidFill>
                  <a:srgbClr val="002060"/>
                </a:solidFill>
              </a:rPr>
              <a:t>: </a:t>
            </a:r>
            <a:r>
              <a:rPr lang="ru-RU" b="1" dirty="0" smtClean="0"/>
              <a:t>обычно не показаны; при подозрении на пневмонию – амоксициллин 80 мг/кг/сутки</a:t>
            </a:r>
            <a:endParaRPr lang="ru-RU" b="1" dirty="0">
              <a:solidFill>
                <a:srgbClr val="FF0000"/>
              </a:solidFill>
              <a:cs typeface="Arial" charset="0"/>
            </a:endParaRPr>
          </a:p>
          <a:p>
            <a:pPr>
              <a:lnSpc>
                <a:spcPct val="90000"/>
              </a:lnSpc>
              <a:spcBef>
                <a:spcPts val="580"/>
              </a:spcBef>
              <a:spcAft>
                <a:spcPts val="500"/>
              </a:spcAft>
              <a:defRPr/>
            </a:pPr>
            <a:r>
              <a:rPr lang="el-GR" b="1" dirty="0">
                <a:solidFill>
                  <a:srgbClr val="002060"/>
                </a:solidFill>
                <a:cs typeface="Arial" charset="0"/>
              </a:rPr>
              <a:t>β</a:t>
            </a:r>
            <a:r>
              <a:rPr lang="ru-RU" b="1" baseline="-25000" dirty="0">
                <a:solidFill>
                  <a:srgbClr val="002060"/>
                </a:solidFill>
                <a:cs typeface="Arial" charset="0"/>
              </a:rPr>
              <a:t>2</a:t>
            </a:r>
            <a:r>
              <a:rPr lang="ru-RU" b="1" dirty="0">
                <a:solidFill>
                  <a:srgbClr val="002060"/>
                </a:solidFill>
                <a:cs typeface="Arial" charset="0"/>
              </a:rPr>
              <a:t>-агонисты: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b="1" dirty="0" err="1"/>
              <a:t>Сальбутамол</a:t>
            </a:r>
            <a:r>
              <a:rPr lang="ru-RU" b="1" dirty="0"/>
              <a:t>,</a:t>
            </a:r>
            <a:r>
              <a:rPr lang="en-US" b="1" dirty="0"/>
              <a:t> </a:t>
            </a:r>
            <a:r>
              <a:rPr lang="ru-RU" b="1" dirty="0" err="1"/>
              <a:t>Беродуал</a:t>
            </a:r>
            <a:r>
              <a:rPr lang="ru-RU" b="1" dirty="0"/>
              <a:t>  - </a:t>
            </a:r>
            <a:r>
              <a:rPr lang="ru-RU" b="1" dirty="0" smtClean="0"/>
              <a:t>улучшают состояние</a:t>
            </a:r>
            <a:endParaRPr lang="en-US" b="1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spcBef>
                <a:spcPts val="580"/>
              </a:spcBef>
              <a:spcAft>
                <a:spcPts val="500"/>
              </a:spcAft>
              <a:defRPr/>
            </a:pPr>
            <a:r>
              <a:rPr lang="ru-RU" b="1" dirty="0">
                <a:solidFill>
                  <a:srgbClr val="002060"/>
                </a:solidFill>
              </a:rPr>
              <a:t>Адреналин: </a:t>
            </a:r>
            <a:r>
              <a:rPr lang="ru-RU" b="1" dirty="0"/>
              <a:t>не имеет преимуществ перед </a:t>
            </a:r>
            <a:r>
              <a:rPr lang="el-GR" b="1" dirty="0">
                <a:cs typeface="Arial" charset="0"/>
              </a:rPr>
              <a:t>β</a:t>
            </a:r>
            <a:r>
              <a:rPr lang="ru-RU" b="1" baseline="-25000" dirty="0" smtClean="0">
                <a:cs typeface="Arial" charset="0"/>
              </a:rPr>
              <a:t>2</a:t>
            </a:r>
            <a:r>
              <a:rPr lang="ru-RU" b="1" dirty="0" smtClean="0">
                <a:cs typeface="Arial" charset="0"/>
              </a:rPr>
              <a:t>-агонистами</a:t>
            </a:r>
            <a:endParaRPr lang="ru-RU" b="1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spcBef>
                <a:spcPts val="580"/>
              </a:spcBef>
              <a:spcAft>
                <a:spcPts val="500"/>
              </a:spcAft>
              <a:defRPr/>
            </a:pPr>
            <a:r>
              <a:rPr lang="ru-RU" b="1" dirty="0">
                <a:solidFill>
                  <a:srgbClr val="002060"/>
                </a:solidFill>
              </a:rPr>
              <a:t>Системные ГКС</a:t>
            </a:r>
            <a:r>
              <a:rPr lang="ru-RU" dirty="0">
                <a:solidFill>
                  <a:srgbClr val="990099"/>
                </a:solidFill>
              </a:rPr>
              <a:t>:</a:t>
            </a:r>
            <a:r>
              <a:rPr lang="ru-RU" dirty="0"/>
              <a:t> </a:t>
            </a:r>
            <a:r>
              <a:rPr lang="ru-RU" b="1" dirty="0" smtClean="0"/>
              <a:t>только в очень тяжелых случаях, </a:t>
            </a:r>
            <a:r>
              <a:rPr lang="ru-RU" b="1" dirty="0"/>
              <a:t>не следует применять </a:t>
            </a:r>
            <a:r>
              <a:rPr lang="ru-RU" b="1" dirty="0" smtClean="0"/>
              <a:t>рутинно</a:t>
            </a:r>
            <a:endParaRPr lang="ru-RU" b="1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spcBef>
                <a:spcPts val="580"/>
              </a:spcBef>
              <a:spcAft>
                <a:spcPts val="500"/>
              </a:spcAft>
              <a:defRPr/>
            </a:pPr>
            <a:r>
              <a:rPr lang="ru-RU" b="1" dirty="0">
                <a:solidFill>
                  <a:srgbClr val="002060"/>
                </a:solidFill>
              </a:rPr>
              <a:t>Ингаляционные ГКС:</a:t>
            </a:r>
            <a:r>
              <a:rPr lang="ru-RU" b="1" dirty="0"/>
              <a:t> не эффективны </a:t>
            </a:r>
            <a:endParaRPr lang="ru-RU" b="1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spcBef>
                <a:spcPts val="580"/>
              </a:spcBef>
              <a:spcAft>
                <a:spcPts val="500"/>
              </a:spcAft>
              <a:defRPr/>
            </a:pPr>
            <a:r>
              <a:rPr lang="ru-RU" b="1" dirty="0" err="1" smtClean="0">
                <a:solidFill>
                  <a:srgbClr val="002060"/>
                </a:solidFill>
              </a:rPr>
              <a:t>Муколитики</a:t>
            </a:r>
            <a:r>
              <a:rPr lang="ru-RU" dirty="0">
                <a:solidFill>
                  <a:srgbClr val="990099"/>
                </a:solidFill>
              </a:rPr>
              <a:t>:</a:t>
            </a:r>
            <a:r>
              <a:rPr lang="ru-RU" dirty="0"/>
              <a:t> </a:t>
            </a:r>
            <a:r>
              <a:rPr lang="ru-RU" b="1" dirty="0"/>
              <a:t>не эффективны 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9053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261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115888"/>
            <a:ext cx="8964613" cy="863600"/>
          </a:xfrm>
        </p:spPr>
        <p:txBody>
          <a:bodyPr/>
          <a:lstStyle/>
          <a:p>
            <a:r>
              <a:rPr lang="ru-RU" altLang="ru-RU" sz="3500" b="1" dirty="0">
                <a:solidFill>
                  <a:srgbClr val="000066"/>
                </a:solidFill>
              </a:rPr>
              <a:t>Фебрильные инфекции у детей </a:t>
            </a:r>
            <a:r>
              <a:rPr lang="en-US" altLang="ru-RU" sz="3500" b="1" dirty="0">
                <a:solidFill>
                  <a:srgbClr val="000066"/>
                </a:solidFill>
              </a:rPr>
              <a:t>&lt;</a:t>
            </a:r>
            <a:r>
              <a:rPr lang="ru-RU" altLang="ru-RU" sz="3500" b="1" dirty="0">
                <a:solidFill>
                  <a:srgbClr val="000066"/>
                </a:solidFill>
              </a:rPr>
              <a:t> 5 лет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idx="1"/>
          </p:nvPr>
        </p:nvSpPr>
        <p:spPr>
          <a:xfrm>
            <a:off x="741363" y="1268413"/>
            <a:ext cx="7661275" cy="5192712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ru-RU" altLang="ru-RU" sz="2600" dirty="0"/>
              <a:t>На каждого ребенка приходится в среднем 3-6 эпизодов фебрильных заболеваний в год </a:t>
            </a:r>
            <a:endParaRPr lang="en-US" altLang="ru-RU" sz="2600" dirty="0"/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ru-RU" altLang="ru-RU" sz="2600" dirty="0"/>
              <a:t>Фебрильные заболевания – самая частая причина обращения за медицинской </a:t>
            </a:r>
            <a:r>
              <a:rPr lang="ru-RU" altLang="ru-RU" sz="2600" dirty="0" smtClean="0"/>
              <a:t>помощью (~ 20% обращений)</a:t>
            </a:r>
            <a:endParaRPr lang="ru-RU" altLang="ru-RU" sz="2600" dirty="0"/>
          </a:p>
        </p:txBody>
      </p:sp>
      <p:pic>
        <p:nvPicPr>
          <p:cNvPr id="262149" name="Picture 5" descr="18-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3573463"/>
            <a:ext cx="5800725" cy="2735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792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altLang="ru-RU" sz="2900" b="1" smtClean="0">
                <a:solidFill>
                  <a:srgbClr val="11394B"/>
                </a:solidFill>
              </a:rPr>
              <a:t>Этиология пневмонии у детей в зависимости от возраста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9993813"/>
              </p:ext>
            </p:extLst>
          </p:nvPr>
        </p:nvGraphicFramePr>
        <p:xfrm>
          <a:off x="233363" y="1341438"/>
          <a:ext cx="8659811" cy="53000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746"/>
                <a:gridCol w="1637189"/>
                <a:gridCol w="1352553"/>
                <a:gridCol w="1352553"/>
                <a:gridCol w="1220770"/>
              </a:tblGrid>
              <a:tr h="35052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 dirty="0">
                          <a:effectLst/>
                        </a:rPr>
                        <a:t>Этиология пневмонии</a:t>
                      </a:r>
                      <a:endParaRPr lang="ru-RU" sz="20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8" marR="57508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0" baseline="0" dirty="0">
                          <a:solidFill>
                            <a:schemeClr val="bg1"/>
                          </a:solidFill>
                          <a:effectLst/>
                        </a:rPr>
                        <a:t>Возраст больных</a:t>
                      </a:r>
                      <a:endParaRPr lang="ru-RU" sz="2000" b="1" i="0" baseline="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8" marR="5750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09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0" baseline="0" dirty="0">
                          <a:solidFill>
                            <a:schemeClr val="tx1"/>
                          </a:solidFill>
                          <a:effectLst/>
                        </a:rPr>
                        <a:t>от рождения до 1 </a:t>
                      </a:r>
                      <a:r>
                        <a:rPr lang="ru-RU" sz="1800" b="1" i="0" baseline="0" dirty="0" err="1">
                          <a:solidFill>
                            <a:schemeClr val="tx1"/>
                          </a:solidFill>
                          <a:effectLst/>
                        </a:rPr>
                        <a:t>мес</a:t>
                      </a:r>
                      <a:endParaRPr lang="ru-RU" sz="1800" b="1" i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8" marR="575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0" baseline="0" dirty="0">
                          <a:solidFill>
                            <a:schemeClr val="tx1"/>
                          </a:solidFill>
                          <a:effectLst/>
                        </a:rPr>
                        <a:t>1 – 3 </a:t>
                      </a:r>
                      <a:r>
                        <a:rPr lang="ru-RU" sz="1800" b="1" i="0" baseline="0" dirty="0" err="1">
                          <a:solidFill>
                            <a:schemeClr val="tx1"/>
                          </a:solidFill>
                          <a:effectLst/>
                        </a:rPr>
                        <a:t>мес</a:t>
                      </a:r>
                      <a:endParaRPr lang="ru-RU" sz="1800" b="1" i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8" marR="575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0" baseline="0" dirty="0">
                          <a:solidFill>
                            <a:schemeClr val="tx1"/>
                          </a:solidFill>
                          <a:effectLst/>
                        </a:rPr>
                        <a:t>3 </a:t>
                      </a:r>
                      <a:r>
                        <a:rPr lang="ru-RU" sz="1800" b="1" i="0" baseline="0" dirty="0" err="1">
                          <a:solidFill>
                            <a:schemeClr val="tx1"/>
                          </a:solidFill>
                          <a:effectLst/>
                        </a:rPr>
                        <a:t>мес</a:t>
                      </a:r>
                      <a:r>
                        <a:rPr lang="ru-RU" sz="1800" b="1" i="0" baseline="0" dirty="0">
                          <a:solidFill>
                            <a:schemeClr val="tx1"/>
                          </a:solidFill>
                          <a:effectLst/>
                        </a:rPr>
                        <a:t> – 5 лет</a:t>
                      </a:r>
                      <a:endParaRPr lang="ru-RU" sz="1800" b="1" i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8" marR="575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0" baseline="0" dirty="0">
                          <a:solidFill>
                            <a:schemeClr val="tx1"/>
                          </a:solidFill>
                          <a:effectLst/>
                        </a:rPr>
                        <a:t>5 – 18 лет</a:t>
                      </a:r>
                      <a:endParaRPr lang="ru-RU" sz="1800" b="1" i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8" marR="57508" marT="0" marB="0"/>
                </a:tc>
              </a:tr>
              <a:tr h="4114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effectLst/>
                        </a:rPr>
                        <a:t>Streptococcus pneumonia</a:t>
                      </a:r>
                      <a:endParaRPr lang="ru-RU" sz="18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8" marR="575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0" baseline="0" dirty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2400" b="1" i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8" marR="575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0" baseline="0" dirty="0">
                          <a:solidFill>
                            <a:schemeClr val="tx1"/>
                          </a:solidFill>
                          <a:effectLst/>
                        </a:rPr>
                        <a:t>+++</a:t>
                      </a:r>
                      <a:endParaRPr lang="ru-RU" sz="2400" b="1" i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8" marR="575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0" baseline="0">
                          <a:solidFill>
                            <a:schemeClr val="tx1"/>
                          </a:solidFill>
                          <a:effectLst/>
                        </a:rPr>
                        <a:t>++++</a:t>
                      </a:r>
                      <a:endParaRPr lang="ru-RU" sz="2400" b="1" i="0" baseline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8" marR="575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0" baseline="0" dirty="0">
                          <a:solidFill>
                            <a:schemeClr val="tx1"/>
                          </a:solidFill>
                          <a:effectLst/>
                        </a:rPr>
                        <a:t>+++</a:t>
                      </a:r>
                      <a:endParaRPr lang="ru-RU" sz="2400" b="1" i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8" marR="57508" marT="0" marB="0"/>
                </a:tc>
              </a:tr>
              <a:tr h="4114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err="1">
                          <a:effectLst/>
                        </a:rPr>
                        <a:t>Haemophilus</a:t>
                      </a:r>
                      <a:r>
                        <a:rPr lang="en-US" sz="1800" baseline="0" dirty="0">
                          <a:effectLst/>
                        </a:rPr>
                        <a:t> </a:t>
                      </a:r>
                      <a:r>
                        <a:rPr lang="en-US" sz="1800" baseline="0" dirty="0" err="1">
                          <a:effectLst/>
                        </a:rPr>
                        <a:t>influenzae</a:t>
                      </a:r>
                      <a:endParaRPr lang="ru-RU" sz="18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8" marR="575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0" baseline="0" dirty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2400" b="1" i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8" marR="575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0" baseline="0" dirty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2400" b="1" i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8" marR="575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0" baseline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2400" b="1" i="0" baseline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8" marR="575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0" baseline="0">
                          <a:solidFill>
                            <a:schemeClr val="tx1"/>
                          </a:solidFill>
                          <a:effectLst/>
                        </a:rPr>
                        <a:t>±</a:t>
                      </a:r>
                      <a:endParaRPr lang="ru-RU" sz="2400" b="1" i="0" baseline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8" marR="57508" marT="0" marB="0"/>
                </a:tc>
              </a:tr>
              <a:tr h="4114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effectLst/>
                        </a:rPr>
                        <a:t>Streptococcus </a:t>
                      </a:r>
                      <a:r>
                        <a:rPr lang="en-US" sz="1800" baseline="0" dirty="0" err="1">
                          <a:effectLst/>
                        </a:rPr>
                        <a:t>pyogenes</a:t>
                      </a:r>
                      <a:endParaRPr lang="ru-RU" sz="18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8" marR="575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0" baseline="0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ru-RU" sz="2400" b="1" i="0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400" b="1" i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8" marR="575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0" baseline="0" dirty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2400" b="1" i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8" marR="575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0" baseline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2400" b="1" i="0" baseline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8" marR="575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0" baseline="0" dirty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2400" b="1" i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8" marR="57508" marT="0" marB="0"/>
                </a:tc>
              </a:tr>
              <a:tr h="4114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effectLst/>
                        </a:rPr>
                        <a:t>Staphylococcus </a:t>
                      </a:r>
                      <a:r>
                        <a:rPr lang="en-US" sz="1800" baseline="0" dirty="0" err="1">
                          <a:effectLst/>
                        </a:rPr>
                        <a:t>aureus</a:t>
                      </a:r>
                      <a:endParaRPr lang="ru-RU" sz="18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8" marR="575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0" baseline="0" dirty="0">
                          <a:solidFill>
                            <a:schemeClr val="tx1"/>
                          </a:solidFill>
                          <a:effectLst/>
                        </a:rPr>
                        <a:t>++</a:t>
                      </a:r>
                      <a:endParaRPr lang="ru-RU" sz="2400" b="1" i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8" marR="575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0" baseline="0" dirty="0">
                          <a:solidFill>
                            <a:schemeClr val="tx1"/>
                          </a:solidFill>
                          <a:effectLst/>
                        </a:rPr>
                        <a:t>++</a:t>
                      </a:r>
                      <a:endParaRPr lang="ru-RU" sz="2400" b="1" i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8" marR="575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0" baseline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2400" b="1" i="0" baseline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8" marR="575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0" baseline="0" dirty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2400" b="1" i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8" marR="57508" marT="0" marB="0"/>
                </a:tc>
              </a:tr>
              <a:tr h="4114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effectLst/>
                        </a:rPr>
                        <a:t>Streptococcus </a:t>
                      </a:r>
                      <a:r>
                        <a:rPr lang="en-US" sz="1800" baseline="0" dirty="0" err="1">
                          <a:effectLst/>
                        </a:rPr>
                        <a:t>agalacticae</a:t>
                      </a:r>
                      <a:endParaRPr lang="ru-RU" sz="18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8" marR="575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0" baseline="0">
                          <a:solidFill>
                            <a:schemeClr val="tx1"/>
                          </a:solidFill>
                          <a:effectLst/>
                        </a:rPr>
                        <a:t>+++</a:t>
                      </a:r>
                      <a:endParaRPr lang="ru-RU" sz="2400" b="1" i="0" baseline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8" marR="575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0" baseline="0" dirty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2400" b="1" i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8" marR="575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0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ru-RU" sz="2400" b="1" i="0" baseline="0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2400" b="1" i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8" marR="575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0" baseline="0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ru-RU" sz="2400" b="1" i="0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400" b="1" i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8" marR="57508" marT="0" marB="0"/>
                </a:tc>
              </a:tr>
              <a:tr h="3505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effectLst/>
                        </a:rPr>
                        <a:t>Escherichia coli</a:t>
                      </a:r>
                      <a:endParaRPr lang="ru-RU" sz="18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8" marR="575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0" baseline="0">
                          <a:solidFill>
                            <a:schemeClr val="tx1"/>
                          </a:solidFill>
                          <a:effectLst/>
                        </a:rPr>
                        <a:t>++</a:t>
                      </a:r>
                      <a:endParaRPr lang="ru-RU" sz="2400" b="1" i="0" baseline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8" marR="575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0" baseline="0" dirty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2400" b="1" i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8" marR="575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0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ru-RU" sz="2400" b="1" i="0" baseline="0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2400" b="1" i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8" marR="575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0" baseline="0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ru-RU" sz="2400" b="1" i="0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400" b="1" i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8" marR="57508" marT="0" marB="0"/>
                </a:tc>
              </a:tr>
              <a:tr h="4114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effectLst/>
                        </a:rPr>
                        <a:t>Mycoplasma </a:t>
                      </a:r>
                      <a:r>
                        <a:rPr lang="en-US" sz="1800" baseline="0" dirty="0" err="1">
                          <a:effectLst/>
                        </a:rPr>
                        <a:t>pneumoniae</a:t>
                      </a:r>
                      <a:endParaRPr lang="ru-RU" sz="18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8" marR="575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0" baseline="0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ru-RU" sz="2400" b="1" i="0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400" b="1" i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8" marR="575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0" baseline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2400" b="1" i="0" baseline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8" marR="575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0" baseline="0" dirty="0">
                          <a:solidFill>
                            <a:schemeClr val="tx1"/>
                          </a:solidFill>
                          <a:effectLst/>
                        </a:rPr>
                        <a:t>++</a:t>
                      </a:r>
                      <a:endParaRPr lang="ru-RU" sz="2400" b="1" i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8" marR="575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0" baseline="0" dirty="0">
                          <a:solidFill>
                            <a:schemeClr val="tx1"/>
                          </a:solidFill>
                          <a:effectLst/>
                        </a:rPr>
                        <a:t>++++</a:t>
                      </a:r>
                      <a:endParaRPr lang="ru-RU" sz="2400" b="1" i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8" marR="57508" marT="0" marB="0"/>
                </a:tc>
              </a:tr>
              <a:tr h="6309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err="1">
                          <a:effectLst/>
                        </a:rPr>
                        <a:t>Chlamydophyla</a:t>
                      </a:r>
                      <a:r>
                        <a:rPr lang="en-US" sz="1800" baseline="0" dirty="0">
                          <a:effectLst/>
                        </a:rPr>
                        <a:t> </a:t>
                      </a:r>
                      <a:r>
                        <a:rPr lang="en-US" sz="1800" baseline="0" dirty="0" err="1">
                          <a:effectLst/>
                        </a:rPr>
                        <a:t>pneumoniae</a:t>
                      </a:r>
                      <a:endParaRPr lang="ru-RU" sz="18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8" marR="575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0" baseline="0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2400" b="1" i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8" marR="575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0" baseline="0" dirty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2400" b="1" i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8" marR="575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0" baseline="0" dirty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2400" b="1" i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8" marR="575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0" baseline="0">
                          <a:solidFill>
                            <a:schemeClr val="tx1"/>
                          </a:solidFill>
                          <a:effectLst/>
                        </a:rPr>
                        <a:t>++</a:t>
                      </a:r>
                      <a:endParaRPr lang="ru-RU" sz="2400" b="1" i="0" baseline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8" marR="57508" marT="0" marB="0"/>
                </a:tc>
              </a:tr>
              <a:tr h="4114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effectLst/>
                        </a:rPr>
                        <a:t>Chlamydia trachomatis</a:t>
                      </a:r>
                      <a:endParaRPr lang="ru-RU" sz="18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8" marR="575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0" baseline="0" dirty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2400" b="1" i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8" marR="575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0" baseline="0">
                          <a:solidFill>
                            <a:schemeClr val="tx1"/>
                          </a:solidFill>
                          <a:effectLst/>
                        </a:rPr>
                        <a:t>++</a:t>
                      </a:r>
                      <a:endParaRPr lang="ru-RU" sz="2400" b="1" i="0" baseline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8" marR="575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0" baseline="0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ru-RU" sz="2400" b="1" i="0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400" b="1" i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8" marR="575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0" baseline="0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ru-RU" sz="2400" b="1" i="0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400" b="1" i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8" marR="57508" marT="0" marB="0"/>
                </a:tc>
              </a:tr>
              <a:tr h="4114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err="1">
                          <a:effectLst/>
                        </a:rPr>
                        <a:t>Bordetella</a:t>
                      </a:r>
                      <a:r>
                        <a:rPr lang="en-US" sz="1800" baseline="0" dirty="0">
                          <a:effectLst/>
                        </a:rPr>
                        <a:t> pertussis</a:t>
                      </a:r>
                      <a:endParaRPr lang="ru-RU" sz="18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8" marR="575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0" baseline="0" dirty="0">
                          <a:solidFill>
                            <a:schemeClr val="tx1"/>
                          </a:solidFill>
                          <a:effectLst/>
                        </a:rPr>
                        <a:t>±</a:t>
                      </a:r>
                      <a:endParaRPr lang="ru-RU" sz="2400" b="1" i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8" marR="575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0" baseline="0" dirty="0">
                          <a:solidFill>
                            <a:schemeClr val="tx1"/>
                          </a:solidFill>
                          <a:effectLst/>
                        </a:rPr>
                        <a:t>++</a:t>
                      </a:r>
                      <a:endParaRPr lang="ru-RU" sz="2400" b="1" i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8" marR="575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0" baseline="0" dirty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2400" b="1" i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8" marR="575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0" baseline="0" dirty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2400" b="1" i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8" marR="5750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281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5"/>
          <p:cNvSpPr txBox="1">
            <a:spLocks noChangeArrowheads="1"/>
          </p:cNvSpPr>
          <p:nvPr/>
        </p:nvSpPr>
        <p:spPr bwMode="auto">
          <a:xfrm>
            <a:off x="323850" y="34290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 sz="2600">
                <a:solidFill>
                  <a:schemeClr val="tx1"/>
                </a:solidFill>
                <a:latin typeface="Gill Sans MT"/>
              </a:defRPr>
            </a:lvl1pPr>
            <a:lvl2pPr marL="742950" indent="-285750" algn="l" eaLnBrk="0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defRPr sz="2300">
                <a:solidFill>
                  <a:schemeClr val="tx2"/>
                </a:solidFill>
                <a:latin typeface="Gill Sans MT"/>
              </a:defRPr>
            </a:lvl2pPr>
            <a:lvl3pPr marL="1143000" indent="-228600" algn="l" eaLnBrk="0" hangingPunct="0">
              <a:spcBef>
                <a:spcPts val="500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18" charset="2"/>
              <a:buChar char=""/>
              <a:defRPr sz="2000">
                <a:solidFill>
                  <a:schemeClr val="tx1"/>
                </a:solidFill>
                <a:latin typeface="Gill Sans MT"/>
              </a:defRPr>
            </a:lvl3pPr>
            <a:lvl4pPr marL="1600200" indent="-228600" algn="l" eaLnBrk="0" hangingPunct="0">
              <a:spcBef>
                <a:spcPts val="400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2" charset="2"/>
              <a:buChar char=""/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algn="l" eaLnBrk="0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spcBef>
                <a:spcPct val="50000"/>
              </a:spcBef>
              <a:spcAft>
                <a:spcPct val="50000"/>
              </a:spcAft>
              <a:buClrTx/>
              <a:buSzTx/>
              <a:buFontTx/>
              <a:buNone/>
            </a:pPr>
            <a:endParaRPr lang="ru-RU" altLang="ru-RU" sz="1000">
              <a:latin typeface="Arial" pitchFamily="34" charset="0"/>
            </a:endParaRPr>
          </a:p>
        </p:txBody>
      </p:sp>
      <p:sp>
        <p:nvSpPr>
          <p:cNvPr id="25603" name="Rectangle 38"/>
          <p:cNvSpPr>
            <a:spLocks noGrp="1" noChangeArrowheads="1"/>
          </p:cNvSpPr>
          <p:nvPr>
            <p:ph type="title"/>
          </p:nvPr>
        </p:nvSpPr>
        <p:spPr>
          <a:xfrm>
            <a:off x="251520" y="116632"/>
            <a:ext cx="8686800" cy="864096"/>
          </a:xfrm>
        </p:spPr>
        <p:txBody>
          <a:bodyPr/>
          <a:lstStyle/>
          <a:p>
            <a:pPr eaLnBrk="1" hangingPunct="1"/>
            <a:r>
              <a:rPr lang="ru-RU" altLang="ru-RU" sz="4000" b="1" dirty="0" smtClean="0">
                <a:solidFill>
                  <a:schemeClr val="tx2"/>
                </a:solidFill>
              </a:rPr>
              <a:t>Атипичная пневмония</a:t>
            </a:r>
            <a:endParaRPr lang="ru-RU" altLang="ru-RU" sz="4000" b="1" dirty="0" smtClean="0">
              <a:solidFill>
                <a:schemeClr val="tx2"/>
              </a:solidFill>
            </a:endParaRPr>
          </a:p>
        </p:txBody>
      </p:sp>
      <p:sp>
        <p:nvSpPr>
          <p:cNvPr id="25604" name="Rectangle 39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89701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ru-RU" altLang="ru-RU" sz="2800" dirty="0" smtClean="0"/>
              <a:t>Пневмония + </a:t>
            </a:r>
            <a:r>
              <a:rPr lang="ru-RU" altLang="ru-RU" sz="2800" dirty="0" err="1" smtClean="0"/>
              <a:t>бронхообструкция</a:t>
            </a:r>
            <a:endParaRPr lang="ru-RU" altLang="ru-RU" sz="2800" dirty="0" smtClean="0"/>
          </a:p>
          <a:p>
            <a:pPr eaLnBrk="1" hangingPunct="1">
              <a:lnSpc>
                <a:spcPct val="90000"/>
              </a:lnSpc>
            </a:pPr>
            <a:r>
              <a:rPr lang="ru-RU" altLang="ru-RU" sz="2800" dirty="0" smtClean="0"/>
              <a:t>Обычно </a:t>
            </a:r>
            <a:r>
              <a:rPr lang="ru-RU" altLang="ru-RU" sz="2800" dirty="0" smtClean="0"/>
              <a:t>«организованные» дети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dirty="0" smtClean="0"/>
              <a:t>Симптомы: лихорадка </a:t>
            </a:r>
            <a:r>
              <a:rPr lang="ru-RU" altLang="ru-RU" sz="2800" dirty="0" smtClean="0"/>
              <a:t>1-10 </a:t>
            </a:r>
            <a:r>
              <a:rPr lang="ru-RU" altLang="ru-RU" sz="2800" dirty="0" smtClean="0"/>
              <a:t>дней, катаральный конъюнктивит, катар в носоглотке, бронхит/пневмония, </a:t>
            </a:r>
            <a:r>
              <a:rPr lang="ru-RU" altLang="ru-RU" sz="2800" dirty="0" err="1" smtClean="0"/>
              <a:t>бронхообструктивный</a:t>
            </a:r>
            <a:r>
              <a:rPr lang="ru-RU" altLang="ru-RU" sz="2800" dirty="0" smtClean="0"/>
              <a:t> синдром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dirty="0" smtClean="0"/>
              <a:t>Интоксикация умеренная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dirty="0" smtClean="0"/>
              <a:t>В ОАК – лейкоциты в норме или незначительно </a:t>
            </a:r>
            <a:r>
              <a:rPr lang="ru-RU" altLang="ru-RU" sz="2800" dirty="0" smtClean="0">
                <a:sym typeface="Wingdings" pitchFamily="2" charset="2"/>
              </a:rPr>
              <a:t>, СОЭ 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dirty="0" smtClean="0">
                <a:sym typeface="Wingdings" pitchFamily="2" charset="2"/>
              </a:rPr>
              <a:t>СРБ </a:t>
            </a:r>
            <a:r>
              <a:rPr lang="en-US" altLang="ru-RU" sz="2800" dirty="0" smtClean="0">
                <a:sym typeface="Wingdings" pitchFamily="2" charset="2"/>
              </a:rPr>
              <a:t>&lt;</a:t>
            </a:r>
            <a:r>
              <a:rPr lang="ru-RU" altLang="ru-RU" sz="2800" dirty="0" smtClean="0">
                <a:sym typeface="Wingdings" pitchFamily="2" charset="2"/>
              </a:rPr>
              <a:t> 40 мг/л, ПКТ </a:t>
            </a:r>
            <a:r>
              <a:rPr lang="en-US" altLang="ru-RU" sz="2800" dirty="0" smtClean="0">
                <a:sym typeface="Wingdings" pitchFamily="2" charset="2"/>
              </a:rPr>
              <a:t>&lt;</a:t>
            </a:r>
            <a:r>
              <a:rPr lang="ru-RU" altLang="ru-RU" sz="2800" dirty="0" smtClean="0">
                <a:sym typeface="Wingdings" pitchFamily="2" charset="2"/>
              </a:rPr>
              <a:t> 0,2 </a:t>
            </a:r>
            <a:r>
              <a:rPr lang="ru-RU" altLang="ru-RU" sz="2800" dirty="0" err="1" smtClean="0">
                <a:sym typeface="Wingdings" pitchFamily="2" charset="2"/>
              </a:rPr>
              <a:t>нг</a:t>
            </a:r>
            <a:r>
              <a:rPr lang="ru-RU" altLang="ru-RU" sz="2800" dirty="0" smtClean="0">
                <a:sym typeface="Wingdings" pitchFamily="2" charset="2"/>
              </a:rPr>
              <a:t>/мл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dirty="0" smtClean="0">
                <a:sym typeface="Wingdings" pitchFamily="2" charset="2"/>
              </a:rPr>
              <a:t>Рентгенологически – негомогенные </a:t>
            </a:r>
            <a:r>
              <a:rPr lang="ru-RU" altLang="ru-RU" sz="2800" dirty="0" smtClean="0">
                <a:sym typeface="Wingdings" pitchFamily="2" charset="2"/>
              </a:rPr>
              <a:t>тени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u="sng" dirty="0" smtClean="0">
                <a:sym typeface="Wingdings" pitchFamily="2" charset="2"/>
              </a:rPr>
              <a:t>Препарат выбора - МАКРОЛИД</a:t>
            </a:r>
            <a:endParaRPr lang="ru-RU" altLang="ru-RU" sz="2800" u="sng" dirty="0" smtClean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1948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Типичная пневмония (пневмококковая)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/>
          <a:lstStyle/>
          <a:p>
            <a:r>
              <a:rPr lang="ru-RU" dirty="0" smtClean="0"/>
              <a:t>Интоксикация, лихорадка</a:t>
            </a:r>
          </a:p>
          <a:p>
            <a:r>
              <a:rPr lang="ru-RU" dirty="0" smtClean="0"/>
              <a:t>Ослабление дыхания, крепитация</a:t>
            </a:r>
          </a:p>
          <a:p>
            <a:r>
              <a:rPr lang="ru-RU" dirty="0" smtClean="0"/>
              <a:t>Высокие бактериальные маркеры в анализах крови</a:t>
            </a:r>
          </a:p>
          <a:p>
            <a:r>
              <a:rPr lang="ru-RU" dirty="0" smtClean="0"/>
              <a:t>Препарат выбора – амоксициллин 80 мг/кг/</a:t>
            </a:r>
            <a:r>
              <a:rPr lang="ru-RU" dirty="0" err="1" smtClean="0"/>
              <a:t>сут</a:t>
            </a:r>
            <a:endParaRPr lang="ru-RU" dirty="0" smtClean="0"/>
          </a:p>
          <a:p>
            <a:r>
              <a:rPr lang="ru-RU" dirty="0" smtClean="0"/>
              <a:t>Второй выбор – ЦС </a:t>
            </a:r>
            <a:r>
              <a:rPr lang="en-US" dirty="0" smtClean="0"/>
              <a:t>III</a:t>
            </a:r>
            <a:r>
              <a:rPr lang="ru-RU" dirty="0" smtClean="0"/>
              <a:t> или ЦС </a:t>
            </a:r>
            <a:r>
              <a:rPr lang="en-US" dirty="0" smtClean="0"/>
              <a:t>II</a:t>
            </a:r>
            <a:endParaRPr lang="ru-RU" dirty="0" smtClean="0"/>
          </a:p>
          <a:p>
            <a:r>
              <a:rPr lang="ru-RU" dirty="0" smtClean="0"/>
              <a:t>При </a:t>
            </a:r>
            <a:r>
              <a:rPr lang="ru-RU" dirty="0" err="1" smtClean="0"/>
              <a:t>метапневмоническом</a:t>
            </a:r>
            <a:r>
              <a:rPr lang="ru-RU" dirty="0" smtClean="0"/>
              <a:t> плеврите – </a:t>
            </a:r>
            <a:r>
              <a:rPr lang="ru-RU" dirty="0" err="1" smtClean="0"/>
              <a:t>планово</a:t>
            </a:r>
            <a:r>
              <a:rPr lang="ru-RU" dirty="0" smtClean="0"/>
              <a:t> ибупрофен (при лихорадке)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617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922338"/>
          </a:xfrm>
        </p:spPr>
        <p:txBody>
          <a:bodyPr/>
          <a:lstStyle/>
          <a:p>
            <a:pPr eaLnBrk="1" hangingPunct="1"/>
            <a:r>
              <a:rPr lang="ru-RU" altLang="ru-RU" sz="3600" b="1" dirty="0" smtClean="0">
                <a:solidFill>
                  <a:schemeClr val="tx1"/>
                </a:solidFill>
              </a:rPr>
              <a:t>Этиология острых тонзиллитов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79512" y="1412156"/>
            <a:ext cx="4038600" cy="3529012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buFontTx/>
              <a:buNone/>
            </a:pPr>
            <a:r>
              <a:rPr lang="ru-RU" altLang="ru-RU" sz="3200" b="1" dirty="0" smtClean="0">
                <a:solidFill>
                  <a:srgbClr val="FF0000"/>
                </a:solidFill>
              </a:rPr>
              <a:t>70 - 90% ВИРУСЫ</a:t>
            </a:r>
          </a:p>
          <a:p>
            <a:pPr eaLnBrk="1" hangingPunct="1">
              <a:buFontTx/>
              <a:buNone/>
            </a:pPr>
            <a:endParaRPr lang="ru-RU" altLang="ru-RU" b="1" dirty="0" smtClean="0">
              <a:solidFill>
                <a:schemeClr val="accent1"/>
              </a:solidFill>
            </a:endParaRPr>
          </a:p>
          <a:p>
            <a:pPr eaLnBrk="1" hangingPunct="1"/>
            <a:r>
              <a:rPr lang="ru-RU" altLang="ru-RU" dirty="0" smtClean="0"/>
              <a:t>Аденовирус</a:t>
            </a:r>
          </a:p>
          <a:p>
            <a:pPr eaLnBrk="1" hangingPunct="1"/>
            <a:r>
              <a:rPr lang="ru-RU" altLang="ru-RU" dirty="0" smtClean="0"/>
              <a:t>Вирус Эпштейна-</a:t>
            </a:r>
            <a:r>
              <a:rPr lang="ru-RU" altLang="ru-RU" dirty="0" err="1" smtClean="0"/>
              <a:t>Барр</a:t>
            </a:r>
            <a:endParaRPr lang="ru-RU" altLang="ru-RU" dirty="0" smtClean="0"/>
          </a:p>
          <a:p>
            <a:pPr eaLnBrk="1" hangingPunct="1"/>
            <a:r>
              <a:rPr lang="en-US" altLang="ru-RU" dirty="0" smtClean="0"/>
              <a:t>RS-</a:t>
            </a:r>
            <a:r>
              <a:rPr lang="ru-RU" altLang="ru-RU" dirty="0" smtClean="0"/>
              <a:t>вирус, </a:t>
            </a:r>
            <a:r>
              <a:rPr lang="ru-RU" altLang="ru-RU" dirty="0" err="1" smtClean="0"/>
              <a:t>риновирус</a:t>
            </a:r>
            <a:endParaRPr lang="ru-RU" altLang="ru-RU" dirty="0" smtClean="0"/>
          </a:p>
          <a:p>
            <a:pPr eaLnBrk="1" hangingPunct="1"/>
            <a:r>
              <a:rPr lang="ru-RU" altLang="ru-RU" dirty="0" err="1" smtClean="0"/>
              <a:t>Энтеровирусы</a:t>
            </a:r>
            <a:endParaRPr lang="ru-RU" altLang="ru-RU" dirty="0" smtClean="0"/>
          </a:p>
          <a:p>
            <a:pPr eaLnBrk="1" hangingPunct="1"/>
            <a:r>
              <a:rPr lang="ru-RU" altLang="ru-RU" dirty="0" smtClean="0"/>
              <a:t>Герпес 1,2 типа</a:t>
            </a:r>
          </a:p>
          <a:p>
            <a:pPr eaLnBrk="1" hangingPunct="1"/>
            <a:r>
              <a:rPr lang="ru-RU" altLang="ru-RU" dirty="0" smtClean="0"/>
              <a:t>Другие</a:t>
            </a:r>
          </a:p>
          <a:p>
            <a:pPr eaLnBrk="1" hangingPunct="1"/>
            <a:endParaRPr lang="ru-RU" altLang="ru-RU" sz="2400" dirty="0" smtClean="0"/>
          </a:p>
        </p:txBody>
      </p:sp>
      <p:sp>
        <p:nvSpPr>
          <p:cNvPr id="16389" name="Rectangle 5"/>
          <p:cNvSpPr>
            <a:spLocks noGrp="1" noChangeArrowheads="1"/>
          </p:cNvSpPr>
          <p:nvPr>
            <p:ph sz="quarter" idx="2"/>
          </p:nvPr>
        </p:nvSpPr>
        <p:spPr>
          <a:xfrm>
            <a:off x="4427984" y="1341438"/>
            <a:ext cx="4896544" cy="452596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Tx/>
              <a:buNone/>
            </a:pPr>
            <a:r>
              <a:rPr lang="ru-RU" altLang="ru-RU" sz="3200" b="1" dirty="0" smtClean="0">
                <a:solidFill>
                  <a:srgbClr val="FF0000"/>
                </a:solidFill>
              </a:rPr>
              <a:t>10 - 30% БАКТЕРИИ</a:t>
            </a:r>
          </a:p>
          <a:p>
            <a:pPr eaLnBrk="1" hangingPunct="1"/>
            <a:endParaRPr lang="ru-RU" altLang="ru-RU" sz="2000" dirty="0" smtClean="0"/>
          </a:p>
          <a:p>
            <a:pPr eaLnBrk="1" hangingPunct="1"/>
            <a:r>
              <a:rPr lang="en-US" altLang="ru-RU" i="1" dirty="0" smtClean="0"/>
              <a:t>Streptococcus </a:t>
            </a:r>
            <a:r>
              <a:rPr lang="en-US" altLang="ru-RU" i="1" dirty="0" err="1" smtClean="0"/>
              <a:t>pyogenes</a:t>
            </a:r>
            <a:r>
              <a:rPr lang="en-US" altLang="ru-RU" i="1" dirty="0" smtClean="0"/>
              <a:t> </a:t>
            </a:r>
            <a:r>
              <a:rPr lang="en-US" altLang="ru-RU" dirty="0" smtClean="0"/>
              <a:t>(</a:t>
            </a:r>
            <a:r>
              <a:rPr lang="ru-RU" altLang="ru-RU" dirty="0" smtClean="0"/>
              <a:t>БГСА</a:t>
            </a:r>
            <a:r>
              <a:rPr lang="en-US" altLang="ru-RU" dirty="0" smtClean="0"/>
              <a:t>)</a:t>
            </a:r>
            <a:endParaRPr lang="ru-RU" altLang="ru-RU" dirty="0" smtClean="0"/>
          </a:p>
          <a:p>
            <a:r>
              <a:rPr lang="en-US" altLang="ru-RU" i="1" dirty="0" smtClean="0"/>
              <a:t>Neisseria </a:t>
            </a:r>
            <a:r>
              <a:rPr lang="en-US" altLang="ru-RU" i="1" dirty="0" err="1"/>
              <a:t>gonorrhoeae</a:t>
            </a:r>
            <a:endParaRPr lang="ru-RU" altLang="ru-RU" i="1" dirty="0"/>
          </a:p>
          <a:p>
            <a:r>
              <a:rPr lang="en-US" altLang="ru-RU" i="1" dirty="0" err="1"/>
              <a:t>Corynebacterium</a:t>
            </a:r>
            <a:r>
              <a:rPr lang="en-US" altLang="ru-RU" i="1" dirty="0"/>
              <a:t> diphtheria</a:t>
            </a:r>
            <a:endParaRPr lang="ru-RU" altLang="ru-RU" i="1" dirty="0"/>
          </a:p>
          <a:p>
            <a:r>
              <a:rPr lang="ru-RU" altLang="ru-RU" dirty="0"/>
              <a:t>Стрептококки группы </a:t>
            </a:r>
            <a:r>
              <a:rPr lang="en-US" altLang="ru-RU" dirty="0"/>
              <a:t>G, C</a:t>
            </a:r>
            <a:endParaRPr lang="ru-RU" altLang="ru-RU" dirty="0"/>
          </a:p>
          <a:p>
            <a:pPr eaLnBrk="1" hangingPunct="1"/>
            <a:r>
              <a:rPr lang="ru-RU" altLang="ru-RU" dirty="0" smtClean="0"/>
              <a:t>Хламидии, микоплазмы</a:t>
            </a:r>
            <a:endParaRPr lang="en-US" altLang="ru-RU" dirty="0" smtClean="0"/>
          </a:p>
          <a:p>
            <a:pPr eaLnBrk="1" hangingPunct="1"/>
            <a:r>
              <a:rPr lang="ru-RU" altLang="ru-RU" dirty="0" smtClean="0"/>
              <a:t>Анаэробы</a:t>
            </a:r>
          </a:p>
          <a:p>
            <a:pPr eaLnBrk="1" hangingPunct="1"/>
            <a:r>
              <a:rPr lang="ru-RU" altLang="ru-RU" dirty="0" smtClean="0"/>
              <a:t>Другие</a:t>
            </a:r>
          </a:p>
          <a:p>
            <a:pPr eaLnBrk="1" hangingPunct="1">
              <a:buFontTx/>
              <a:buNone/>
            </a:pPr>
            <a:endParaRPr lang="ru-RU" altLang="ru-RU" sz="3600" dirty="0" smtClean="0"/>
          </a:p>
        </p:txBody>
      </p:sp>
    </p:spTree>
    <p:extLst>
      <p:ext uri="{BB962C8B-B14F-4D97-AF65-F5344CB8AC3E}">
        <p14:creationId xmlns:p14="http://schemas.microsoft.com/office/powerpoint/2010/main" val="339794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024" y="548680"/>
            <a:ext cx="9036496" cy="504056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Дифференциальная диагностика</a:t>
            </a:r>
            <a:br>
              <a:rPr lang="ru-RU" sz="3200" b="1" dirty="0" smtClean="0"/>
            </a:br>
            <a:r>
              <a:rPr lang="ru-RU" sz="3200" b="1" dirty="0" smtClean="0"/>
              <a:t>бактериального и вирусного тонзиллита</a:t>
            </a:r>
            <a:endParaRPr lang="ru-RU" sz="32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0364538"/>
              </p:ext>
            </p:extLst>
          </p:nvPr>
        </p:nvGraphicFramePr>
        <p:xfrm>
          <a:off x="251520" y="1340768"/>
          <a:ext cx="8640959" cy="5112565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5400600"/>
                <a:gridCol w="3240359"/>
              </a:tblGrid>
              <a:tr h="3913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БГСА фарингит и тонзиллит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Вирусный </a:t>
                      </a:r>
                      <a:r>
                        <a:rPr lang="ru-RU" sz="2000" dirty="0" smtClean="0">
                          <a:effectLst/>
                        </a:rPr>
                        <a:t>тонзиллит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13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Внезапное появление боли в горле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Конъюнктивит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13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Возраст 5-15 лет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Ларингит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13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Лихорадка </a:t>
                      </a:r>
                      <a:r>
                        <a:rPr lang="en-US" sz="2000" dirty="0">
                          <a:effectLst/>
                        </a:rPr>
                        <a:t>&gt;</a:t>
                      </a:r>
                      <a:r>
                        <a:rPr lang="ru-RU" sz="2000" dirty="0">
                          <a:effectLst/>
                        </a:rPr>
                        <a:t>38*С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Осиплость голоса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13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Головная боль, тошнота, рвота, боль в животе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Кашель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071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Яркая гиперемия миндалин, небных дужек, задней стенки глотки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Насморк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13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Неровные наложения на миндалинах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Диарея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13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Петехии на твердом небе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effectLst/>
                        </a:rPr>
                        <a:t>Афтозный</a:t>
                      </a:r>
                      <a:r>
                        <a:rPr lang="ru-RU" sz="2000" b="1" dirty="0">
                          <a:effectLst/>
                        </a:rPr>
                        <a:t> стоматит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13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Подчелюстной лимфаденит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Вирусная экзантема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13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Сезонность: зима и ранняя весна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 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13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Контакт с больным ангиной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13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Скарлатинозная сыпь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3399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Содержимое 8" descr="Стрептококковый фарингит.jpg"/>
          <p:cNvPicPr>
            <a:picLocks noGrp="1" noChangeAspect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8983" y="4250775"/>
            <a:ext cx="3685283" cy="2490593"/>
          </a:xfrm>
        </p:spPr>
      </p:pic>
      <p:pic>
        <p:nvPicPr>
          <p:cNvPr id="29699" name="Рисунок 11" descr="Red throa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1798" y="1628800"/>
            <a:ext cx="3691501" cy="2421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179388" y="392956"/>
            <a:ext cx="871378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3200" b="1" dirty="0">
                <a:solidFill>
                  <a:schemeClr val="tx2"/>
                </a:solidFill>
              </a:rPr>
              <a:t>Типичная фарингоскопическая картина </a:t>
            </a:r>
            <a:r>
              <a:rPr lang="ru-RU" altLang="ru-RU" sz="3200" b="1" dirty="0" smtClean="0">
                <a:solidFill>
                  <a:schemeClr val="tx2"/>
                </a:solidFill>
              </a:rPr>
              <a:t>острого стрептококкового тонзиллита</a:t>
            </a:r>
            <a:endParaRPr lang="ru-RU" altLang="ru-RU" sz="3200" b="1" dirty="0">
              <a:solidFill>
                <a:schemeClr val="tx2"/>
              </a:solidFill>
            </a:endParaRPr>
          </a:p>
        </p:txBody>
      </p:sp>
      <p:pic>
        <p:nvPicPr>
          <p:cNvPr id="5" name="Picture 12" descr="i?id=367866370-60-72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28800"/>
            <a:ext cx="3688730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0" descr="03614105%20-%20AMIGDALA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6210" y="4301905"/>
            <a:ext cx="3707090" cy="2439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13748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07368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tx2"/>
                </a:solidFill>
              </a:rPr>
              <a:t>Лечение БГСА-тонзиллита: медицина, основанная на доказательствах</a:t>
            </a:r>
            <a:endParaRPr lang="ru-RU" sz="3600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При острой БГСА-инфекции назначить АНТИБИОТИК  на 10 дней. Препарат выбора - амоксициллин (А)</a:t>
            </a:r>
          </a:p>
          <a:p>
            <a:r>
              <a:rPr lang="ru-RU" dirty="0" smtClean="0"/>
              <a:t>При наличии аллергии на пенициллины – выбрать ЦС</a:t>
            </a:r>
            <a:r>
              <a:rPr lang="en-US" dirty="0" smtClean="0"/>
              <a:t>I</a:t>
            </a:r>
            <a:r>
              <a:rPr lang="ru-RU" dirty="0" smtClean="0"/>
              <a:t> или </a:t>
            </a:r>
            <a:r>
              <a:rPr lang="ru-RU" dirty="0" err="1" smtClean="0"/>
              <a:t>макролид</a:t>
            </a:r>
            <a:r>
              <a:rPr lang="ru-RU" dirty="0" smtClean="0"/>
              <a:t>, или </a:t>
            </a:r>
            <a:r>
              <a:rPr lang="ru-RU" dirty="0" err="1" smtClean="0"/>
              <a:t>клиндамицин</a:t>
            </a:r>
            <a:r>
              <a:rPr lang="ru-RU" dirty="0" smtClean="0"/>
              <a:t> (А)</a:t>
            </a:r>
          </a:p>
          <a:p>
            <a:r>
              <a:rPr lang="ru-RU" dirty="0" smtClean="0"/>
              <a:t>При необходимости можно использовать жаропонижающие (А)</a:t>
            </a:r>
          </a:p>
          <a:p>
            <a:r>
              <a:rPr lang="ru-RU" dirty="0" err="1"/>
              <a:t>Тонзиллэктомия</a:t>
            </a:r>
            <a:r>
              <a:rPr lang="ru-RU" dirty="0"/>
              <a:t> с целью уменьшения частоты БГСА-тонзиллита НЕ РЕКОМЕНДУЕТСЯ (А)</a:t>
            </a:r>
          </a:p>
          <a:p>
            <a:r>
              <a:rPr lang="ru-RU" dirty="0" smtClean="0"/>
              <a:t>При отсутствии клиники выявление и лечение носителей БГСА НЕ РЕКОМЕНДУЕТСЯ (В)</a:t>
            </a:r>
          </a:p>
          <a:p>
            <a:r>
              <a:rPr lang="ru-RU" dirty="0" smtClean="0"/>
              <a:t>Пациенты с частыми рецидивами БГСА-тонзиллита могут быть носителями с частыми ОРВИ (В)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8691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</a:rPr>
              <a:t>Острый средний отит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</a:pPr>
            <a:r>
              <a:rPr lang="ru-RU" dirty="0">
                <a:latin typeface="Arial" pitchFamily="34" charset="0"/>
                <a:cs typeface="Arial" pitchFamily="34" charset="0"/>
              </a:rPr>
              <a:t>Неспецифические признаки ОРВИ</a:t>
            </a:r>
          </a:p>
          <a:p>
            <a:pPr>
              <a:lnSpc>
                <a:spcPct val="110000"/>
              </a:lnSpc>
            </a:pPr>
            <a:r>
              <a:rPr lang="ru-RU" dirty="0">
                <a:latin typeface="Arial" pitchFamily="34" charset="0"/>
                <a:cs typeface="Arial" pitchFamily="34" charset="0"/>
              </a:rPr>
              <a:t>До 50% - без лихорадки</a:t>
            </a:r>
          </a:p>
          <a:p>
            <a:pPr>
              <a:lnSpc>
                <a:spcPct val="110000"/>
              </a:lnSpc>
            </a:pPr>
            <a:r>
              <a:rPr lang="ru-RU" dirty="0">
                <a:latin typeface="Arial" pitchFamily="34" charset="0"/>
                <a:cs typeface="Arial" pitchFamily="34" charset="0"/>
              </a:rPr>
              <a:t>Беспокойство, плач</a:t>
            </a:r>
          </a:p>
          <a:p>
            <a:pPr>
              <a:lnSpc>
                <a:spcPct val="110000"/>
              </a:lnSpc>
            </a:pPr>
            <a:r>
              <a:rPr lang="ru-RU" dirty="0">
                <a:latin typeface="Arial" pitchFamily="34" charset="0"/>
                <a:cs typeface="Arial" pitchFamily="34" charset="0"/>
              </a:rPr>
              <a:t>Нарастание температуры в поздние сроки болезни</a:t>
            </a:r>
          </a:p>
          <a:p>
            <a:pPr>
              <a:lnSpc>
                <a:spcPct val="110000"/>
              </a:lnSpc>
            </a:pPr>
            <a:r>
              <a:rPr lang="ru-RU" dirty="0">
                <a:latin typeface="Arial" pitchFamily="34" charset="0"/>
                <a:cs typeface="Arial" pitchFamily="34" charset="0"/>
              </a:rPr>
              <a:t>Боль – чаще у старших детей</a:t>
            </a:r>
            <a:r>
              <a:rPr lang="en-US" dirty="0">
                <a:latin typeface="Arial" pitchFamily="34" charset="0"/>
                <a:cs typeface="Arial" pitchFamily="34" charset="0"/>
              </a:rPr>
              <a:t> (&gt; 50% </a:t>
            </a:r>
            <a:r>
              <a:rPr lang="ru-RU" dirty="0">
                <a:latin typeface="Arial" pitchFamily="34" charset="0"/>
                <a:cs typeface="Arial" pitchFamily="34" charset="0"/>
              </a:rPr>
              <a:t>без боли)</a:t>
            </a:r>
          </a:p>
          <a:p>
            <a:pPr>
              <a:lnSpc>
                <a:spcPct val="110000"/>
              </a:lnSpc>
            </a:pPr>
            <a:r>
              <a:rPr lang="ru-RU" dirty="0">
                <a:latin typeface="Arial" pitchFamily="34" charset="0"/>
                <a:cs typeface="Arial" pitchFamily="34" charset="0"/>
              </a:rPr>
              <a:t>ОТОСКОПИЯ! (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пневматическая отоскопия</a:t>
            </a:r>
            <a:r>
              <a:rPr lang="ru-RU" dirty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тимпанометрия</a:t>
            </a:r>
            <a:r>
              <a:rPr lang="ru-RU" dirty="0">
                <a:latin typeface="Arial" pitchFamily="34" charset="0"/>
                <a:cs typeface="Arial" pitchFamily="34" charset="0"/>
              </a:rPr>
              <a:t>, акустическая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рефлектометрия</a:t>
            </a:r>
            <a:r>
              <a:rPr lang="ru-RU" dirty="0">
                <a:latin typeface="Arial" pitchFamily="34" charset="0"/>
                <a:cs typeface="Arial" pitchFamily="34" charset="0"/>
              </a:rPr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535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Отоскопическая картина острого среднего гнойного отита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247" b="21163"/>
          <a:stretch/>
        </p:blipFill>
        <p:spPr bwMode="auto">
          <a:xfrm>
            <a:off x="341623" y="2060848"/>
            <a:ext cx="8555511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5536" y="5634661"/>
            <a:ext cx="41104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Выбухание барабанной</a:t>
            </a:r>
          </a:p>
          <a:p>
            <a:r>
              <a:rPr lang="ru-RU" sz="2400" b="1" dirty="0" smtClean="0"/>
              <a:t>перепонки</a:t>
            </a:r>
            <a:endParaRPr lang="ru-RU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710051" y="5622339"/>
            <a:ext cx="40302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Неизмененная</a:t>
            </a:r>
          </a:p>
          <a:p>
            <a:r>
              <a:rPr lang="ru-RU" sz="2400" b="1" dirty="0" smtClean="0"/>
              <a:t>Барабанная перепонка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72107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Этиология острого </a:t>
            </a:r>
            <a:r>
              <a:rPr lang="ru-RU" b="1" dirty="0" smtClean="0">
                <a:solidFill>
                  <a:schemeClr val="tx2"/>
                </a:solidFill>
              </a:rPr>
              <a:t/>
            </a:r>
            <a:br>
              <a:rPr lang="ru-RU" b="1" dirty="0" smtClean="0">
                <a:solidFill>
                  <a:schemeClr val="tx2"/>
                </a:solidFill>
              </a:rPr>
            </a:br>
            <a:r>
              <a:rPr lang="ru-RU" b="1" dirty="0" smtClean="0">
                <a:solidFill>
                  <a:schemeClr val="tx2"/>
                </a:solidFill>
              </a:rPr>
              <a:t>среднего </a:t>
            </a:r>
            <a:r>
              <a:rPr lang="ru-RU" b="1" dirty="0" smtClean="0">
                <a:solidFill>
                  <a:schemeClr val="tx2"/>
                </a:solidFill>
              </a:rPr>
              <a:t>отита у детей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Streptococcus </a:t>
            </a:r>
            <a:r>
              <a:rPr lang="en-US" b="1" dirty="0" err="1" smtClean="0"/>
              <a:t>pneumoniae</a:t>
            </a:r>
            <a:endParaRPr lang="en-US" b="1" dirty="0" smtClean="0"/>
          </a:p>
          <a:p>
            <a:r>
              <a:rPr lang="en-US" b="1" dirty="0" err="1" smtClean="0"/>
              <a:t>Hemophilus</a:t>
            </a:r>
            <a:r>
              <a:rPr lang="en-US" b="1" dirty="0" smtClean="0"/>
              <a:t> </a:t>
            </a:r>
            <a:r>
              <a:rPr lang="en-US" b="1" dirty="0" err="1" smtClean="0"/>
              <a:t>influenzae</a:t>
            </a:r>
            <a:endParaRPr lang="en-US" b="1" dirty="0" smtClean="0"/>
          </a:p>
          <a:p>
            <a:r>
              <a:rPr lang="en-US" b="1" dirty="0" smtClean="0"/>
              <a:t>Moraxella </a:t>
            </a:r>
            <a:r>
              <a:rPr lang="en-US" b="1" dirty="0" err="1" smtClean="0"/>
              <a:t>catarrhalis</a:t>
            </a:r>
            <a:endParaRPr lang="ru-RU" b="1" dirty="0"/>
          </a:p>
        </p:txBody>
      </p:sp>
      <p:sp>
        <p:nvSpPr>
          <p:cNvPr id="4" name="Стрелка вниз 3"/>
          <p:cNvSpPr/>
          <p:nvPr/>
        </p:nvSpPr>
        <p:spPr>
          <a:xfrm>
            <a:off x="3583312" y="378904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898238" y="4941168"/>
            <a:ext cx="728776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При назначении антибактериальной терапии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препарат выбора 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АМОКСИЦИЛЛИН-КЛАВУЛАНАТ 80 мг/кг/</a:t>
            </a:r>
            <a:r>
              <a:rPr lang="ru-RU" sz="2800" b="1" dirty="0" err="1" smtClean="0">
                <a:solidFill>
                  <a:srgbClr val="FF0000"/>
                </a:solidFill>
              </a:rPr>
              <a:t>сут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950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</a:rPr>
              <a:t>Лихорадка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96752"/>
            <a:ext cx="8507288" cy="4525963"/>
          </a:xfrm>
        </p:spPr>
        <p:txBody>
          <a:bodyPr>
            <a:no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Лихорадка = температура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≥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38*С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Золотой стандарт» измерения температуры тела – ректально 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Любые другие места – менее чувствительные показатели температуры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Гипертермия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= температура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≥ 41,1*C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Высокий риск ТБИ, нарушения терморегуляции, токсического действия лекарств, фебрильных судорог и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рабдомиолиза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Эффективное снижение температуры тела – на ≥ 0,5*С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647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Антибактериальная терапия ОСО</a:t>
            </a:r>
            <a:endParaRPr lang="ru-RU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4568866"/>
              </p:ext>
            </p:extLst>
          </p:nvPr>
        </p:nvGraphicFramePr>
        <p:xfrm>
          <a:off x="457200" y="1628800"/>
          <a:ext cx="8435280" cy="4548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8576"/>
                <a:gridCol w="3024336"/>
                <a:gridCol w="3312368"/>
              </a:tblGrid>
              <a:tr h="1245269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Возраст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Диагноз несомненный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Сомнительный диагноз</a:t>
                      </a:r>
                      <a:endParaRPr lang="ru-RU" sz="2400" dirty="0"/>
                    </a:p>
                  </a:txBody>
                  <a:tcPr/>
                </a:tc>
              </a:tr>
              <a:tr h="721464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&lt;</a:t>
                      </a:r>
                      <a:r>
                        <a:rPr lang="ru-RU" sz="2400" b="1" baseline="0" dirty="0" smtClean="0"/>
                        <a:t> 6 </a:t>
                      </a:r>
                      <a:r>
                        <a:rPr lang="ru-RU" sz="2400" b="1" baseline="0" dirty="0" err="1" smtClean="0"/>
                        <a:t>мес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Антибиотик +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Антибиотик +</a:t>
                      </a:r>
                      <a:endParaRPr lang="ru-RU" sz="2400" b="1" dirty="0"/>
                    </a:p>
                  </a:txBody>
                  <a:tcPr/>
                </a:tc>
              </a:tr>
              <a:tr h="1290902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6 –</a:t>
                      </a:r>
                      <a:r>
                        <a:rPr lang="ru-RU" sz="2400" b="1" baseline="0" dirty="0" smtClean="0"/>
                        <a:t> 24 </a:t>
                      </a:r>
                      <a:r>
                        <a:rPr lang="ru-RU" sz="2400" b="1" baseline="0" dirty="0" err="1" smtClean="0"/>
                        <a:t>мес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Антибиотик +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Если</a:t>
                      </a:r>
                      <a:r>
                        <a:rPr lang="ru-RU" sz="2400" b="1" baseline="0" dirty="0" smtClean="0"/>
                        <a:t> тяжелое течение болезни : Антибиотик +</a:t>
                      </a:r>
                      <a:endParaRPr lang="ru-RU" sz="2400" b="1" dirty="0"/>
                    </a:p>
                  </a:txBody>
                  <a:tcPr/>
                </a:tc>
              </a:tr>
              <a:tr h="1290902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&gt;</a:t>
                      </a:r>
                      <a:r>
                        <a:rPr lang="ru-RU" sz="2400" b="1" dirty="0" smtClean="0"/>
                        <a:t> 24 </a:t>
                      </a:r>
                      <a:r>
                        <a:rPr lang="ru-RU" sz="2400" b="1" dirty="0" err="1" smtClean="0"/>
                        <a:t>мес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Если</a:t>
                      </a:r>
                      <a:r>
                        <a:rPr lang="ru-RU" sz="2400" b="1" baseline="0" dirty="0" smtClean="0"/>
                        <a:t> тяжелое течение болезни : Антибиотик +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Выжидательная тактика</a:t>
                      </a:r>
                      <a:endParaRPr lang="ru-RU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11560" y="6453336"/>
            <a:ext cx="4576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Cochrane Database of Systematic Reviews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442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66800"/>
          </a:xfrm>
        </p:spPr>
        <p:txBody>
          <a:bodyPr/>
          <a:lstStyle/>
          <a:p>
            <a:r>
              <a:rPr lang="ru-RU" dirty="0" smtClean="0"/>
              <a:t>Другие препараты при ОСО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331236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Антигистаминные –</a:t>
            </a:r>
          </a:p>
          <a:p>
            <a:r>
              <a:rPr lang="ru-RU" dirty="0" smtClean="0"/>
              <a:t>Антипиретики +</a:t>
            </a:r>
          </a:p>
          <a:p>
            <a:r>
              <a:rPr lang="ru-RU" dirty="0" smtClean="0"/>
              <a:t>Топические анальгетики + / -</a:t>
            </a:r>
          </a:p>
          <a:p>
            <a:r>
              <a:rPr lang="ru-RU" dirty="0" smtClean="0"/>
              <a:t>Топические кортикостероиды + / --</a:t>
            </a:r>
          </a:p>
          <a:p>
            <a:r>
              <a:rPr lang="ru-RU" dirty="0" smtClean="0"/>
              <a:t>Топические антибиотики ++</a:t>
            </a:r>
          </a:p>
          <a:p>
            <a:r>
              <a:rPr lang="ru-RU" b="1" dirty="0" err="1" smtClean="0">
                <a:solidFill>
                  <a:srgbClr val="FF0000"/>
                </a:solidFill>
              </a:rPr>
              <a:t>Тимпаноцентез</a:t>
            </a:r>
            <a:r>
              <a:rPr lang="ru-RU" b="1" dirty="0" smtClean="0">
                <a:solidFill>
                  <a:srgbClr val="FF0000"/>
                </a:solidFill>
              </a:rPr>
              <a:t> рутинно не производится!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27584" y="6021288"/>
            <a:ext cx="50449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Cochrane Database of Systematic </a:t>
            </a:r>
            <a:r>
              <a:rPr lang="en-US" i="1" dirty="0" smtClean="0"/>
              <a:t>Reviews</a:t>
            </a:r>
            <a:endParaRPr lang="ru-RU" i="1" dirty="0" smtClean="0"/>
          </a:p>
          <a:p>
            <a:r>
              <a:rPr lang="en-US" i="1" dirty="0" smtClean="0"/>
              <a:t>Thornton</a:t>
            </a:r>
            <a:r>
              <a:rPr lang="ru-RU" i="1" dirty="0" smtClean="0"/>
              <a:t> К., </a:t>
            </a:r>
            <a:r>
              <a:rPr lang="en-US" i="1" dirty="0" err="1" smtClean="0"/>
              <a:t>Pediatr</a:t>
            </a:r>
            <a:r>
              <a:rPr lang="en-US" i="1" dirty="0" smtClean="0"/>
              <a:t> </a:t>
            </a:r>
            <a:r>
              <a:rPr lang="en-US" i="1" dirty="0" err="1"/>
              <a:t>Nurs</a:t>
            </a:r>
            <a:r>
              <a:rPr lang="en-US" i="1" dirty="0"/>
              <a:t>. 2011;37(5):263-267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400226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66800"/>
          </a:xfrm>
        </p:spPr>
        <p:txBody>
          <a:bodyPr/>
          <a:lstStyle/>
          <a:p>
            <a:r>
              <a:rPr lang="ru-RU" dirty="0" smtClean="0"/>
              <a:t>Другие препараты при ОСО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331236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Антигистаминные –</a:t>
            </a:r>
          </a:p>
          <a:p>
            <a:r>
              <a:rPr lang="ru-RU" dirty="0" smtClean="0"/>
              <a:t>Антипиретики +</a:t>
            </a:r>
          </a:p>
          <a:p>
            <a:r>
              <a:rPr lang="ru-RU" dirty="0" smtClean="0"/>
              <a:t>Топические анальгетики + / -</a:t>
            </a:r>
          </a:p>
          <a:p>
            <a:r>
              <a:rPr lang="ru-RU" dirty="0" smtClean="0"/>
              <a:t>Топические кортикостероиды + / --</a:t>
            </a:r>
          </a:p>
          <a:p>
            <a:r>
              <a:rPr lang="ru-RU" dirty="0" smtClean="0"/>
              <a:t>Топические антибиотики ++</a:t>
            </a:r>
          </a:p>
          <a:p>
            <a:r>
              <a:rPr lang="ru-RU" b="1" dirty="0" err="1" smtClean="0">
                <a:solidFill>
                  <a:srgbClr val="FF0000"/>
                </a:solidFill>
              </a:rPr>
              <a:t>Тимпаноцентез</a:t>
            </a:r>
            <a:r>
              <a:rPr lang="ru-RU" b="1" dirty="0" smtClean="0">
                <a:solidFill>
                  <a:srgbClr val="FF0000"/>
                </a:solidFill>
              </a:rPr>
              <a:t> рутинно не производится!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27584" y="6021288"/>
            <a:ext cx="50449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Cochrane Database of Systematic </a:t>
            </a:r>
            <a:r>
              <a:rPr lang="en-US" i="1" dirty="0" smtClean="0"/>
              <a:t>Reviews</a:t>
            </a:r>
            <a:endParaRPr lang="ru-RU" i="1" dirty="0" smtClean="0"/>
          </a:p>
          <a:p>
            <a:r>
              <a:rPr lang="en-US" i="1" dirty="0" smtClean="0"/>
              <a:t>Thornton</a:t>
            </a:r>
            <a:r>
              <a:rPr lang="ru-RU" i="1" dirty="0" smtClean="0"/>
              <a:t> К., </a:t>
            </a:r>
            <a:r>
              <a:rPr lang="en-US" i="1" dirty="0" err="1" smtClean="0"/>
              <a:t>Pediatr</a:t>
            </a:r>
            <a:r>
              <a:rPr lang="en-US" i="1" dirty="0" smtClean="0"/>
              <a:t> </a:t>
            </a:r>
            <a:r>
              <a:rPr lang="en-US" i="1" dirty="0" err="1"/>
              <a:t>Nurs</a:t>
            </a:r>
            <a:r>
              <a:rPr lang="en-US" i="1" dirty="0"/>
              <a:t>. 2011;37(5):263-267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409390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Этиология острых респираторных инфекций у детей</a:t>
            </a:r>
          </a:p>
        </p:txBody>
      </p:sp>
      <p:sp>
        <p:nvSpPr>
          <p:cNvPr id="34818" name="Содержимое 2"/>
          <p:cNvSpPr>
            <a:spLocks noGrp="1"/>
          </p:cNvSpPr>
          <p:nvPr>
            <p:ph idx="1"/>
          </p:nvPr>
        </p:nvSpPr>
        <p:spPr>
          <a:xfrm>
            <a:off x="323528" y="1772816"/>
            <a:ext cx="8640960" cy="456016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dirty="0" smtClean="0"/>
              <a:t>Вирусы</a:t>
            </a:r>
            <a:r>
              <a:rPr lang="ru-RU" dirty="0" smtClean="0"/>
              <a:t> (до 80-90%)</a:t>
            </a:r>
            <a:r>
              <a:rPr lang="en-US" dirty="0" smtClean="0"/>
              <a:t>, </a:t>
            </a:r>
            <a:r>
              <a:rPr lang="ru-RU" dirty="0" smtClean="0"/>
              <a:t>нередко выявляют 2-3 одновременно</a:t>
            </a:r>
          </a:p>
          <a:p>
            <a:r>
              <a:rPr lang="ru-RU" sz="3100" dirty="0" smtClean="0"/>
              <a:t>Фарингит, тонзиллит, бронхит, </a:t>
            </a:r>
            <a:r>
              <a:rPr lang="ru-RU" sz="3100" dirty="0" err="1" smtClean="0"/>
              <a:t>бронхиолит</a:t>
            </a:r>
            <a:r>
              <a:rPr lang="ru-RU" sz="3100" dirty="0" smtClean="0"/>
              <a:t>, ОРВИ, грипп, круп, стоматит, внезапная экзантема, гастроэнтерит и др.</a:t>
            </a:r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Бактерии</a:t>
            </a:r>
            <a:r>
              <a:rPr lang="en-US" b="1" dirty="0" smtClean="0"/>
              <a:t> </a:t>
            </a:r>
            <a:endParaRPr lang="ru-RU" b="1" dirty="0"/>
          </a:p>
          <a:p>
            <a:r>
              <a:rPr lang="ru-RU" dirty="0" smtClean="0"/>
              <a:t>отит</a:t>
            </a:r>
            <a:r>
              <a:rPr lang="ru-RU" dirty="0" smtClean="0"/>
              <a:t>, синусит</a:t>
            </a:r>
            <a:r>
              <a:rPr lang="en-US" dirty="0" smtClean="0"/>
              <a:t>, </a:t>
            </a:r>
            <a:r>
              <a:rPr lang="ru-RU" dirty="0" smtClean="0"/>
              <a:t>пневмония</a:t>
            </a:r>
            <a:r>
              <a:rPr lang="en-US" dirty="0" smtClean="0"/>
              <a:t>: </a:t>
            </a:r>
            <a:r>
              <a:rPr lang="en-US" b="1" i="1" u="sng" dirty="0" smtClean="0">
                <a:solidFill>
                  <a:srgbClr val="FF0000"/>
                </a:solidFill>
              </a:rPr>
              <a:t>S. </a:t>
            </a:r>
            <a:r>
              <a:rPr lang="en-US" b="1" i="1" u="sng" dirty="0" err="1" smtClean="0">
                <a:solidFill>
                  <a:srgbClr val="FF0000"/>
                </a:solidFill>
              </a:rPr>
              <a:t>pneumoniae</a:t>
            </a:r>
            <a:r>
              <a:rPr lang="en-US" b="1" i="1" u="sng" dirty="0" smtClean="0">
                <a:solidFill>
                  <a:srgbClr val="FF0000"/>
                </a:solidFill>
              </a:rPr>
              <a:t> </a:t>
            </a:r>
            <a:r>
              <a:rPr lang="en-US" b="1" u="sng" dirty="0" smtClean="0">
                <a:solidFill>
                  <a:srgbClr val="FF0000"/>
                </a:solidFill>
              </a:rPr>
              <a:t>&gt;</a:t>
            </a:r>
            <a:r>
              <a:rPr lang="ru-RU" b="1" u="sng" dirty="0" smtClean="0">
                <a:solidFill>
                  <a:srgbClr val="FF0000"/>
                </a:solidFill>
              </a:rPr>
              <a:t>6</a:t>
            </a:r>
            <a:r>
              <a:rPr lang="en-US" b="1" u="sng" dirty="0" smtClean="0">
                <a:solidFill>
                  <a:srgbClr val="FF0000"/>
                </a:solidFill>
              </a:rPr>
              <a:t>0%</a:t>
            </a:r>
            <a:r>
              <a:rPr lang="ru-RU" dirty="0" smtClean="0"/>
              <a:t>, </a:t>
            </a:r>
            <a:r>
              <a:rPr lang="en-US" i="1" dirty="0" smtClean="0"/>
              <a:t>H. </a:t>
            </a:r>
            <a:r>
              <a:rPr lang="en-US" i="1" dirty="0" err="1" smtClean="0"/>
              <a:t>influenzae</a:t>
            </a:r>
            <a:r>
              <a:rPr lang="ru-RU" i="1" dirty="0" smtClean="0"/>
              <a:t>,</a:t>
            </a:r>
            <a:r>
              <a:rPr lang="en-US" i="1" dirty="0" smtClean="0"/>
              <a:t> S. </a:t>
            </a:r>
            <a:r>
              <a:rPr lang="en-US" i="1" dirty="0" err="1" smtClean="0"/>
              <a:t>pyogenes</a:t>
            </a:r>
            <a:r>
              <a:rPr lang="en-US" i="1" dirty="0" smtClean="0"/>
              <a:t>, S. </a:t>
            </a:r>
            <a:r>
              <a:rPr lang="en-US" i="1" dirty="0" err="1" smtClean="0"/>
              <a:t>aureus</a:t>
            </a:r>
            <a:r>
              <a:rPr lang="ru-RU" i="1" dirty="0" smtClean="0"/>
              <a:t>, </a:t>
            </a:r>
            <a:r>
              <a:rPr lang="en-US" i="1" dirty="0" smtClean="0"/>
              <a:t>M. </a:t>
            </a:r>
            <a:r>
              <a:rPr lang="en-US" i="1" dirty="0" err="1" smtClean="0"/>
              <a:t>catarrhalis</a:t>
            </a:r>
            <a:r>
              <a:rPr lang="ru-RU" dirty="0" smtClean="0"/>
              <a:t> </a:t>
            </a:r>
            <a:endParaRPr lang="ru-RU" dirty="0" smtClean="0"/>
          </a:p>
          <a:p>
            <a:r>
              <a:rPr lang="ru-RU" dirty="0" smtClean="0"/>
              <a:t>атипичная </a:t>
            </a:r>
            <a:r>
              <a:rPr lang="ru-RU" dirty="0" smtClean="0"/>
              <a:t>пневмония: </a:t>
            </a:r>
            <a:r>
              <a:rPr lang="en-US" i="1" dirty="0" smtClean="0"/>
              <a:t>M. </a:t>
            </a:r>
            <a:r>
              <a:rPr lang="en-US" i="1" dirty="0" err="1" smtClean="0"/>
              <a:t>pneumoniae</a:t>
            </a:r>
            <a:r>
              <a:rPr lang="en-US" i="1" dirty="0" smtClean="0"/>
              <a:t>, C. pneumoniae</a:t>
            </a:r>
            <a:r>
              <a:rPr lang="ru-RU" i="1" dirty="0" smtClean="0"/>
              <a:t> </a:t>
            </a:r>
            <a:endParaRPr lang="ru-RU" i="1" dirty="0" smtClean="0"/>
          </a:p>
          <a:p>
            <a:r>
              <a:rPr lang="ru-RU" dirty="0" smtClean="0"/>
              <a:t>фарингит</a:t>
            </a:r>
            <a:r>
              <a:rPr lang="ru-RU" dirty="0" smtClean="0"/>
              <a:t>, тонзиллит: </a:t>
            </a:r>
            <a:r>
              <a:rPr lang="en-US" i="1" dirty="0" smtClean="0"/>
              <a:t>S.</a:t>
            </a:r>
            <a:r>
              <a:rPr lang="ru-RU" i="1" dirty="0" smtClean="0"/>
              <a:t> </a:t>
            </a:r>
            <a:r>
              <a:rPr lang="en-US" i="1" dirty="0" err="1" smtClean="0"/>
              <a:t>pyogenes</a:t>
            </a:r>
            <a:endParaRPr lang="ru-RU" i="1" dirty="0" smtClean="0"/>
          </a:p>
          <a:p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14170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435280" cy="85010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Вирусные респираторные инфекции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24744"/>
            <a:ext cx="8496944" cy="5001419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Ринит (</a:t>
            </a:r>
            <a:r>
              <a:rPr lang="ru-RU" dirty="0" err="1" smtClean="0"/>
              <a:t>риновирусы</a:t>
            </a:r>
            <a:r>
              <a:rPr lang="ru-RU" dirty="0" smtClean="0"/>
              <a:t>, РСВ, </a:t>
            </a:r>
            <a:r>
              <a:rPr lang="ru-RU" dirty="0" err="1" smtClean="0"/>
              <a:t>парагрипп</a:t>
            </a:r>
            <a:r>
              <a:rPr lang="ru-RU" dirty="0" smtClean="0"/>
              <a:t>, аденовирус и др.)</a:t>
            </a:r>
          </a:p>
          <a:p>
            <a:r>
              <a:rPr lang="ru-RU" dirty="0" err="1" smtClean="0"/>
              <a:t>Назофарингит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риновирусы</a:t>
            </a:r>
            <a:r>
              <a:rPr lang="ru-RU" dirty="0"/>
              <a:t>, РСВ, </a:t>
            </a:r>
            <a:r>
              <a:rPr lang="ru-RU" dirty="0" err="1"/>
              <a:t>парагрипп</a:t>
            </a:r>
            <a:r>
              <a:rPr lang="ru-RU" dirty="0"/>
              <a:t>, </a:t>
            </a:r>
            <a:r>
              <a:rPr lang="ru-RU" dirty="0" smtClean="0"/>
              <a:t>аденовирус и др.)</a:t>
            </a:r>
            <a:endParaRPr lang="ru-RU" dirty="0"/>
          </a:p>
          <a:p>
            <a:r>
              <a:rPr lang="ru-RU" dirty="0" smtClean="0"/>
              <a:t>Стоматит (</a:t>
            </a:r>
            <a:r>
              <a:rPr lang="ru-RU" dirty="0" err="1" smtClean="0"/>
              <a:t>энтеровирусы</a:t>
            </a:r>
            <a:r>
              <a:rPr lang="ru-RU" dirty="0" smtClean="0"/>
              <a:t>, герпес 1,2)</a:t>
            </a:r>
          </a:p>
          <a:p>
            <a:r>
              <a:rPr lang="ru-RU" dirty="0" smtClean="0"/>
              <a:t>Конъюнктивит (аденовирусы и др.)</a:t>
            </a:r>
          </a:p>
          <a:p>
            <a:r>
              <a:rPr lang="ru-RU" dirty="0" smtClean="0"/>
              <a:t>Ларинготрахеит (</a:t>
            </a:r>
            <a:r>
              <a:rPr lang="ru-RU" dirty="0" err="1" smtClean="0"/>
              <a:t>парагрипп</a:t>
            </a:r>
            <a:r>
              <a:rPr lang="ru-RU" dirty="0" smtClean="0"/>
              <a:t> и др.)</a:t>
            </a:r>
          </a:p>
          <a:p>
            <a:r>
              <a:rPr lang="ru-RU" dirty="0" smtClean="0"/>
              <a:t>Бронхит (РСВ, </a:t>
            </a:r>
            <a:r>
              <a:rPr lang="ru-RU" dirty="0" err="1" smtClean="0"/>
              <a:t>риновирусы</a:t>
            </a:r>
            <a:r>
              <a:rPr lang="ru-RU" dirty="0" smtClean="0"/>
              <a:t> и др.)</a:t>
            </a:r>
          </a:p>
          <a:p>
            <a:r>
              <a:rPr lang="ru-RU" dirty="0" err="1" smtClean="0"/>
              <a:t>Обструктивный</a:t>
            </a:r>
            <a:r>
              <a:rPr lang="ru-RU" dirty="0" smtClean="0"/>
              <a:t> бронхит (РСВ, </a:t>
            </a:r>
            <a:r>
              <a:rPr lang="ru-RU" dirty="0" err="1" smtClean="0"/>
              <a:t>риновирусы</a:t>
            </a:r>
            <a:r>
              <a:rPr lang="ru-RU" dirty="0" smtClean="0"/>
              <a:t> и др.)</a:t>
            </a:r>
          </a:p>
          <a:p>
            <a:r>
              <a:rPr lang="ru-RU" dirty="0" err="1" smtClean="0"/>
              <a:t>Бронхиолит</a:t>
            </a:r>
            <a:r>
              <a:rPr lang="ru-RU" dirty="0" smtClean="0"/>
              <a:t> (РСВ, </a:t>
            </a:r>
            <a:r>
              <a:rPr lang="ru-RU" dirty="0" err="1" smtClean="0"/>
              <a:t>метапневмовирус</a:t>
            </a:r>
            <a:r>
              <a:rPr lang="ru-RU" dirty="0" smtClean="0"/>
              <a:t>, </a:t>
            </a:r>
            <a:r>
              <a:rPr lang="ru-RU" dirty="0" err="1" smtClean="0"/>
              <a:t>коронавирус</a:t>
            </a:r>
            <a:r>
              <a:rPr lang="ru-RU" dirty="0" smtClean="0"/>
              <a:t>, </a:t>
            </a:r>
            <a:r>
              <a:rPr lang="ru-RU" dirty="0" err="1" smtClean="0"/>
              <a:t>бокавирус</a:t>
            </a:r>
            <a:r>
              <a:rPr lang="ru-RU" dirty="0" smtClean="0"/>
              <a:t> и др.)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5349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</a:rPr>
              <a:t>Лечение ОРВИ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Этиотропная терапия - </a:t>
            </a:r>
            <a:r>
              <a:rPr lang="ru-RU" dirty="0" err="1" smtClean="0"/>
              <a:t>Осельтамивир</a:t>
            </a:r>
            <a:r>
              <a:rPr lang="ru-RU" dirty="0" smtClean="0"/>
              <a:t> при гриппе</a:t>
            </a:r>
          </a:p>
          <a:p>
            <a:r>
              <a:rPr lang="ru-RU" dirty="0" smtClean="0"/>
              <a:t>Симптоматическая терапия:</a:t>
            </a:r>
          </a:p>
          <a:p>
            <a:pPr lvl="1"/>
            <a:r>
              <a:rPr lang="ru-RU" dirty="0" smtClean="0"/>
              <a:t>Жаропонижающие</a:t>
            </a:r>
          </a:p>
          <a:p>
            <a:pPr lvl="1"/>
            <a:r>
              <a:rPr lang="ru-RU" dirty="0" smtClean="0"/>
              <a:t>Выпаивание / </a:t>
            </a:r>
            <a:r>
              <a:rPr lang="ru-RU" dirty="0" err="1" smtClean="0"/>
              <a:t>регидратация</a:t>
            </a:r>
            <a:endParaRPr lang="ru-RU" dirty="0" smtClean="0"/>
          </a:p>
          <a:p>
            <a:pPr lvl="1"/>
            <a:r>
              <a:rPr lang="ru-RU" dirty="0" err="1" smtClean="0"/>
              <a:t>Посиндромная</a:t>
            </a:r>
            <a:r>
              <a:rPr lang="ru-RU" dirty="0" smtClean="0"/>
              <a:t> терапия</a:t>
            </a:r>
          </a:p>
          <a:p>
            <a:pPr marL="457200" lvl="1" indent="0">
              <a:buNone/>
            </a:pPr>
            <a:endParaRPr lang="ru-RU" dirty="0"/>
          </a:p>
          <a:p>
            <a:pPr marL="457200" lvl="1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Антибиотики не снижают лихорадку и не убивают вирусы</a:t>
            </a:r>
            <a:r>
              <a:rPr lang="ru-RU" dirty="0" smtClean="0">
                <a:solidFill>
                  <a:srgbClr val="FF0000"/>
                </a:solidFill>
              </a:rPr>
              <a:t>!!!!</a:t>
            </a:r>
          </a:p>
          <a:p>
            <a:pPr marL="457200" lvl="1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Антигистаминные не показаны!!!</a:t>
            </a:r>
            <a:endParaRPr lang="ru-RU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989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507413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altLang="ru-RU" sz="3600" b="1" dirty="0">
                <a:solidFill>
                  <a:srgbClr val="000066"/>
                </a:solidFill>
              </a:rPr>
              <a:t>Вирусная </a:t>
            </a:r>
            <a:r>
              <a:rPr lang="ru-RU" altLang="ru-RU" sz="3600" b="1" dirty="0" smtClean="0">
                <a:solidFill>
                  <a:srgbClr val="000066"/>
                </a:solidFill>
              </a:rPr>
              <a:t>или </a:t>
            </a:r>
            <a:r>
              <a:rPr lang="ru-RU" altLang="ru-RU" sz="3600" b="1" dirty="0">
                <a:solidFill>
                  <a:srgbClr val="000066"/>
                </a:solidFill>
              </a:rPr>
              <a:t>Бактериальная инфекция у ребенка с </a:t>
            </a:r>
            <a:r>
              <a:rPr lang="ru-RU" altLang="ru-RU" sz="3600" b="1" dirty="0" smtClean="0">
                <a:solidFill>
                  <a:srgbClr val="000066"/>
                </a:solidFill>
              </a:rPr>
              <a:t>лихорадкой ?</a:t>
            </a:r>
            <a:endParaRPr lang="ru-RU" altLang="ru-RU" sz="3600" b="1" dirty="0">
              <a:solidFill>
                <a:srgbClr val="000066"/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39750" y="1600200"/>
            <a:ext cx="8002588" cy="1541463"/>
          </a:xfrm>
        </p:spPr>
        <p:txBody>
          <a:bodyPr>
            <a:normAutofit/>
          </a:bodyPr>
          <a:lstStyle/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ru-RU" altLang="ru-RU" dirty="0"/>
              <a:t>Есть ли угроза тяжелой бактериальной инфекции (ТБИ)?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ru-RU" altLang="ru-RU" dirty="0"/>
              <a:t>Нужно ли назначить антибиотик?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1963" y="3396704"/>
            <a:ext cx="8218487" cy="2984624"/>
          </a:xfrm>
          <a:noFill/>
          <a:ln/>
          <a:extLst>
            <a:ext uri="{91240B29-F687-4F45-9708-019B960494DF}">
              <a14:hiddenLine xmlns:a14="http://schemas.microsoft.com/office/drawing/2010/main" w="44450">
                <a:solidFill>
                  <a:srgbClr val="FF33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>
              <a:lnSpc>
                <a:spcPct val="80000"/>
              </a:lnSpc>
              <a:buClr>
                <a:srgbClr val="FF3300"/>
              </a:buClr>
              <a:buFont typeface="Wingdings" pitchFamily="2" charset="2"/>
              <a:buChar char="§"/>
            </a:pPr>
            <a:r>
              <a:rPr lang="ru-RU" altLang="ru-RU" sz="2400" b="1" u="sng" dirty="0">
                <a:solidFill>
                  <a:schemeClr val="tx2"/>
                </a:solidFill>
              </a:rPr>
              <a:t>Лихорадка без очага инфекции </a:t>
            </a:r>
            <a:r>
              <a:rPr lang="ru-RU" altLang="ru-RU" sz="2400" b="1" dirty="0">
                <a:solidFill>
                  <a:schemeClr val="tx2"/>
                </a:solidFill>
              </a:rPr>
              <a:t>– до 20% детей</a:t>
            </a:r>
          </a:p>
          <a:p>
            <a:pPr>
              <a:lnSpc>
                <a:spcPct val="80000"/>
              </a:lnSpc>
              <a:buClr>
                <a:srgbClr val="FF3300"/>
              </a:buClr>
              <a:buFont typeface="Wingdings" pitchFamily="2" charset="2"/>
              <a:buChar char="§"/>
            </a:pPr>
            <a:r>
              <a:rPr lang="ru-RU" altLang="ru-RU" sz="2400" b="1" dirty="0">
                <a:solidFill>
                  <a:schemeClr val="tx2"/>
                </a:solidFill>
              </a:rPr>
              <a:t>Диагноз ТБИ – у 7,2% детей </a:t>
            </a:r>
            <a:r>
              <a:rPr lang="en-US" altLang="ru-RU" sz="2400" b="1" dirty="0">
                <a:solidFill>
                  <a:schemeClr val="tx2"/>
                </a:solidFill>
              </a:rPr>
              <a:t>&lt;</a:t>
            </a:r>
            <a:r>
              <a:rPr lang="ru-RU" altLang="ru-RU" sz="2400" b="1" dirty="0">
                <a:solidFill>
                  <a:schemeClr val="tx2"/>
                </a:solidFill>
              </a:rPr>
              <a:t> 3 лет с лихорадкой (ректальная </a:t>
            </a:r>
            <a:r>
              <a:rPr lang="en-US" altLang="ru-RU" sz="2400" b="1" dirty="0">
                <a:solidFill>
                  <a:schemeClr val="tx2"/>
                </a:solidFill>
              </a:rPr>
              <a:t>t</a:t>
            </a:r>
            <a:r>
              <a:rPr lang="ru-RU" altLang="ru-RU" sz="2400" b="1" dirty="0">
                <a:solidFill>
                  <a:schemeClr val="tx2"/>
                </a:solidFill>
              </a:rPr>
              <a:t> </a:t>
            </a:r>
            <a:r>
              <a:rPr lang="en-US" altLang="ru-RU" sz="2400" b="1" dirty="0">
                <a:solidFill>
                  <a:schemeClr val="tx2"/>
                </a:solidFill>
              </a:rPr>
              <a:t>&gt;</a:t>
            </a:r>
            <a:r>
              <a:rPr lang="ru-RU" altLang="ru-RU" sz="2400" b="1" dirty="0">
                <a:solidFill>
                  <a:schemeClr val="tx2"/>
                </a:solidFill>
              </a:rPr>
              <a:t> 38</a:t>
            </a:r>
            <a:r>
              <a:rPr lang="ru-RU" altLang="ru-RU" sz="2400" b="1" baseline="30000" dirty="0">
                <a:solidFill>
                  <a:schemeClr val="tx2"/>
                </a:solidFill>
              </a:rPr>
              <a:t>о</a:t>
            </a:r>
            <a:r>
              <a:rPr lang="ru-RU" altLang="ru-RU" sz="2400" b="1" dirty="0">
                <a:solidFill>
                  <a:schemeClr val="tx2"/>
                </a:solidFill>
              </a:rPr>
              <a:t>С)</a:t>
            </a:r>
          </a:p>
          <a:p>
            <a:pPr>
              <a:lnSpc>
                <a:spcPct val="80000"/>
              </a:lnSpc>
              <a:buClr>
                <a:srgbClr val="FF3300"/>
              </a:buClr>
              <a:buFont typeface="Wingdings" pitchFamily="2" charset="2"/>
              <a:buChar char="§"/>
            </a:pPr>
            <a:r>
              <a:rPr lang="ru-RU" altLang="ru-RU" sz="2400" b="1" dirty="0">
                <a:solidFill>
                  <a:schemeClr val="tx2"/>
                </a:solidFill>
              </a:rPr>
              <a:t>У детей до 3 </a:t>
            </a:r>
            <a:r>
              <a:rPr lang="ru-RU" altLang="ru-RU" sz="2400" b="1" dirty="0" err="1">
                <a:solidFill>
                  <a:schemeClr val="tx2"/>
                </a:solidFill>
              </a:rPr>
              <a:t>мес</a:t>
            </a:r>
            <a:r>
              <a:rPr lang="ru-RU" altLang="ru-RU" sz="2400" b="1" dirty="0">
                <a:solidFill>
                  <a:schemeClr val="tx2"/>
                </a:solidFill>
              </a:rPr>
              <a:t> частота ТБИ 9-13</a:t>
            </a:r>
            <a:r>
              <a:rPr lang="ru-RU" altLang="ru-RU" sz="2400" b="1" dirty="0" smtClean="0">
                <a:solidFill>
                  <a:schemeClr val="tx2"/>
                </a:solidFill>
              </a:rPr>
              <a:t>%</a:t>
            </a:r>
          </a:p>
          <a:p>
            <a:pPr>
              <a:lnSpc>
                <a:spcPct val="80000"/>
              </a:lnSpc>
              <a:buClr>
                <a:srgbClr val="FF3300"/>
              </a:buClr>
              <a:buFont typeface="Wingdings" pitchFamily="2" charset="2"/>
              <a:buChar char="§"/>
            </a:pPr>
            <a:r>
              <a:rPr lang="ru-RU" altLang="ru-RU" sz="2400" b="1" dirty="0" smtClean="0">
                <a:solidFill>
                  <a:schemeClr val="tx2"/>
                </a:solidFill>
              </a:rPr>
              <a:t>2,5-3% - бактериемия </a:t>
            </a:r>
            <a:r>
              <a:rPr lang="ru-RU" altLang="ru-RU" sz="2400" b="1" dirty="0" smtClean="0">
                <a:solidFill>
                  <a:schemeClr val="tx2"/>
                </a:solidFill>
              </a:rPr>
              <a:t>(чаще </a:t>
            </a:r>
            <a:r>
              <a:rPr lang="en-US" altLang="ru-RU" sz="2400" b="1" i="1" dirty="0" err="1" smtClean="0">
                <a:solidFill>
                  <a:schemeClr val="tx2"/>
                </a:solidFill>
              </a:rPr>
              <a:t>S.pneumoniae</a:t>
            </a:r>
            <a:r>
              <a:rPr lang="en-US" altLang="ru-RU" sz="2400" b="1" dirty="0" smtClean="0">
                <a:solidFill>
                  <a:schemeClr val="tx2"/>
                </a:solidFill>
              </a:rPr>
              <a:t>)</a:t>
            </a:r>
            <a:endParaRPr lang="ru-RU" altLang="ru-RU" sz="2400" b="1" dirty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  <a:buClr>
                <a:srgbClr val="FF3300"/>
              </a:buClr>
              <a:buFont typeface="Wingdings" pitchFamily="2" charset="2"/>
              <a:buChar char="§"/>
            </a:pPr>
            <a:r>
              <a:rPr lang="ru-RU" altLang="ru-RU" sz="2400" b="1" dirty="0">
                <a:solidFill>
                  <a:schemeClr val="tx2"/>
                </a:solidFill>
              </a:rPr>
              <a:t>95% ТБИ: пиелонефрит, пневмония, бактериемия</a:t>
            </a:r>
          </a:p>
          <a:p>
            <a:pPr>
              <a:lnSpc>
                <a:spcPct val="80000"/>
              </a:lnSpc>
              <a:buClr>
                <a:srgbClr val="FF3300"/>
              </a:buClr>
              <a:buFont typeface="Wingdings" pitchFamily="2" charset="2"/>
              <a:buChar char="§"/>
            </a:pPr>
            <a:r>
              <a:rPr lang="ru-RU" altLang="ru-RU" sz="2400" b="1" dirty="0">
                <a:solidFill>
                  <a:schemeClr val="tx2"/>
                </a:solidFill>
              </a:rPr>
              <a:t>5% ТБИ: менингит, сепсис, остеомиелит, септический артрит</a:t>
            </a:r>
          </a:p>
          <a:p>
            <a:pPr>
              <a:lnSpc>
                <a:spcPct val="80000"/>
              </a:lnSpc>
            </a:pPr>
            <a:endParaRPr lang="ru-RU" altLang="ru-RU" sz="2400" b="1" dirty="0">
              <a:solidFill>
                <a:schemeClr val="tx2"/>
              </a:solidFill>
            </a:endParaRP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466725" y="3429000"/>
            <a:ext cx="8208963" cy="26638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622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Поиск очага</a:t>
            </a:r>
            <a:br>
              <a:rPr lang="ru-RU" b="1" dirty="0" smtClean="0">
                <a:solidFill>
                  <a:schemeClr val="tx2"/>
                </a:solidFill>
              </a:rPr>
            </a:br>
            <a:r>
              <a:rPr lang="ru-RU" b="1" dirty="0" smtClean="0">
                <a:solidFill>
                  <a:schemeClr val="tx2"/>
                </a:solidFill>
              </a:rPr>
              <a:t>бактериальной инфекции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Исключить </a:t>
            </a:r>
            <a:r>
              <a:rPr lang="ru-RU" dirty="0" err="1" smtClean="0"/>
              <a:t>нейроинфекцию</a:t>
            </a:r>
            <a:r>
              <a:rPr lang="ru-RU" dirty="0" smtClean="0"/>
              <a:t> (менингеальные знаки, общемозговые симптомы)</a:t>
            </a:r>
          </a:p>
          <a:p>
            <a:r>
              <a:rPr lang="ru-RU" dirty="0" smtClean="0"/>
              <a:t>Отоскопия для исключения отита</a:t>
            </a:r>
          </a:p>
          <a:p>
            <a:r>
              <a:rPr lang="ru-RU" dirty="0" smtClean="0"/>
              <a:t>Исключить пневмонию (</a:t>
            </a:r>
            <a:r>
              <a:rPr lang="en-US" dirty="0" smtClean="0"/>
              <a:t>SpO2</a:t>
            </a:r>
            <a:r>
              <a:rPr lang="ru-RU" dirty="0" smtClean="0"/>
              <a:t>, аускультация, рентгенография грудной клетки)</a:t>
            </a:r>
          </a:p>
          <a:p>
            <a:r>
              <a:rPr lang="ru-RU" dirty="0" smtClean="0"/>
              <a:t>Исключить инфекцию мочевых путей (ОАМ)</a:t>
            </a:r>
          </a:p>
          <a:p>
            <a:r>
              <a:rPr lang="ru-RU" dirty="0" smtClean="0"/>
              <a:t>Лабораторная диагностика (ОАК, СРБ, ПКТ)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461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Уточнить при ЛБОИ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62900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Продолжительность лихорадки</a:t>
            </a:r>
          </a:p>
          <a:p>
            <a:r>
              <a:rPr lang="ru-RU" dirty="0" smtClean="0"/>
              <a:t>Уровень и </a:t>
            </a:r>
            <a:r>
              <a:rPr lang="ru-RU" dirty="0"/>
              <a:t>д</a:t>
            </a:r>
            <a:r>
              <a:rPr lang="ru-RU" dirty="0" smtClean="0"/>
              <a:t>инамика лихорадки</a:t>
            </a:r>
            <a:endParaRPr lang="ru-RU" dirty="0"/>
          </a:p>
          <a:p>
            <a:r>
              <a:rPr lang="ru-RU" dirty="0"/>
              <a:t>Э</a:t>
            </a:r>
            <a:r>
              <a:rPr lang="ru-RU" dirty="0" smtClean="0"/>
              <a:t>пидемиологический анамнез</a:t>
            </a:r>
          </a:p>
          <a:p>
            <a:r>
              <a:rPr lang="ru-RU" dirty="0" smtClean="0"/>
              <a:t>Вакцинальный статус</a:t>
            </a:r>
          </a:p>
          <a:p>
            <a:r>
              <a:rPr lang="ru-RU" dirty="0" smtClean="0"/>
              <a:t>Аппетит ребенка</a:t>
            </a:r>
            <a:endParaRPr lang="ru-RU" dirty="0"/>
          </a:p>
          <a:p>
            <a:r>
              <a:rPr lang="ru-RU" dirty="0" smtClean="0"/>
              <a:t>Как ребенок выглядит // токсичность</a:t>
            </a:r>
          </a:p>
          <a:p>
            <a:r>
              <a:rPr lang="ru-RU" dirty="0" smtClean="0"/>
              <a:t>Рвота и диарея</a:t>
            </a:r>
          </a:p>
          <a:p>
            <a:r>
              <a:rPr lang="ru-RU" dirty="0" smtClean="0"/>
              <a:t>Мочеиспускание и его частота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7544" y="5651956"/>
            <a:ext cx="814466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</a:rPr>
              <a:t>Если у ребенка при обращении нормальная </a:t>
            </a:r>
            <a:r>
              <a:rPr lang="en-US" sz="2800" b="1" dirty="0" smtClean="0">
                <a:solidFill>
                  <a:schemeClr val="tx2"/>
                </a:solidFill>
              </a:rPr>
              <a:t>t</a:t>
            </a:r>
            <a:r>
              <a:rPr lang="ru-RU" sz="2800" b="1" dirty="0" smtClean="0">
                <a:solidFill>
                  <a:schemeClr val="tx2"/>
                </a:solidFill>
              </a:rPr>
              <a:t> тела </a:t>
            </a:r>
          </a:p>
          <a:p>
            <a:r>
              <a:rPr lang="ru-RU" sz="2800" b="1" dirty="0" smtClean="0">
                <a:solidFill>
                  <a:schemeClr val="tx2"/>
                </a:solidFill>
              </a:rPr>
              <a:t>без жаропонижающих – ТБИ нет </a:t>
            </a:r>
            <a:endParaRPr lang="ru-RU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655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1570</TotalTime>
  <Words>1594</Words>
  <Application>Microsoft Office PowerPoint</Application>
  <PresentationFormat>Экран (4:3)</PresentationFormat>
  <Paragraphs>319</Paragraphs>
  <Slides>32</Slides>
  <Notes>14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Тема Office</vt:lpstr>
      <vt:lpstr>Диагностика  и лечение наиболее распространенных инфекций у детей</vt:lpstr>
      <vt:lpstr>Фебрильные инфекции у детей &lt; 5 лет</vt:lpstr>
      <vt:lpstr>Лихорадка</vt:lpstr>
      <vt:lpstr>Этиология острых респираторных инфекций у детей</vt:lpstr>
      <vt:lpstr>Вирусные респираторные инфекции</vt:lpstr>
      <vt:lpstr>Лечение ОРВИ</vt:lpstr>
      <vt:lpstr>Вирусная или Бактериальная инфекция у ребенка с лихорадкой ?</vt:lpstr>
      <vt:lpstr>Поиск очага бактериальной инфекции</vt:lpstr>
      <vt:lpstr>Уточнить при ЛБОИ</vt:lpstr>
      <vt:lpstr>В протоколах дифференциальной диагностики тяжелой бактериальной инфекции у детей</vt:lpstr>
      <vt:lpstr>Презентация PowerPoint</vt:lpstr>
      <vt:lpstr>Лабораторные маркеры ТБИ</vt:lpstr>
      <vt:lpstr>Кому показана Rg грудной клетки при лихорадке без очага?</vt:lpstr>
      <vt:lpstr>Лечение при подозрении на тяжелую бактериальную инфекцию</vt:lpstr>
      <vt:lpstr>Острый ларинготрахеит</vt:lpstr>
      <vt:lpstr>Презентация PowerPoint</vt:lpstr>
      <vt:lpstr>Острый бронхит: лечение</vt:lpstr>
      <vt:lpstr>Бронхиолит – диагноз устанавливается на основании клинической картины!</vt:lpstr>
      <vt:lpstr>Лечение острого бронхиолита</vt:lpstr>
      <vt:lpstr>Этиология пневмонии у детей в зависимости от возраста</vt:lpstr>
      <vt:lpstr>Атипичная пневмония</vt:lpstr>
      <vt:lpstr>Типичная пневмония (пневмококковая)</vt:lpstr>
      <vt:lpstr>Этиология острых тонзиллитов</vt:lpstr>
      <vt:lpstr>Дифференциальная диагностика бактериального и вирусного тонзиллита</vt:lpstr>
      <vt:lpstr>Презентация PowerPoint</vt:lpstr>
      <vt:lpstr>Лечение БГСА-тонзиллита: медицина, основанная на доказательствах</vt:lpstr>
      <vt:lpstr>Острый средний отит</vt:lpstr>
      <vt:lpstr>Отоскопическая картина острого среднего гнойного отита</vt:lpstr>
      <vt:lpstr>Этиология острого  среднего отита у детей</vt:lpstr>
      <vt:lpstr>Антибактериальная терапия ОСО</vt:lpstr>
      <vt:lpstr>Другие препараты при ОСО</vt:lpstr>
      <vt:lpstr>Другие препараты при ОСО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Лечение ОРВИ</dc:title>
  <dc:creator>1</dc:creator>
  <cp:lastModifiedBy>1</cp:lastModifiedBy>
  <cp:revision>22</cp:revision>
  <dcterms:created xsi:type="dcterms:W3CDTF">2014-10-27T12:46:20Z</dcterms:created>
  <dcterms:modified xsi:type="dcterms:W3CDTF">2015-12-05T23:58:30Z</dcterms:modified>
</cp:coreProperties>
</file>