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74" r:id="rId13"/>
    <p:sldId id="266" r:id="rId14"/>
    <p:sldId id="269" r:id="rId15"/>
    <p:sldId id="270" r:id="rId16"/>
    <p:sldId id="271" r:id="rId17"/>
    <p:sldId id="272" r:id="rId18"/>
    <p:sldId id="275" r:id="rId19"/>
    <p:sldId id="276" r:id="rId20"/>
    <p:sldId id="277" r:id="rId21"/>
    <p:sldId id="329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3" r:id="rId34"/>
    <p:sldId id="297" r:id="rId35"/>
    <p:sldId id="298" r:id="rId36"/>
    <p:sldId id="299" r:id="rId37"/>
    <p:sldId id="300" r:id="rId38"/>
    <p:sldId id="302" r:id="rId39"/>
    <p:sldId id="303" r:id="rId40"/>
    <p:sldId id="304" r:id="rId41"/>
    <p:sldId id="310" r:id="rId42"/>
    <p:sldId id="311" r:id="rId43"/>
    <p:sldId id="326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8" r:id="rId54"/>
    <p:sldId id="322" r:id="rId55"/>
    <p:sldId id="323" r:id="rId56"/>
    <p:sldId id="324" r:id="rId57"/>
    <p:sldId id="325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60"/>
  </p:normalViewPr>
  <p:slideViewPr>
    <p:cSldViewPr snapToGrid="0">
      <p:cViewPr>
        <p:scale>
          <a:sx n="75" d="100"/>
          <a:sy n="75" d="100"/>
        </p:scale>
        <p:origin x="858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DCC4E-8EF5-491D-84A9-F69DBB73D2BD}" type="datetimeFigureOut">
              <a:rPr lang="ru-RU" smtClean="0"/>
              <a:t>04.12.2015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CCE6B-F869-4640-92B6-0148CEB43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9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CCE6B-F869-4640-92B6-0148CEB43D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22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3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0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9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8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94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3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0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6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6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43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42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500" dirty="0" err="1" smtClean="0"/>
              <a:t>Инфузионная</a:t>
            </a:r>
            <a:r>
              <a:rPr lang="ru-RU" sz="4500" dirty="0" smtClean="0"/>
              <a:t> терапия у детей.</a:t>
            </a:r>
            <a:br>
              <a:rPr lang="ru-RU" sz="4500" dirty="0" smtClean="0"/>
            </a:br>
            <a:r>
              <a:rPr lang="ru-RU" sz="4500" dirty="0" smtClean="0"/>
              <a:t>Показания для катетеризации центральных и периферических вен. Оценк</a:t>
            </a:r>
            <a:r>
              <a:rPr lang="ru-RU" sz="4500" dirty="0" smtClean="0"/>
              <a:t>а кислотно-щелочного состояния и электролитных нарушений</a:t>
            </a:r>
            <a:endParaRPr lang="ru-RU" sz="4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852415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Прометной Д.В.</a:t>
            </a:r>
          </a:p>
          <a:p>
            <a:pPr algn="r"/>
            <a:r>
              <a:rPr lang="ru-RU" dirty="0" smtClean="0"/>
              <a:t>К.м.н., доцент кафедры педиатрии </a:t>
            </a:r>
            <a:r>
              <a:rPr lang="ru-RU" dirty="0" err="1" smtClean="0"/>
              <a:t>фпк</a:t>
            </a:r>
            <a:r>
              <a:rPr lang="ru-RU" dirty="0" smtClean="0"/>
              <a:t> и </a:t>
            </a:r>
            <a:r>
              <a:rPr lang="ru-RU" dirty="0" err="1" smtClean="0"/>
              <a:t>ппс</a:t>
            </a:r>
            <a:r>
              <a:rPr lang="ru-RU" dirty="0" smtClean="0"/>
              <a:t> </a:t>
            </a:r>
            <a:r>
              <a:rPr lang="ru-RU" dirty="0" err="1" smtClean="0"/>
              <a:t>ростгму</a:t>
            </a:r>
            <a:r>
              <a:rPr lang="ru-RU" dirty="0" smtClean="0"/>
              <a:t>, анестезиолог-реаниматолог </a:t>
            </a:r>
            <a:r>
              <a:rPr lang="ru-RU" dirty="0" err="1" smtClean="0"/>
              <a:t>гбу</a:t>
            </a:r>
            <a:r>
              <a:rPr lang="ru-RU" dirty="0" smtClean="0"/>
              <a:t> </a:t>
            </a:r>
            <a:r>
              <a:rPr lang="ru-RU" dirty="0" err="1" smtClean="0"/>
              <a:t>ро</a:t>
            </a:r>
            <a:r>
              <a:rPr lang="ru-RU" dirty="0" smtClean="0"/>
              <a:t> «ОДКБ»</a:t>
            </a:r>
            <a:endParaRPr lang="ru-RU" dirty="0"/>
          </a:p>
          <a:p>
            <a:pPr algn="r"/>
            <a:r>
              <a:rPr lang="ru-RU" dirty="0"/>
              <a:t>Ростов-на-дону, 2015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72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620688"/>
            <a:ext cx="9144000" cy="5760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Составление суточной программы </a:t>
            </a: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12752" y="1484784"/>
            <a:ext cx="8229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>
                <a:solidFill>
                  <a:schemeClr val="bg1">
                    <a:lumMod val="85000"/>
                  </a:schemeClr>
                </a:solidFill>
                <a:effectLst/>
              </a:rPr>
              <a:t>Расчет </a:t>
            </a: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общего суточного объема.</a:t>
            </a:r>
            <a:endParaRPr lang="ru-RU" kern="0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 smtClean="0">
                <a:effectLst/>
              </a:rPr>
              <a:t>Расчет объема </a:t>
            </a:r>
            <a:r>
              <a:rPr lang="ru-RU" kern="0" dirty="0" err="1" smtClean="0">
                <a:effectLst/>
              </a:rPr>
              <a:t>энтерального</a:t>
            </a:r>
            <a:r>
              <a:rPr lang="ru-RU" kern="0" dirty="0" smtClean="0">
                <a:effectLst/>
              </a:rPr>
              <a:t> питания.</a:t>
            </a:r>
            <a:endParaRPr lang="ru-RU" kern="0" dirty="0">
              <a:effectLst/>
            </a:endParaRPr>
          </a:p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Расчет объема ИТ.</a:t>
            </a:r>
          </a:p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Определение качественного состава ИТ.</a:t>
            </a:r>
          </a:p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Фиксация </a:t>
            </a:r>
            <a:r>
              <a:rPr lang="ru-RU" kern="0" dirty="0">
                <a:solidFill>
                  <a:schemeClr val="bg1">
                    <a:lumMod val="85000"/>
                  </a:schemeClr>
                </a:solidFill>
                <a:effectLst/>
              </a:rPr>
              <a:t>программы в </a:t>
            </a: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листе назначений.</a:t>
            </a:r>
            <a:endParaRPr lang="ru-RU" kern="0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4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823636"/>
            <a:ext cx="9144000" cy="3955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Объем </a:t>
            </a:r>
            <a:r>
              <a:rPr lang="ru-RU" sz="22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энтерального</a:t>
            </a:r>
            <a:r>
              <a:rPr lang="ru-RU" sz="2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питания (ЭП), мл/</a:t>
            </a:r>
            <a:r>
              <a:rPr lang="ru-RU" sz="22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endParaRPr lang="ru-RU" sz="22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9250" y="2373784"/>
            <a:ext cx="11493500" cy="67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</a:t>
            </a:r>
            <a:r>
              <a:rPr lang="ru-RU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кормления</a:t>
            </a:r>
            <a:r>
              <a:rPr lang="en-US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приема пищи) х число кормлений (приемов)</a:t>
            </a:r>
            <a:endParaRPr lang="ru-RU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5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620688"/>
            <a:ext cx="9144000" cy="5760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Составление суточной программы </a:t>
            </a: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12752" y="1484784"/>
            <a:ext cx="8229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>
                <a:solidFill>
                  <a:schemeClr val="bg1">
                    <a:lumMod val="85000"/>
                  </a:schemeClr>
                </a:solidFill>
                <a:effectLst/>
              </a:rPr>
              <a:t>Расчет </a:t>
            </a: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общего суточного объема.</a:t>
            </a:r>
            <a:endParaRPr lang="ru-RU" kern="0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Расчет объема </a:t>
            </a:r>
            <a:r>
              <a:rPr lang="ru-RU" kern="0" dirty="0" err="1" smtClean="0">
                <a:solidFill>
                  <a:schemeClr val="bg1">
                    <a:lumMod val="85000"/>
                  </a:schemeClr>
                </a:solidFill>
                <a:effectLst/>
              </a:rPr>
              <a:t>энтерального</a:t>
            </a: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 питания.</a:t>
            </a:r>
            <a:endParaRPr lang="ru-RU" kern="0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 smtClean="0">
                <a:effectLst/>
              </a:rPr>
              <a:t>Расчет объема ИТ.</a:t>
            </a:r>
          </a:p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Определение качественного состава ИТ.</a:t>
            </a:r>
          </a:p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Фиксация </a:t>
            </a:r>
            <a:r>
              <a:rPr lang="ru-RU" kern="0" dirty="0">
                <a:solidFill>
                  <a:schemeClr val="bg1">
                    <a:lumMod val="85000"/>
                  </a:schemeClr>
                </a:solidFill>
                <a:effectLst/>
              </a:rPr>
              <a:t>программы в </a:t>
            </a: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листе назначений.</a:t>
            </a:r>
            <a:endParaRPr lang="ru-RU" kern="0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97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080444" y="1747416"/>
            <a:ext cx="8229600" cy="65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8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3800" b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ит=</a:t>
            </a: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сут-</a:t>
            </a:r>
            <a:r>
              <a:rPr lang="en-US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3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</a:t>
            </a:r>
            <a:endParaRPr lang="ru-RU" sz="3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5444" y="2773164"/>
            <a:ext cx="8054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V</a:t>
            </a:r>
            <a:r>
              <a:rPr lang="ru-RU" sz="3000" dirty="0" err="1" smtClean="0">
                <a:solidFill>
                  <a:srgbClr val="0070C0"/>
                </a:solidFill>
              </a:rPr>
              <a:t>ит</a:t>
            </a:r>
            <a:r>
              <a:rPr lang="ru-RU" sz="3000" dirty="0" smtClean="0"/>
              <a:t> </a:t>
            </a:r>
            <a:r>
              <a:rPr lang="ru-RU" sz="3000" dirty="0"/>
              <a:t>– </a:t>
            </a:r>
            <a:r>
              <a:rPr lang="ru-RU" sz="3000" dirty="0" smtClean="0"/>
              <a:t>объем ИТ;</a:t>
            </a:r>
            <a:endParaRPr lang="ru-RU" sz="3000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V</a:t>
            </a:r>
            <a:r>
              <a:rPr lang="ru-RU" sz="3000" dirty="0" err="1" smtClean="0">
                <a:solidFill>
                  <a:srgbClr val="0070C0"/>
                </a:solidFill>
              </a:rPr>
              <a:t>сут</a:t>
            </a:r>
            <a:r>
              <a:rPr lang="ru-RU" sz="3000" dirty="0" smtClean="0"/>
              <a:t> </a:t>
            </a:r>
            <a:r>
              <a:rPr lang="ru-RU" sz="3000" dirty="0" smtClean="0"/>
              <a:t>– </a:t>
            </a:r>
            <a:r>
              <a:rPr lang="ru-RU" sz="3000" dirty="0" smtClean="0"/>
              <a:t>суточный объем жидкости</a:t>
            </a:r>
            <a:r>
              <a:rPr lang="ru-RU" sz="3000" dirty="0" smtClean="0"/>
              <a:t>;</a:t>
            </a:r>
          </a:p>
          <a:p>
            <a:pPr marL="609600" indent="-609600">
              <a:lnSpc>
                <a:spcPct val="80000"/>
              </a:lnSpc>
            </a:pPr>
            <a:r>
              <a:rPr lang="en-US" sz="3000" dirty="0" smtClean="0">
                <a:solidFill>
                  <a:srgbClr val="0070C0"/>
                </a:solidFill>
              </a:rPr>
              <a:t>V</a:t>
            </a:r>
            <a:r>
              <a:rPr lang="ru-RU" sz="3000" dirty="0" err="1" smtClean="0">
                <a:solidFill>
                  <a:srgbClr val="0070C0"/>
                </a:solidFill>
              </a:rPr>
              <a:t>эп</a:t>
            </a:r>
            <a:r>
              <a:rPr lang="ru-RU" sz="3000" dirty="0" smtClean="0"/>
              <a:t> </a:t>
            </a:r>
            <a:r>
              <a:rPr lang="ru-RU" sz="3000" dirty="0"/>
              <a:t>– </a:t>
            </a:r>
            <a:r>
              <a:rPr lang="ru-RU" sz="3000" dirty="0" smtClean="0"/>
              <a:t>объем </a:t>
            </a:r>
            <a:r>
              <a:rPr lang="ru-RU" sz="3000" dirty="0" err="1" smtClean="0"/>
              <a:t>энтерального</a:t>
            </a:r>
            <a:r>
              <a:rPr lang="ru-RU" sz="3000" dirty="0" smtClean="0"/>
              <a:t> питания.</a:t>
            </a:r>
            <a:endParaRPr lang="ru-RU" sz="3000" dirty="0" smtClean="0"/>
          </a:p>
        </p:txBody>
      </p:sp>
    </p:spTree>
    <p:extLst>
      <p:ext uri="{BB962C8B-B14F-4D97-AF65-F5344CB8AC3E}">
        <p14:creationId xmlns:p14="http://schemas.microsoft.com/office/powerpoint/2010/main" val="36928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620688"/>
            <a:ext cx="9144000" cy="5760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Режимы ИТ: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981200" y="1677840"/>
            <a:ext cx="8229600" cy="52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2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</a:t>
            </a:r>
            <a:r>
              <a:rPr lang="ru-RU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ФП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</a:t>
            </a:r>
            <a:endPara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88852" y="1248272"/>
            <a:ext cx="6572448" cy="4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sz="2400" kern="0" dirty="0" err="1" smtClean="0">
                <a:effectLst/>
              </a:rPr>
              <a:t>Нормогидратация</a:t>
            </a:r>
            <a:r>
              <a:rPr lang="en-US" sz="2400" kern="0" dirty="0" smtClean="0">
                <a:effectLst/>
              </a:rPr>
              <a:t>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88852" y="2469034"/>
            <a:ext cx="6572448" cy="4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tx1"/>
              </a:buClr>
              <a:buFont typeface="+mj-lt"/>
              <a:buAutoNum type="arabicPeriod" startAt="2"/>
            </a:pPr>
            <a:r>
              <a:rPr lang="ru-RU" sz="2400" kern="0" dirty="0" err="1" smtClean="0">
                <a:effectLst/>
              </a:rPr>
              <a:t>Гипогидратация</a:t>
            </a:r>
            <a:r>
              <a:rPr lang="ru-RU" sz="2400" kern="0" dirty="0" smtClean="0">
                <a:effectLst/>
              </a:rPr>
              <a:t>:</a:t>
            </a:r>
            <a:endParaRPr lang="en-US" sz="2400" kern="0" dirty="0" smtClean="0"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70100" y="2928516"/>
            <a:ext cx="8229600" cy="52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2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</a:t>
            </a:r>
            <a:r>
              <a:rPr lang="ru-RU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=50 – 75%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ФП</a:t>
            </a:r>
            <a:endParaRPr lang="ru-RU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88852" y="3689040"/>
            <a:ext cx="6572448" cy="49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tx1"/>
              </a:buClr>
              <a:buFont typeface="+mj-lt"/>
              <a:buAutoNum type="arabicPeriod" startAt="3"/>
            </a:pPr>
            <a:r>
              <a:rPr lang="ru-RU" sz="2400" kern="0" dirty="0" err="1" smtClean="0">
                <a:effectLst/>
              </a:rPr>
              <a:t>Гипергидратация</a:t>
            </a:r>
            <a:r>
              <a:rPr lang="ru-RU" sz="2400" kern="0" dirty="0">
                <a:effectLst/>
              </a:rPr>
              <a:t> </a:t>
            </a:r>
            <a:r>
              <a:rPr lang="ru-RU" sz="2400" kern="0" dirty="0" smtClean="0">
                <a:effectLst/>
              </a:rPr>
              <a:t>(форсированный диурез)</a:t>
            </a:r>
            <a:r>
              <a:rPr lang="ru-RU" sz="2000" kern="0" dirty="0" smtClean="0">
                <a:effectLst/>
              </a:rPr>
              <a:t>:</a:t>
            </a:r>
            <a:endParaRPr lang="en-US" sz="2000" kern="0" dirty="0" smtClean="0">
              <a:effectLst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48100" y="4271764"/>
            <a:ext cx="5130800" cy="109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2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</a:t>
            </a:r>
            <a:r>
              <a:rPr lang="ru-RU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=2 – 4 </a:t>
            </a:r>
            <a:r>
              <a:rPr lang="ru-RU" sz="22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ФП+диуретики</a:t>
            </a:r>
            <a:r>
              <a:rPr lang="ru-RU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– 3 р./</a:t>
            </a:r>
            <a:r>
              <a:rPr lang="ru-RU" sz="22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</a:t>
            </a:r>
            <a:r>
              <a:rPr lang="ru-RU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  <a:r>
              <a:rPr lang="ru-RU" sz="2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en-US" sz="2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2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</a:t>
            </a:r>
            <a:r>
              <a:rPr lang="ru-RU" sz="2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2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диуреза ≤ 1 : 0,75</a:t>
            </a:r>
            <a:endParaRPr lang="ru-RU" sz="2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8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620688"/>
            <a:ext cx="9144000" cy="5760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Показания к ИТ в режиме </a:t>
            </a:r>
            <a:r>
              <a:rPr lang="ru-RU" sz="30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нормогидратации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63552" y="1484784"/>
            <a:ext cx="8198048" cy="11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 smtClean="0">
                <a:effectLst/>
              </a:rPr>
              <a:t>Поддержание </a:t>
            </a:r>
            <a:r>
              <a:rPr lang="ru-RU" kern="0" dirty="0" err="1" smtClean="0">
                <a:effectLst/>
              </a:rPr>
              <a:t>волемического</a:t>
            </a:r>
            <a:r>
              <a:rPr lang="ru-RU" kern="0" dirty="0" smtClean="0">
                <a:effectLst/>
              </a:rPr>
              <a:t> статуса.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 err="1" smtClean="0">
                <a:effectLst/>
              </a:rPr>
              <a:t>Регидратация</a:t>
            </a:r>
            <a:r>
              <a:rPr lang="ru-RU" kern="0" dirty="0" smtClean="0">
                <a:effectLst/>
              </a:rPr>
              <a:t>.</a:t>
            </a:r>
            <a:endParaRPr lang="ru-RU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708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620688"/>
            <a:ext cx="9144000" cy="5760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Показания к ИТ в режиме </a:t>
            </a:r>
            <a:r>
              <a:rPr lang="ru-RU" sz="30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гипогидратации</a:t>
            </a: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63552" y="1484784"/>
            <a:ext cx="819804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sz="2700" kern="0" dirty="0" smtClean="0">
                <a:effectLst/>
              </a:rPr>
              <a:t>Патология головного мозга (угроза его отека):</a:t>
            </a:r>
          </a:p>
          <a:p>
            <a:pPr marL="914400" lvl="1" indent="-5143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700" kern="0" dirty="0" err="1" smtClean="0">
                <a:effectLst/>
              </a:rPr>
              <a:t>менингоэнцефалит</a:t>
            </a:r>
            <a:r>
              <a:rPr lang="ru-RU" sz="2700" kern="0" dirty="0" smtClean="0">
                <a:effectLst/>
              </a:rPr>
              <a:t>;</a:t>
            </a:r>
          </a:p>
          <a:p>
            <a:pPr marL="914400" lvl="1" indent="-5143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700" kern="0" dirty="0" smtClean="0">
                <a:effectLst/>
              </a:rPr>
              <a:t>внутричерепные гематомы;</a:t>
            </a:r>
          </a:p>
          <a:p>
            <a:pPr marL="914400" lvl="1" indent="-5143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700" kern="0" dirty="0" smtClean="0">
                <a:effectLst/>
              </a:rPr>
              <a:t>черепно-мозговая травма;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sz="2700" kern="0" dirty="0" smtClean="0">
                <a:effectLst/>
              </a:rPr>
              <a:t> Воспалительные заболевания легких:</a:t>
            </a:r>
          </a:p>
          <a:p>
            <a:pPr marL="914400" lvl="1" indent="-5143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700" kern="0" dirty="0" smtClean="0">
                <a:effectLst/>
              </a:rPr>
              <a:t>пневмония;</a:t>
            </a:r>
          </a:p>
          <a:p>
            <a:pPr marL="914400" lvl="1" indent="-5143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700" kern="0" dirty="0" err="1" smtClean="0">
                <a:effectLst/>
              </a:rPr>
              <a:t>бронхиолит</a:t>
            </a:r>
            <a:r>
              <a:rPr lang="ru-RU" sz="2700" kern="0" dirty="0" smtClean="0">
                <a:effectLst/>
              </a:rPr>
              <a:t>;</a:t>
            </a:r>
          </a:p>
          <a:p>
            <a:pPr marL="914400" lvl="1" indent="-5143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700" kern="0" dirty="0" err="1" smtClean="0">
                <a:effectLst/>
              </a:rPr>
              <a:t>обструктивный</a:t>
            </a:r>
            <a:r>
              <a:rPr lang="ru-RU" sz="2700" kern="0" dirty="0" smtClean="0">
                <a:effectLst/>
              </a:rPr>
              <a:t> бронхит. 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sz="2700" kern="0" dirty="0" smtClean="0">
                <a:effectLst/>
              </a:rPr>
              <a:t>Сердечная недостаточность.</a:t>
            </a:r>
          </a:p>
          <a:p>
            <a:pPr marL="914400" lvl="1" indent="-514350" algn="just">
              <a:buClr>
                <a:schemeClr val="tx1"/>
              </a:buClr>
              <a:buFont typeface="+mj-lt"/>
              <a:buAutoNum type="arabicPeriod"/>
            </a:pPr>
            <a:endParaRPr lang="ru-RU" sz="2700" kern="0" dirty="0" smtClean="0">
              <a:effectLst/>
            </a:endParaRP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endParaRPr lang="ru-RU" sz="270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9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620688"/>
            <a:ext cx="9144000" cy="5760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Показания к ИТ в режиме </a:t>
            </a:r>
            <a:r>
              <a:rPr lang="ru-RU" sz="30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гипергидратации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63552" y="1484784"/>
            <a:ext cx="8198048" cy="11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 smtClean="0">
                <a:effectLst/>
              </a:rPr>
              <a:t>Острые химические отравления.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endParaRPr lang="ru-RU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38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620688"/>
            <a:ext cx="9144000" cy="5760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Составление суточной программы </a:t>
            </a: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12752" y="1484784"/>
            <a:ext cx="8229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>
                <a:solidFill>
                  <a:schemeClr val="bg1">
                    <a:lumMod val="85000"/>
                  </a:schemeClr>
                </a:solidFill>
                <a:effectLst/>
              </a:rPr>
              <a:t>Расчет </a:t>
            </a: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общего суточного объема.</a:t>
            </a:r>
            <a:endParaRPr lang="ru-RU" kern="0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Расчет объема </a:t>
            </a:r>
            <a:r>
              <a:rPr lang="ru-RU" kern="0" dirty="0" err="1" smtClean="0">
                <a:solidFill>
                  <a:schemeClr val="bg1">
                    <a:lumMod val="85000"/>
                  </a:schemeClr>
                </a:solidFill>
                <a:effectLst/>
              </a:rPr>
              <a:t>энтерального</a:t>
            </a: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 питания.</a:t>
            </a:r>
            <a:endParaRPr lang="ru-RU" kern="0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Расчет объема ИТ.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 smtClean="0">
                <a:effectLst/>
              </a:rPr>
              <a:t>Определение качественного состава ИТ.</a:t>
            </a:r>
          </a:p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Фиксация </a:t>
            </a:r>
            <a:r>
              <a:rPr lang="ru-RU" kern="0" dirty="0">
                <a:solidFill>
                  <a:schemeClr val="bg1">
                    <a:lumMod val="85000"/>
                  </a:schemeClr>
                </a:solidFill>
                <a:effectLst/>
              </a:rPr>
              <a:t>программы в </a:t>
            </a: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листе назначений.</a:t>
            </a:r>
            <a:endParaRPr lang="ru-RU" kern="0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84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87500" y="215900"/>
            <a:ext cx="9144000" cy="10287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Суточная потребность в электролитах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(Александрович Ю.С. с </a:t>
            </a:r>
            <a:r>
              <a:rPr lang="ru-RU" sz="30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соавт</a:t>
            </a: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., 2014)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65890"/>
              </p:ext>
            </p:extLst>
          </p:nvPr>
        </p:nvGraphicFramePr>
        <p:xfrm>
          <a:off x="977900" y="1244600"/>
          <a:ext cx="10363200" cy="465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498041505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11541565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70990557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453064233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60245973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820825043"/>
                    </a:ext>
                  </a:extLst>
                </a:gridCol>
              </a:tblGrid>
              <a:tr h="664633">
                <a:tc rowSpan="2">
                  <a:txBody>
                    <a:bodyPr/>
                    <a:lstStyle/>
                    <a:p>
                      <a:r>
                        <a:rPr lang="ru-RU" sz="2200" dirty="0" smtClean="0"/>
                        <a:t>Возраст</a:t>
                      </a:r>
                      <a:endParaRPr lang="ru-RU" sz="2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Электролиты (</a:t>
                      </a:r>
                      <a:r>
                        <a:rPr lang="ru-RU" sz="2200" dirty="0" err="1" smtClean="0"/>
                        <a:t>ммоль</a:t>
                      </a:r>
                      <a:r>
                        <a:rPr lang="ru-RU" sz="2200" dirty="0" smtClean="0"/>
                        <a:t>/кг/</a:t>
                      </a:r>
                      <a:r>
                        <a:rPr lang="ru-RU" sz="2200" dirty="0" err="1" smtClean="0"/>
                        <a:t>сут</a:t>
                      </a:r>
                      <a:r>
                        <a:rPr lang="ru-RU" sz="2200" dirty="0" smtClean="0"/>
                        <a:t>)</a:t>
                      </a:r>
                      <a:endParaRPr lang="ru-RU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05018"/>
                  </a:ext>
                </a:extLst>
              </a:tr>
              <a:tr h="6646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r>
                        <a:rPr lang="en-US" sz="2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2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</a:t>
                      </a:r>
                      <a:r>
                        <a:rPr lang="en-US" sz="2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2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</a:t>
                      </a:r>
                      <a:r>
                        <a:rPr lang="en-US" sz="2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ru-RU" sz="2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Mg</a:t>
                      </a:r>
                      <a:r>
                        <a:rPr lang="en-US" sz="2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2+</a:t>
                      </a:r>
                      <a:endParaRPr lang="ru-RU" sz="2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</a:t>
                      </a:r>
                      <a:r>
                        <a:rPr lang="en-US" sz="2200" b="1" baseline="30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2200" b="1" baseline="30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76727"/>
                  </a:ext>
                </a:extLst>
              </a:tr>
              <a:tr h="664633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мес.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 – 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 – 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0,2 – 1,5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0,15</a:t>
                      </a:r>
                      <a:r>
                        <a:rPr lang="ru-RU" sz="2200" baseline="0" dirty="0" smtClean="0"/>
                        <a:t> – 0,2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 – 3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833484"/>
                  </a:ext>
                </a:extLst>
              </a:tr>
              <a:tr h="66463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– 5 мес.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– 3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 – 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0,5 – 1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0,15</a:t>
                      </a:r>
                      <a:r>
                        <a:rPr lang="ru-RU" sz="2200" baseline="0" dirty="0" smtClean="0"/>
                        <a:t> – 0,3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 – 3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822891"/>
                  </a:ext>
                </a:extLst>
              </a:tr>
              <a:tr h="66463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– 12 мес.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– 3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 – 5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0,5 – 1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0,15 – 0,2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 – 5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636601"/>
                  </a:ext>
                </a:extLst>
              </a:tr>
              <a:tr h="66463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– 8 лет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 – 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 – 4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0,5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0,15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 – 4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04061"/>
                  </a:ext>
                </a:extLst>
              </a:tr>
              <a:tr h="664633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– 15 лет</a:t>
                      </a:r>
                      <a:endParaRPr lang="ru-RU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1 - 2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1 - 2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0,5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0,1</a:t>
                      </a:r>
                      <a:r>
                        <a:rPr lang="ru-RU" sz="2200" baseline="0" dirty="0" smtClean="0"/>
                        <a:t> – 0,15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1 - 2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081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0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65200" y="1091084"/>
            <a:ext cx="10680700" cy="377301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Calibri" panose="020F0502020204030204" pitchFamily="34" charset="0"/>
              <a:buNone/>
            </a:pPr>
            <a:r>
              <a:rPr lang="ru-RU" sz="3600" b="1" i="1" u="sng" dirty="0" err="1" smtClean="0">
                <a:solidFill>
                  <a:srgbClr val="FF0000"/>
                </a:solidFill>
              </a:rPr>
              <a:t>Инфузионная</a:t>
            </a:r>
            <a:r>
              <a:rPr lang="ru-RU" sz="3600" b="1" i="1" u="sng" dirty="0" smtClean="0">
                <a:solidFill>
                  <a:srgbClr val="FF0000"/>
                </a:solidFill>
              </a:rPr>
              <a:t> терапия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– это метод лечения, заключающийся в парент</a:t>
            </a:r>
            <a:r>
              <a:rPr lang="ru-RU" sz="3600" dirty="0"/>
              <a:t>е</a:t>
            </a:r>
            <a:r>
              <a:rPr lang="ru-RU" sz="3600" dirty="0" smtClean="0"/>
              <a:t>ральном введении в организм больного различных веществ, компонентов жизнедеятельности и фармацевтических препаратов, растворённых в водной среде.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125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95140" y="1603276"/>
            <a:ext cx="6660232" cy="45307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en-US" sz="2800" dirty="0" smtClean="0"/>
              <a:t>CaCl</a:t>
            </a:r>
            <a:r>
              <a:rPr lang="en-US" dirty="0" smtClean="0"/>
              <a:t>2</a:t>
            </a:r>
            <a:r>
              <a:rPr lang="en-US" sz="2800" dirty="0" smtClean="0"/>
              <a:t> 10% - </a:t>
            </a:r>
            <a:r>
              <a:rPr lang="ru-RU" sz="2800" dirty="0" smtClean="0"/>
              <a:t>0,9 </a:t>
            </a:r>
            <a:r>
              <a:rPr lang="ru-RU" sz="2800" dirty="0" err="1" smtClean="0"/>
              <a:t>ммоль</a:t>
            </a:r>
            <a:r>
              <a:rPr lang="ru-RU" sz="2800" dirty="0" smtClean="0"/>
              <a:t> </a:t>
            </a:r>
            <a:r>
              <a:rPr lang="en-US" sz="2800" dirty="0" smtClean="0"/>
              <a:t>Ca</a:t>
            </a:r>
            <a:r>
              <a:rPr lang="en-US" sz="2800" baseline="30000" dirty="0" smtClean="0"/>
              <a:t>2+</a:t>
            </a:r>
            <a:endParaRPr lang="ru-RU" sz="2800" baseline="30000" dirty="0" smtClean="0"/>
          </a:p>
          <a:p>
            <a:pPr>
              <a:buFont typeface="Calibri" panose="020F0502020204030204" pitchFamily="34" charset="0"/>
              <a:buNone/>
            </a:pPr>
            <a:r>
              <a:rPr lang="en-US" sz="2800" dirty="0" smtClean="0"/>
              <a:t>Ca-</a:t>
            </a:r>
            <a:r>
              <a:rPr lang="ru-RU" sz="2800" dirty="0" smtClean="0"/>
              <a:t>глюконат 10% - 0,23 </a:t>
            </a:r>
            <a:r>
              <a:rPr lang="ru-RU" sz="2800" dirty="0" err="1" smtClean="0"/>
              <a:t>ммоль</a:t>
            </a:r>
            <a:r>
              <a:rPr lang="ru-RU" sz="2800" dirty="0" smtClean="0"/>
              <a:t> </a:t>
            </a:r>
            <a:r>
              <a:rPr lang="en-US" sz="2800" dirty="0" smtClean="0"/>
              <a:t>Ca</a:t>
            </a:r>
            <a:r>
              <a:rPr lang="en-US" sz="2800" baseline="30000" dirty="0" smtClean="0"/>
              <a:t>2+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dirty="0" err="1" smtClean="0"/>
              <a:t>KCl</a:t>
            </a:r>
            <a:r>
              <a:rPr lang="en-US" sz="2800" dirty="0" smtClean="0"/>
              <a:t> 7,5% - 1 </a:t>
            </a:r>
            <a:r>
              <a:rPr lang="ru-RU" sz="2800" dirty="0" err="1" smtClean="0"/>
              <a:t>ммоль</a:t>
            </a:r>
            <a:r>
              <a:rPr lang="ru-RU" sz="2800" dirty="0" smtClean="0"/>
              <a:t> </a:t>
            </a:r>
            <a:r>
              <a:rPr lang="en-US" sz="2800" dirty="0" smtClean="0"/>
              <a:t>K</a:t>
            </a:r>
            <a:r>
              <a:rPr lang="en-US" sz="2800" baseline="30000" dirty="0" smtClean="0"/>
              <a:t>+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dirty="0" err="1" smtClean="0"/>
              <a:t>KCl</a:t>
            </a:r>
            <a:r>
              <a:rPr lang="en-US" sz="2800" dirty="0" smtClean="0"/>
              <a:t> 4% - </a:t>
            </a:r>
            <a:r>
              <a:rPr lang="ru-RU" sz="2800" dirty="0" smtClean="0"/>
              <a:t>0,5 </a:t>
            </a:r>
            <a:r>
              <a:rPr lang="ru-RU" sz="2800" dirty="0" err="1" smtClean="0"/>
              <a:t>ммоль</a:t>
            </a:r>
            <a:r>
              <a:rPr lang="ru-RU" sz="2800" dirty="0" smtClean="0"/>
              <a:t> </a:t>
            </a:r>
            <a:r>
              <a:rPr lang="en-US" sz="2800" dirty="0" smtClean="0"/>
              <a:t>K</a:t>
            </a:r>
            <a:r>
              <a:rPr lang="en-US" sz="2800" baseline="30000" dirty="0" smtClean="0"/>
              <a:t>+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dirty="0" err="1" smtClean="0"/>
              <a:t>NaCl</a:t>
            </a:r>
            <a:r>
              <a:rPr lang="en-US" sz="2800" dirty="0" smtClean="0"/>
              <a:t> 0,9%</a:t>
            </a:r>
            <a:r>
              <a:rPr lang="ru-RU" sz="2800" dirty="0" smtClean="0"/>
              <a:t> - 0,15 </a:t>
            </a:r>
            <a:r>
              <a:rPr lang="ru-RU" sz="2800" dirty="0" err="1" smtClean="0"/>
              <a:t>ммоль</a:t>
            </a:r>
            <a:r>
              <a:rPr lang="ru-RU" sz="2800" dirty="0" smtClean="0"/>
              <a:t> </a:t>
            </a:r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  <a:endParaRPr lang="ru-RU" sz="2800" baseline="30000" dirty="0" smtClean="0"/>
          </a:p>
          <a:p>
            <a:pPr>
              <a:buFont typeface="Calibri" panose="020F0502020204030204" pitchFamily="34" charset="0"/>
              <a:buNone/>
            </a:pPr>
            <a:r>
              <a:rPr lang="en-US" sz="2800" dirty="0" err="1" smtClean="0"/>
              <a:t>NaCl</a:t>
            </a:r>
            <a:r>
              <a:rPr lang="en-US" sz="2800" dirty="0" smtClean="0"/>
              <a:t>  10% - 1,9 </a:t>
            </a:r>
            <a:r>
              <a:rPr lang="ru-RU" sz="2800" dirty="0" err="1" smtClean="0"/>
              <a:t>ммоль</a:t>
            </a:r>
            <a:r>
              <a:rPr lang="ru-RU" sz="2800" dirty="0" smtClean="0"/>
              <a:t> </a:t>
            </a:r>
            <a:r>
              <a:rPr lang="en-US" sz="2800" dirty="0" smtClean="0"/>
              <a:t>Na</a:t>
            </a:r>
            <a:r>
              <a:rPr lang="en-US" sz="2800" baseline="30000" dirty="0" smtClean="0"/>
              <a:t>+</a:t>
            </a:r>
          </a:p>
          <a:p>
            <a:pPr>
              <a:buFont typeface="Calibri" panose="020F0502020204030204" pitchFamily="34" charset="0"/>
              <a:buNone/>
            </a:pPr>
            <a:r>
              <a:rPr lang="en-US" sz="2800" dirty="0" smtClean="0"/>
              <a:t>MgSO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25% - 1</a:t>
            </a:r>
            <a:r>
              <a:rPr lang="ru-RU" sz="2800" dirty="0" smtClean="0"/>
              <a:t> </a:t>
            </a:r>
            <a:r>
              <a:rPr lang="ru-RU" sz="2800" dirty="0" err="1" smtClean="0"/>
              <a:t>ммоль</a:t>
            </a:r>
            <a:r>
              <a:rPr lang="ru-RU" sz="2800" dirty="0" smtClean="0"/>
              <a:t> </a:t>
            </a:r>
            <a:r>
              <a:rPr lang="en-US" sz="2800" dirty="0" smtClean="0"/>
              <a:t>Mg</a:t>
            </a:r>
            <a:r>
              <a:rPr lang="en-US" sz="2800" baseline="30000" dirty="0" smtClean="0"/>
              <a:t>2+</a:t>
            </a:r>
            <a:endParaRPr lang="ru-RU" sz="2800" baseline="30000" dirty="0" smtClean="0"/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82700" y="533400"/>
            <a:ext cx="10172700" cy="609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Молярный состав 1 мл </a:t>
            </a:r>
            <a:r>
              <a:rPr lang="ru-RU" sz="30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кристаллоидных</a:t>
            </a: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растворов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65300" y="177800"/>
            <a:ext cx="9144000" cy="5842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Коррекция </a:t>
            </a:r>
            <a:r>
              <a:rPr lang="ru-RU" sz="30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гипоэлектролитемий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3385716"/>
            <a:ext cx="1143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i="1" dirty="0" smtClean="0"/>
              <a:t>Мт – </a:t>
            </a:r>
            <a:r>
              <a:rPr lang="ru-RU" dirty="0" smtClean="0"/>
              <a:t>масса тела больного, кг;</a:t>
            </a:r>
          </a:p>
          <a:p>
            <a:pPr>
              <a:buNone/>
            </a:pPr>
            <a:r>
              <a:rPr lang="ru-RU" i="1" dirty="0" smtClean="0"/>
              <a:t>КВЖ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коэффициент внеклеточной жидкости (недоношенные </a:t>
            </a:r>
            <a:r>
              <a:rPr lang="ru-RU" dirty="0"/>
              <a:t>– 0,6; доношенные – 0,5; дети ≥1 мес.; взрослые – 0,2).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747416"/>
            <a:ext cx="11874500" cy="65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ru-RU" sz="3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ионов, </a:t>
            </a:r>
            <a:r>
              <a:rPr lang="ru-RU" sz="3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ммоль</a:t>
            </a:r>
            <a:r>
              <a:rPr lang="ru-RU" sz="3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/л=(Ионы норма-Ионы больного) х Мт х КВЖ</a:t>
            </a:r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2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82700" y="533400"/>
            <a:ext cx="10172700" cy="609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Качественный состав ИТ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281584"/>
            <a:ext cx="10922000" cy="461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just">
              <a:buClr>
                <a:schemeClr val="tx1"/>
              </a:buClr>
              <a:buNone/>
            </a:pPr>
            <a:r>
              <a:rPr 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поддержания </a:t>
            </a:r>
            <a:r>
              <a:rPr lang="ru-RU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волемического</a:t>
            </a:r>
            <a:r>
              <a:rPr 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статуса: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 smtClean="0">
                <a:effectLst/>
              </a:rPr>
              <a:t>Глюкоза 10% - 2/3 объема</a:t>
            </a:r>
          </a:p>
          <a:p>
            <a:pPr marL="400050" lvl="1" indent="0" algn="just">
              <a:buClr>
                <a:schemeClr val="tx1"/>
              </a:buClr>
              <a:buNone/>
            </a:pPr>
            <a:r>
              <a:rPr lang="ru-RU" kern="0" dirty="0" smtClean="0">
                <a:effectLst/>
              </a:rPr>
              <a:t>+ </a:t>
            </a:r>
            <a:r>
              <a:rPr lang="en-US" kern="0" dirty="0" smtClean="0">
                <a:effectLst/>
              </a:rPr>
              <a:t>K</a:t>
            </a:r>
            <a:r>
              <a:rPr lang="en-US" kern="0" baseline="30000" dirty="0" smtClean="0">
                <a:effectLst/>
              </a:rPr>
              <a:t>+</a:t>
            </a:r>
            <a:r>
              <a:rPr lang="en-US" kern="0" dirty="0" smtClean="0">
                <a:effectLst/>
              </a:rPr>
              <a:t> </a:t>
            </a:r>
            <a:r>
              <a:rPr lang="ru-RU" kern="0" dirty="0" smtClean="0">
                <a:effectLst/>
              </a:rPr>
              <a:t>по потребности, при том, что на 1 </a:t>
            </a:r>
            <a:r>
              <a:rPr lang="ru-RU" kern="0" dirty="0" err="1" smtClean="0">
                <a:effectLst/>
              </a:rPr>
              <a:t>ммоль</a:t>
            </a:r>
            <a:r>
              <a:rPr lang="en-US" kern="0" dirty="0" smtClean="0">
                <a:effectLst/>
              </a:rPr>
              <a:t> K</a:t>
            </a:r>
            <a:r>
              <a:rPr lang="en-US" kern="0" baseline="30000" dirty="0" smtClean="0">
                <a:effectLst/>
              </a:rPr>
              <a:t>+</a:t>
            </a:r>
            <a:r>
              <a:rPr lang="en-US" kern="0" dirty="0" smtClean="0">
                <a:effectLst/>
              </a:rPr>
              <a:t> </a:t>
            </a:r>
            <a:r>
              <a:rPr lang="ru-RU" kern="0" dirty="0" smtClean="0">
                <a:effectLst/>
              </a:rPr>
              <a:t>вводят 2,5 г глюкозы;</a:t>
            </a:r>
          </a:p>
          <a:p>
            <a:pPr marL="400050" lvl="1" indent="0" algn="just">
              <a:buClr>
                <a:schemeClr val="tx1"/>
              </a:buClr>
              <a:buNone/>
            </a:pPr>
            <a:r>
              <a:rPr lang="ru-RU" kern="0" dirty="0" smtClean="0">
                <a:effectLst/>
              </a:rPr>
              <a:t>+</a:t>
            </a:r>
            <a:r>
              <a:rPr lang="en-US" kern="0" dirty="0" smtClean="0">
                <a:effectLst/>
              </a:rPr>
              <a:t>Mg</a:t>
            </a:r>
            <a:r>
              <a:rPr lang="en-US" kern="0" baseline="30000" dirty="0" smtClean="0">
                <a:effectLst/>
              </a:rPr>
              <a:t>2+ </a:t>
            </a:r>
            <a:r>
              <a:rPr lang="ru-RU" kern="0" dirty="0" smtClean="0">
                <a:effectLst/>
              </a:rPr>
              <a:t>по потребности.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>
                <a:effectLst/>
              </a:rPr>
              <a:t> </a:t>
            </a:r>
            <a:r>
              <a:rPr lang="en-US" kern="0" dirty="0" err="1" smtClean="0">
                <a:effectLst/>
              </a:rPr>
              <a:t>NaCl</a:t>
            </a:r>
            <a:r>
              <a:rPr lang="en-US" kern="0" dirty="0" smtClean="0">
                <a:effectLst/>
              </a:rPr>
              <a:t> 0,9% - 1/3  </a:t>
            </a:r>
            <a:r>
              <a:rPr lang="ru-RU" kern="0" dirty="0" smtClean="0">
                <a:effectLst/>
              </a:rPr>
              <a:t>объема.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регидратации</a:t>
            </a:r>
            <a:r>
              <a:rPr 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ru-RU" kern="0" dirty="0" smtClean="0">
                <a:effectLst/>
              </a:rPr>
              <a:t>1. </a:t>
            </a:r>
            <a:r>
              <a:rPr lang="en-US" kern="0" dirty="0" err="1" smtClean="0">
                <a:effectLst/>
              </a:rPr>
              <a:t>NaCl</a:t>
            </a:r>
            <a:r>
              <a:rPr lang="en-US" kern="0" dirty="0" smtClean="0">
                <a:effectLst/>
              </a:rPr>
              <a:t> 0,9%</a:t>
            </a:r>
            <a:endParaRPr lang="ru-RU" kern="0" dirty="0" smtClean="0">
              <a:effectLst/>
            </a:endParaRP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endParaRPr lang="ru-RU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7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82700" y="533400"/>
            <a:ext cx="10172700" cy="609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Мониторинг ИТ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25452" y="1143000"/>
            <a:ext cx="8198048" cy="522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 smtClean="0">
                <a:effectLst/>
              </a:rPr>
              <a:t>Внешний вид (избегать отеков или дегидратации):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>
                <a:effectLst/>
              </a:rPr>
              <a:t> </a:t>
            </a:r>
            <a:r>
              <a:rPr lang="ru-RU" kern="0" dirty="0" smtClean="0">
                <a:effectLst/>
              </a:rPr>
              <a:t>Темп диуреза:</a:t>
            </a:r>
          </a:p>
          <a:p>
            <a:pPr marL="914400" lvl="1" indent="-5143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effectLst/>
              </a:rPr>
              <a:t>контроль суточного объема выпитого и выделенного;</a:t>
            </a:r>
          </a:p>
          <a:p>
            <a:pPr marL="914400" lvl="1" indent="-51435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kern="0" dirty="0" smtClean="0">
                <a:effectLst/>
              </a:rPr>
              <a:t>почасовой диурез – не менее 1 мл/кг/ч и не менее 50% введенной жидкости (0,5 мл/кг/ч – анурия)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>
                <a:effectLst/>
              </a:rPr>
              <a:t> </a:t>
            </a:r>
            <a:r>
              <a:rPr lang="ru-RU" kern="0" dirty="0" smtClean="0">
                <a:effectLst/>
              </a:rPr>
              <a:t>Уровень электролитов.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 smtClean="0">
                <a:effectLst/>
              </a:rPr>
              <a:t>Уровень </a:t>
            </a:r>
            <a:r>
              <a:rPr lang="en-US" kern="0" dirty="0" err="1" smtClean="0">
                <a:effectLst/>
              </a:rPr>
              <a:t>Ht</a:t>
            </a:r>
            <a:r>
              <a:rPr lang="ru-RU" kern="0" dirty="0" smtClean="0">
                <a:effectLst/>
              </a:rPr>
              <a:t>.</a:t>
            </a:r>
            <a:endParaRPr lang="ru-RU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080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46200" y="533400"/>
            <a:ext cx="10172700" cy="609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Признаки </a:t>
            </a:r>
            <a:r>
              <a:rPr lang="ru-RU" sz="30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гипергидратации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12752" y="1143000"/>
            <a:ext cx="8198048" cy="522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sz="3000" kern="0" dirty="0" err="1" smtClean="0">
                <a:effectLst/>
              </a:rPr>
              <a:t>Тахипноэ</a:t>
            </a:r>
            <a:r>
              <a:rPr lang="ru-RU" sz="3000" kern="0" dirty="0" smtClean="0">
                <a:effectLst/>
              </a:rPr>
              <a:t>, одышка, влажные хрипы и крепитация в легких.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sz="3000" kern="0" dirty="0" err="1" smtClean="0">
                <a:effectLst/>
              </a:rPr>
              <a:t>Гепатомегалия</a:t>
            </a:r>
            <a:r>
              <a:rPr lang="ru-RU" sz="3000" kern="0" dirty="0" smtClean="0">
                <a:effectLst/>
              </a:rPr>
              <a:t>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sz="3000" kern="0" dirty="0" smtClean="0">
                <a:effectLst/>
              </a:rPr>
              <a:t>Набухание вен шеи.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sz="3000" kern="0" dirty="0" err="1" smtClean="0">
                <a:effectLst/>
              </a:rPr>
              <a:t>Кардиомегалия</a:t>
            </a:r>
            <a:r>
              <a:rPr lang="ru-RU" sz="3000" kern="0" dirty="0" smtClean="0">
                <a:effectLst/>
              </a:rPr>
              <a:t>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sz="3000" kern="0" dirty="0" smtClean="0">
                <a:effectLst/>
              </a:rPr>
              <a:t>Артериальная гипертензия.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sz="3000" kern="0" dirty="0" smtClean="0">
                <a:effectLst/>
              </a:rPr>
              <a:t>Отеки (сначала – мошонка и отлогие места тела).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sz="3000" kern="0" dirty="0" smtClean="0">
                <a:effectLst/>
              </a:rPr>
              <a:t>Быстрое внезапное увеличение массы тела.</a:t>
            </a:r>
            <a:endParaRPr lang="ru-RU" sz="300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64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23900" y="785813"/>
            <a:ext cx="10909300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КОС (КЩС)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это определенное соотношение между водородными (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6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и гидроксильными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en-US" sz="26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ионами крови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Катионы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– это положительно заряженные ионы</a:t>
            </a:r>
          </a:p>
          <a:p>
            <a:pPr algn="just">
              <a:buNone/>
            </a:pP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Анионы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– отрицательно заряженные ионы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339652" y="508000"/>
            <a:ext cx="972204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just">
              <a:buClr>
                <a:schemeClr val="tx1"/>
              </a:buClr>
              <a:buNone/>
            </a:pPr>
            <a:r>
              <a:rPr lang="ru-RU" sz="3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 КЩС </a:t>
            </a:r>
            <a:r>
              <a:rPr lang="ru-RU" sz="3000" kern="0" dirty="0" smtClean="0">
                <a:effectLst/>
              </a:rPr>
              <a:t>– </a:t>
            </a:r>
            <a:r>
              <a:rPr lang="ru-RU" sz="3000" kern="0" dirty="0" smtClean="0">
                <a:solidFill>
                  <a:srgbClr val="0070C0"/>
                </a:solidFill>
                <a:effectLst/>
              </a:rPr>
              <a:t>нейтрализация</a:t>
            </a:r>
            <a:r>
              <a:rPr lang="ru-RU" sz="3000" kern="0" dirty="0" smtClean="0">
                <a:effectLst/>
              </a:rPr>
              <a:t> кислот или оснований </a:t>
            </a:r>
            <a:r>
              <a:rPr lang="ru-RU" sz="3000" kern="0" dirty="0" smtClean="0">
                <a:solidFill>
                  <a:srgbClr val="0070C0"/>
                </a:solidFill>
                <a:effectLst/>
              </a:rPr>
              <a:t>при</a:t>
            </a:r>
            <a:r>
              <a:rPr lang="ru-RU" sz="3000" kern="0" dirty="0" smtClean="0">
                <a:effectLst/>
              </a:rPr>
              <a:t> их </a:t>
            </a:r>
            <a:r>
              <a:rPr lang="ru-RU" sz="3000" kern="0" dirty="0" smtClean="0">
                <a:solidFill>
                  <a:srgbClr val="0070C0"/>
                </a:solidFill>
                <a:effectLst/>
              </a:rPr>
              <a:t>избытке</a:t>
            </a:r>
            <a:r>
              <a:rPr lang="ru-RU" sz="3000" kern="0" dirty="0" smtClean="0">
                <a:effectLst/>
              </a:rPr>
              <a:t> в организме, путем присоединения к ним соответственно щелочных </a:t>
            </a:r>
            <a:r>
              <a:rPr lang="en-US" sz="3000" kern="0" dirty="0" smtClean="0">
                <a:effectLst/>
              </a:rPr>
              <a:t>(OH-) </a:t>
            </a:r>
            <a:r>
              <a:rPr lang="ru-RU" sz="3000" kern="0" dirty="0" smtClean="0">
                <a:effectLst/>
              </a:rPr>
              <a:t>или кислых </a:t>
            </a:r>
            <a:r>
              <a:rPr lang="en-US" sz="3000" kern="0" dirty="0" smtClean="0">
                <a:effectLst/>
              </a:rPr>
              <a:t>(H+) </a:t>
            </a:r>
            <a:r>
              <a:rPr lang="ru-RU" sz="3000" kern="0" dirty="0" smtClean="0">
                <a:effectLst/>
              </a:rPr>
              <a:t>ионов  </a:t>
            </a:r>
            <a:r>
              <a:rPr lang="ru-RU" sz="3000" kern="0" dirty="0" smtClean="0">
                <a:solidFill>
                  <a:srgbClr val="0070C0"/>
                </a:solidFill>
                <a:effectLst/>
              </a:rPr>
              <a:t>с образованием нейтральных соединений</a:t>
            </a:r>
            <a:endParaRPr lang="ru-RU" sz="3000" kern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605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897962" y="2706686"/>
            <a:ext cx="857256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18400" y="1206488"/>
            <a:ext cx="522306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8140700" y="992174"/>
            <a:ext cx="1473200" cy="857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865033" y="1027893"/>
            <a:ext cx="1395410" cy="857256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261108" y="4064008"/>
            <a:ext cx="8648192" cy="167639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Буферная пара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en-US" sz="24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могут быть источниками: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ионов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ионов гидроксила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HCO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811396"/>
              </p:ext>
            </p:extLst>
          </p:nvPr>
        </p:nvGraphicFramePr>
        <p:xfrm>
          <a:off x="7754954" y="2706686"/>
          <a:ext cx="20145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" imgW="2019240" imgH="545760" progId="">
                  <p:embed/>
                </p:oleObj>
              </mc:Choice>
              <mc:Fallback>
                <p:oleObj name="Equation" r:id="rId3" imgW="2019240" imgH="545760" progId="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54" y="2706686"/>
                        <a:ext cx="2014537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8397896" y="1920868"/>
            <a:ext cx="714380" cy="785818"/>
          </a:xfrm>
          <a:prstGeom prst="downArrow">
            <a:avLst>
              <a:gd name="adj1" fmla="val 50000"/>
              <a:gd name="adj2" fmla="val 6869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11352" y="227805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регулирования КОС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5754690" y="1706554"/>
            <a:ext cx="176371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0" idx="3"/>
          </p:cNvCxnSpPr>
          <p:nvPr/>
        </p:nvCxnSpPr>
        <p:spPr>
          <a:xfrm>
            <a:off x="5754690" y="2462724"/>
            <a:ext cx="3071834" cy="3868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65554" y="1124096"/>
            <a:ext cx="840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O+CO</a:t>
            </a:r>
            <a:r>
              <a:rPr lang="en-US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↔H</a:t>
            </a:r>
            <a:r>
              <a:rPr lang="en-US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↔H</a:t>
            </a:r>
            <a:r>
              <a:rPr lang="en-US" sz="3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+HCO</a:t>
            </a:r>
            <a:r>
              <a:rPr lang="en-US" sz="3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ru-RU" sz="32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57300" y="143735"/>
            <a:ext cx="10172700" cy="609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Компоненты регулирования КЩС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1096938" y="1117600"/>
            <a:ext cx="786215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Быстрого реагирования: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гемоглобиновая</a:t>
            </a:r>
            <a:r>
              <a:rPr lang="ru-RU" dirty="0" smtClean="0"/>
              <a:t> (внутри- и вне клеток; эритроциты);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бикарбонатная</a:t>
            </a:r>
            <a:r>
              <a:rPr lang="ru-RU" dirty="0" smtClean="0"/>
              <a:t> (внеклеточный; плазма крови);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белковая</a:t>
            </a:r>
            <a:r>
              <a:rPr lang="ru-RU" dirty="0" smtClean="0"/>
              <a:t> (внутриклеточная);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фосфатная </a:t>
            </a:r>
            <a:r>
              <a:rPr lang="ru-RU" dirty="0" smtClean="0"/>
              <a:t>(внутриклеточная; почки)</a:t>
            </a:r>
          </a:p>
          <a:p>
            <a:pPr>
              <a:buFont typeface="Calibri" panose="020F0502020204030204" pitchFamily="34" charset="0"/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Медленного реагирования: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легкие и система внешнего дыхания</a:t>
            </a:r>
            <a:r>
              <a:rPr lang="ru-RU" dirty="0" smtClean="0"/>
              <a:t>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почки</a:t>
            </a:r>
            <a:r>
              <a:rPr lang="ru-RU" dirty="0" smtClean="0"/>
              <a:t>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печень</a:t>
            </a:r>
            <a:r>
              <a:rPr lang="ru-RU" dirty="0" smtClean="0"/>
              <a:t>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ЖКТ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57300" y="143735"/>
            <a:ext cx="10172700" cy="609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Буферные системы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 КОС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1858434"/>
            <a:ext cx="10058400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Исследование может быть выполнено из:</a:t>
            </a:r>
          </a:p>
          <a:p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артериальной крови </a:t>
            </a:r>
            <a:r>
              <a:rPr lang="ru-RU" sz="2600" dirty="0" smtClean="0"/>
              <a:t>– отражает уровень легочного газообмена;</a:t>
            </a:r>
          </a:p>
          <a:p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венозной крови </a:t>
            </a:r>
            <a:r>
              <a:rPr lang="ru-RU" sz="2600" dirty="0" smtClean="0"/>
              <a:t>– отражает уровень тканевого обмена;</a:t>
            </a:r>
          </a:p>
          <a:p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капиллярной</a:t>
            </a:r>
            <a:r>
              <a:rPr lang="ru-RU" sz="2600" dirty="0" smtClean="0"/>
              <a:t> – практически идентична артериальной;</a:t>
            </a:r>
          </a:p>
          <a:p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пуповинной </a:t>
            </a:r>
            <a:r>
              <a:rPr lang="ru-RU" sz="2600" dirty="0" smtClean="0"/>
              <a:t>(новорожденные).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4071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12542"/>
            <a:ext cx="12077700" cy="492125"/>
          </a:xfr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ru-RU" sz="3000" b="1" spc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sz="3000" b="1" spc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инфузионной</a:t>
            </a:r>
            <a:r>
              <a:rPr lang="ru-RU" sz="3000" b="1" spc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терапии (</a:t>
            </a:r>
            <a:r>
              <a:rPr lang="ru-RU" sz="3000" b="1" spc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ИТ)</a:t>
            </a:r>
            <a:endParaRPr lang="ru-RU" sz="3000" b="1" spc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>
            <a:stCxn id="7" idx="2"/>
          </p:cNvCxnSpPr>
          <p:nvPr/>
        </p:nvCxnSpPr>
        <p:spPr>
          <a:xfrm flipH="1">
            <a:off x="4367808" y="1139826"/>
            <a:ext cx="1728192" cy="3449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stCxn id="7" idx="2"/>
          </p:cNvCxnSpPr>
          <p:nvPr/>
        </p:nvCxnSpPr>
        <p:spPr>
          <a:xfrm>
            <a:off x="6096000" y="1139826"/>
            <a:ext cx="1728192" cy="3449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24000" y="1706629"/>
            <a:ext cx="3723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Поддержание</a:t>
            </a:r>
          </a:p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поддерживающая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ИТ):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6040" y="1706629"/>
            <a:ext cx="47326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Коррекция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нарушений</a:t>
            </a:r>
          </a:p>
          <a:p>
            <a:pPr algn="ctr"/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корригирующая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ИТ):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2564904"/>
            <a:ext cx="3826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волемического</a:t>
            </a:r>
            <a:r>
              <a:rPr lang="ru-RU" sz="2400" dirty="0"/>
              <a:t> статуса (должного объема внеклеточной жидкости);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должной концентрации электролитов.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98840" y="2564904"/>
            <a:ext cx="3826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волемического</a:t>
            </a:r>
            <a:r>
              <a:rPr lang="ru-RU" sz="2400" dirty="0"/>
              <a:t> статуса;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содержания электролитов;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КЩС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096000" y="1139826"/>
            <a:ext cx="0" cy="35718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24000" y="4671478"/>
            <a:ext cx="9934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Детоксикация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5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детоксикационная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ИТ – форсированный диурез):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4569" y="5108310"/>
            <a:ext cx="5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/>
              <a:t>детоксикация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при отравлении ядами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95475" y="273050"/>
            <a:ext cx="7497762" cy="419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клинические показатели КОС: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22413" y="895350"/>
            <a:ext cx="8243887" cy="5040313"/>
          </a:xfrm>
        </p:spPr>
        <p:txBody>
          <a:bodyPr>
            <a:noAutofit/>
          </a:bodyPr>
          <a:lstStyle/>
          <a:p>
            <a:pPr lvl="0"/>
            <a:r>
              <a:rPr lang="ru-RU" b="1" dirty="0" err="1"/>
              <a:t>рН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en-US" b="1" dirty="0" err="1"/>
              <a:t>potentic</a:t>
            </a:r>
            <a:r>
              <a:rPr lang="en-US" b="1" dirty="0"/>
              <a:t> </a:t>
            </a:r>
            <a:r>
              <a:rPr lang="en-US" b="1" dirty="0" err="1"/>
              <a:t>hydrogenii</a:t>
            </a:r>
            <a:r>
              <a:rPr lang="ru-RU" b="1" dirty="0"/>
              <a:t>)</a:t>
            </a:r>
            <a:r>
              <a:rPr lang="ru-RU" dirty="0"/>
              <a:t>, безразмерная величина – обратный десятичный логарифм концентрации ионов водорода;</a:t>
            </a:r>
          </a:p>
          <a:p>
            <a:pPr lvl="0"/>
            <a:r>
              <a:rPr lang="ru-RU" b="1" dirty="0"/>
              <a:t>рСО</a:t>
            </a:r>
            <a:r>
              <a:rPr lang="ru-RU" b="1" baseline="-25000" dirty="0"/>
              <a:t>2</a:t>
            </a:r>
            <a:r>
              <a:rPr lang="ru-RU" dirty="0"/>
              <a:t>, мм </a:t>
            </a:r>
            <a:r>
              <a:rPr lang="ru-RU" dirty="0" err="1"/>
              <a:t>рт</a:t>
            </a:r>
            <a:r>
              <a:rPr lang="ru-RU" dirty="0"/>
              <a:t>. ст. – парциальное давление углекислого газа;</a:t>
            </a:r>
          </a:p>
          <a:p>
            <a:pPr lvl="0"/>
            <a:r>
              <a:rPr lang="ru-RU" b="1" dirty="0"/>
              <a:t>рО</a:t>
            </a:r>
            <a:r>
              <a:rPr lang="ru-RU" b="1" baseline="-25000" dirty="0"/>
              <a:t>2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dirty="0"/>
              <a:t>мм </a:t>
            </a:r>
            <a:r>
              <a:rPr lang="ru-RU" dirty="0" err="1"/>
              <a:t>рт</a:t>
            </a:r>
            <a:r>
              <a:rPr lang="ru-RU" dirty="0"/>
              <a:t>. ст. – парциальное давление кислорода;</a:t>
            </a:r>
          </a:p>
          <a:p>
            <a:pPr lvl="0"/>
            <a:r>
              <a:rPr lang="ru-RU" b="1" dirty="0"/>
              <a:t>АВ (</a:t>
            </a:r>
            <a:r>
              <a:rPr lang="en-US" b="1" dirty="0"/>
              <a:t>actual bicarbonate</a:t>
            </a:r>
            <a:r>
              <a:rPr lang="ru-RU" b="1" dirty="0"/>
              <a:t>)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dirty="0" err="1"/>
              <a:t>ммоль</a:t>
            </a:r>
            <a:r>
              <a:rPr lang="ru-RU" dirty="0"/>
              <a:t>/л</a:t>
            </a:r>
            <a:r>
              <a:rPr lang="ru-RU" b="1" dirty="0"/>
              <a:t> – </a:t>
            </a:r>
            <a:r>
              <a:rPr lang="ru-RU" dirty="0"/>
              <a:t>актуальный бикарбонат – истинная </a:t>
            </a:r>
            <a:r>
              <a:rPr lang="ru-RU" dirty="0" err="1"/>
              <a:t>концентралция</a:t>
            </a:r>
            <a:r>
              <a:rPr lang="ru-RU" dirty="0"/>
              <a:t> аниона бикарбоната (НСО</a:t>
            </a:r>
            <a:r>
              <a:rPr lang="ru-RU" baseline="-25000" dirty="0"/>
              <a:t>3</a:t>
            </a:r>
            <a:r>
              <a:rPr lang="ru-RU" baseline="30000" dirty="0"/>
              <a:t>-</a:t>
            </a:r>
            <a:r>
              <a:rPr lang="ru-RU" dirty="0"/>
              <a:t>);</a:t>
            </a:r>
          </a:p>
          <a:p>
            <a:pPr lvl="0"/>
            <a:r>
              <a:rPr lang="en-US" b="1" dirty="0"/>
              <a:t>SB</a:t>
            </a:r>
            <a:r>
              <a:rPr lang="ru-RU" b="1" dirty="0"/>
              <a:t> (</a:t>
            </a:r>
            <a:r>
              <a:rPr lang="en-US" b="1" dirty="0"/>
              <a:t>standard bicarbonate</a:t>
            </a:r>
            <a:r>
              <a:rPr lang="ru-RU" b="1" dirty="0"/>
              <a:t>)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dirty="0" err="1"/>
              <a:t>ммоль</a:t>
            </a:r>
            <a:r>
              <a:rPr lang="ru-RU" dirty="0"/>
              <a:t>/л – стандартный бикарбонат – гипотетическая концентрация иона бикарбоната (НСО</a:t>
            </a:r>
            <a:r>
              <a:rPr lang="ru-RU" baseline="-25000" dirty="0"/>
              <a:t>3</a:t>
            </a:r>
            <a:r>
              <a:rPr lang="ru-RU" baseline="30000" dirty="0"/>
              <a:t>-</a:t>
            </a:r>
            <a:r>
              <a:rPr lang="ru-RU" dirty="0"/>
              <a:t>) при стандартных условиях: гемоглобин 150 г/л, оксигемоглобин 100%, температура тела 38</a:t>
            </a:r>
            <a:r>
              <a:rPr lang="ru-RU" baseline="30000" dirty="0"/>
              <a:t>о</a:t>
            </a:r>
            <a:r>
              <a:rPr lang="ru-RU" dirty="0"/>
              <a:t>С, раСО</a:t>
            </a:r>
            <a:r>
              <a:rPr lang="ru-RU" baseline="-25000" dirty="0"/>
              <a:t>2</a:t>
            </a:r>
            <a:r>
              <a:rPr lang="ru-RU" dirty="0"/>
              <a:t> – 5,32 кПа);</a:t>
            </a:r>
          </a:p>
          <a:p>
            <a:pPr lvl="0"/>
            <a:r>
              <a:rPr lang="ru-RU" b="1" dirty="0"/>
              <a:t>ВВ (</a:t>
            </a:r>
            <a:r>
              <a:rPr lang="en-US" b="1" dirty="0"/>
              <a:t>base buffer</a:t>
            </a:r>
            <a:r>
              <a:rPr lang="ru-RU" b="1" dirty="0"/>
              <a:t>)</a:t>
            </a:r>
            <a:r>
              <a:rPr lang="ru-RU" dirty="0"/>
              <a:t>, </a:t>
            </a:r>
            <a:r>
              <a:rPr lang="ru-RU" dirty="0" err="1"/>
              <a:t>ммоль</a:t>
            </a:r>
            <a:r>
              <a:rPr lang="ru-RU" dirty="0"/>
              <a:t>/л – сумма оснований; </a:t>
            </a:r>
          </a:p>
          <a:p>
            <a:pPr lvl="0"/>
            <a:r>
              <a:rPr lang="ru-RU" b="1" dirty="0"/>
              <a:t>ВЕ (</a:t>
            </a:r>
            <a:r>
              <a:rPr lang="en-US" b="1" dirty="0"/>
              <a:t>base excess</a:t>
            </a:r>
            <a:r>
              <a:rPr lang="ru-RU" b="1" dirty="0"/>
              <a:t>)</a:t>
            </a:r>
            <a:r>
              <a:rPr lang="ru-RU" dirty="0"/>
              <a:t>, </a:t>
            </a:r>
            <a:r>
              <a:rPr lang="ru-RU" dirty="0" err="1"/>
              <a:t>ммоль</a:t>
            </a:r>
            <a:r>
              <a:rPr lang="ru-RU" dirty="0"/>
              <a:t>/л – дефицит оснований – количество </a:t>
            </a:r>
            <a:r>
              <a:rPr lang="ru-RU" dirty="0" err="1"/>
              <a:t>ммоль</a:t>
            </a:r>
            <a:r>
              <a:rPr lang="ru-RU" dirty="0"/>
              <a:t> натрия гидрокарбоната, которое нужно ввести или удалить для нормализации КОС.</a:t>
            </a: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8242300" y="1701800"/>
            <a:ext cx="330200" cy="584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9393237" y="2578100"/>
            <a:ext cx="639763" cy="3213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74100" y="1816100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«газовые»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9361016" y="3999984"/>
            <a:ext cx="214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«метаболические»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0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19338" y="116631"/>
            <a:ext cx="7497762" cy="502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Виды нарушений КОС</a:t>
            </a:r>
            <a:endParaRPr lang="ru-RU" sz="3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5879976" y="83671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744072" y="83671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67608" y="98072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Метаболические</a:t>
            </a:r>
            <a:r>
              <a:rPr lang="ru-RU" dirty="0"/>
              <a:t> – </a:t>
            </a:r>
          </a:p>
          <a:p>
            <a:pPr algn="just"/>
            <a:r>
              <a:rPr lang="ru-RU" dirty="0"/>
              <a:t>характеризуются изменением уровня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4152" y="980729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Газовые</a:t>
            </a:r>
            <a:r>
              <a:rPr lang="ru-RU" dirty="0"/>
              <a:t> – характеризуются изменением уровня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рСО2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5807968" y="1700808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72064" y="1700808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95600" y="184482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Компенсированные </a:t>
            </a:r>
            <a:r>
              <a:rPr lang="ru-RU" dirty="0"/>
              <a:t>– </a:t>
            </a:r>
          </a:p>
          <a:p>
            <a:pPr algn="just"/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</a:t>
            </a:r>
            <a:r>
              <a:rPr lang="ru-RU" dirty="0"/>
              <a:t> в пределах нормальных значений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92144" y="184482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Декомпенсированные</a:t>
            </a:r>
            <a:r>
              <a:rPr lang="ru-RU" dirty="0"/>
              <a:t> –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</a:t>
            </a:r>
            <a:r>
              <a:rPr lang="ru-RU" dirty="0"/>
              <a:t> за пределами нормальных значений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5879976" y="263691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744072" y="2636912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67608" y="285293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Ацидоз </a:t>
            </a:r>
            <a:r>
              <a:rPr lang="ru-RU" dirty="0"/>
              <a:t>– </a:t>
            </a:r>
          </a:p>
          <a:p>
            <a:pPr algn="just"/>
            <a:r>
              <a:rPr lang="ru-RU" dirty="0"/>
              <a:t>характеризуется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снижением</a:t>
            </a:r>
            <a:r>
              <a:rPr lang="ru-RU" dirty="0"/>
              <a:t> уровня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</a:t>
            </a:r>
            <a:r>
              <a:rPr lang="ru-RU" dirty="0"/>
              <a:t> – </a:t>
            </a:r>
            <a:r>
              <a:rPr lang="ru-RU" dirty="0" err="1"/>
              <a:t>закислением</a:t>
            </a:r>
            <a:r>
              <a:rPr lang="ru-RU" dirty="0"/>
              <a:t> среды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6160" y="2852937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Алкалоз</a:t>
            </a:r>
            <a:r>
              <a:rPr lang="ru-RU" dirty="0"/>
              <a:t> – </a:t>
            </a:r>
          </a:p>
          <a:p>
            <a:pPr algn="just"/>
            <a:r>
              <a:rPr lang="ru-RU" dirty="0"/>
              <a:t>характеризуется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увеличением</a:t>
            </a:r>
            <a:r>
              <a:rPr lang="ru-RU" dirty="0"/>
              <a:t> уровня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рН</a:t>
            </a:r>
            <a:r>
              <a:rPr lang="ru-RU" dirty="0"/>
              <a:t> - защелачиванием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9616" y="414908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Простые </a:t>
            </a:r>
            <a:r>
              <a:rPr lang="ru-RU" dirty="0"/>
              <a:t> – </a:t>
            </a:r>
          </a:p>
          <a:p>
            <a:pPr algn="just"/>
            <a:r>
              <a:rPr lang="ru-RU" dirty="0"/>
              <a:t>один вид нарушения КОС в одном исследовании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08168" y="414908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Смешанные</a:t>
            </a:r>
            <a:r>
              <a:rPr lang="ru-RU" dirty="0"/>
              <a:t> – </a:t>
            </a:r>
          </a:p>
          <a:p>
            <a:pPr algn="just"/>
            <a:r>
              <a:rPr lang="ru-RU" dirty="0"/>
              <a:t>несколько видов нарушений КОС в одном исследовании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5879976" y="4005064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744072" y="4005064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0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0450" y="223838"/>
            <a:ext cx="7499350" cy="63341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Метаболический ацидоз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66938" y="1031875"/>
            <a:ext cx="7497762" cy="480060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это тяжелое нарушение кислотно-щелочного состояния, связанное с накоплением в тканях недоокисленных продуктов распада и органических кислот при нарушении обменных процессов любого генеза.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Является наиболее частой патологией </a:t>
            </a:r>
            <a:r>
              <a:rPr lang="ru-RU" dirty="0" smtClean="0">
                <a:solidFill>
                  <a:srgbClr val="0070C0"/>
                </a:solidFill>
              </a:rPr>
              <a:t>кислотно-основного.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58393" y="99362"/>
            <a:ext cx="7499350" cy="56197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Патогенез метаболического ацидоза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5720" y="105273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Снижение </a:t>
            </a:r>
            <a:r>
              <a:rPr lang="ru-RU" dirty="0" err="1"/>
              <a:t>рН</a:t>
            </a:r>
            <a:r>
              <a:rPr lang="ru-RU" dirty="0"/>
              <a:t> за пределы нормальных значений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9736" y="1700809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Невозможность работы белков-ферментов в условиях запредельно низких значений </a:t>
            </a:r>
            <a:r>
              <a:rPr lang="ru-RU" dirty="0" err="1"/>
              <a:t>рН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91744" y="256490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Нарушение работы </a:t>
            </a:r>
            <a:r>
              <a:rPr lang="en-US" dirty="0"/>
              <a:t>Na+-K+-</a:t>
            </a:r>
            <a:r>
              <a:rPr lang="ru-RU" dirty="0" err="1"/>
              <a:t>АТФ-азы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7728" y="321297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Поступление </a:t>
            </a:r>
            <a:r>
              <a:rPr lang="en-US" dirty="0"/>
              <a:t>Na+ </a:t>
            </a:r>
            <a:r>
              <a:rPr lang="ru-RU" dirty="0"/>
              <a:t>внутрь клетки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63752" y="371703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Поступление воды  вслед за </a:t>
            </a:r>
            <a:r>
              <a:rPr lang="en-US" dirty="0"/>
              <a:t>Na+</a:t>
            </a:r>
            <a:r>
              <a:rPr lang="ru-RU" dirty="0"/>
              <a:t> внутрь клетки по градиенту концентрации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11824" y="465313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Внутриклеточный отек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19736" y="52292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Нарушение </a:t>
            </a:r>
            <a:r>
              <a:rPr lang="ru-RU" dirty="0" err="1"/>
              <a:t>ф-ции</a:t>
            </a:r>
            <a:r>
              <a:rPr lang="ru-RU" dirty="0"/>
              <a:t> клетки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19736" y="58052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Гибель клетки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6672064" y="141277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72064" y="234888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672064" y="299695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672064" y="350100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672064" y="436510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672064" y="494116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672064" y="558924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3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3300" y="249239"/>
            <a:ext cx="10058400" cy="50006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Клинические варианты метаболического ацидоза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89138" y="1028700"/>
            <a:ext cx="7891462" cy="5149850"/>
          </a:xfrm>
        </p:spPr>
        <p:txBody>
          <a:bodyPr>
            <a:noAutofit/>
          </a:bodyPr>
          <a:lstStyle/>
          <a:p>
            <a:pPr algn="just"/>
            <a:r>
              <a:rPr lang="ru-RU" sz="2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Лактат-ацидоз</a:t>
            </a:r>
            <a:r>
              <a:rPr lang="ru-RU" sz="2300" dirty="0"/>
              <a:t> - развивается в условиях снижения доставки кислорода к тканям (шок, гипоксемия, повышенная потребность тканей в кислороде).</a:t>
            </a:r>
          </a:p>
          <a:p>
            <a:pPr algn="just"/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Метаболический </a:t>
            </a:r>
            <a:r>
              <a:rPr lang="ru-RU" sz="2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кетоацидоз</a:t>
            </a: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300" dirty="0"/>
              <a:t>развивается при сахарном диабете. Обусловлен образованием короткоцепочечных кетокислот (</a:t>
            </a:r>
            <a:r>
              <a:rPr lang="ru-RU" sz="2300" dirty="0" err="1"/>
              <a:t>бета-оксимасляной</a:t>
            </a:r>
            <a:r>
              <a:rPr lang="ru-RU" sz="2300" dirty="0"/>
              <a:t> и ацетоуксусной) в условиях повышенной концентрации глюкозы в крови, при диссоциации которых  образуется значительное кол-во ионов водорода (Н</a:t>
            </a:r>
            <a:r>
              <a:rPr lang="ru-RU" sz="2300" baseline="30000" dirty="0"/>
              <a:t>+</a:t>
            </a:r>
            <a:r>
              <a:rPr lang="ru-RU" sz="2300" dirty="0"/>
              <a:t>).</a:t>
            </a:r>
          </a:p>
          <a:p>
            <a:pPr algn="just"/>
            <a:r>
              <a:rPr lang="ru-RU" sz="2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Гиперхлоремический</a:t>
            </a:r>
            <a:r>
              <a:rPr lang="ru-RU" sz="2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ацидоз </a:t>
            </a:r>
            <a:r>
              <a:rPr lang="ru-RU" sz="2300" dirty="0"/>
              <a:t>связан с увеличением содержания хлоридов в плазме при почечном </a:t>
            </a:r>
            <a:r>
              <a:rPr lang="ru-RU" sz="2300" dirty="0" err="1"/>
              <a:t>канальцевом</a:t>
            </a:r>
            <a:r>
              <a:rPr lang="ru-RU" sz="2300" dirty="0"/>
              <a:t> ацидозе, патологических состояниях кишечника (наложение тонкокишечной </a:t>
            </a:r>
            <a:r>
              <a:rPr lang="ru-RU" sz="2300" dirty="0" err="1"/>
              <a:t>стомы</a:t>
            </a:r>
            <a:r>
              <a:rPr lang="ru-RU" sz="2300" dirty="0"/>
              <a:t>).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7228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76300" y="249238"/>
            <a:ext cx="10058400" cy="50006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Лабораторные варианты метаболического ацидоза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60538" y="990600"/>
            <a:ext cx="7891462" cy="514985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Дельта-ацидоз</a:t>
            </a:r>
            <a:r>
              <a:rPr lang="ru-RU" sz="1800" dirty="0"/>
              <a:t> характеризуется анионной разницей (провалом), превышающей 15 </a:t>
            </a:r>
            <a:r>
              <a:rPr lang="ru-RU" sz="1800" dirty="0" err="1"/>
              <a:t>ммоль</a:t>
            </a:r>
            <a:r>
              <a:rPr lang="ru-RU" sz="1800" dirty="0"/>
              <a:t>/л вследствие:</a:t>
            </a:r>
          </a:p>
          <a:p>
            <a:pPr lvl="1" algn="just"/>
            <a:r>
              <a:rPr lang="ru-RU" dirty="0" err="1"/>
              <a:t>лактат-ацидоза</a:t>
            </a:r>
            <a:r>
              <a:rPr lang="ru-RU" dirty="0"/>
              <a:t>, обусловленном гипоксемией, шоком и сепсисом, ОПН;</a:t>
            </a:r>
          </a:p>
          <a:p>
            <a:pPr lvl="1" algn="just"/>
            <a:r>
              <a:rPr lang="ru-RU" dirty="0"/>
              <a:t>позднего метаболического ацидоза недоношенных;</a:t>
            </a:r>
          </a:p>
          <a:p>
            <a:pPr lvl="1" algn="just"/>
            <a:r>
              <a:rPr lang="ru-RU" dirty="0"/>
              <a:t>наследственных нарушений обмена;</a:t>
            </a:r>
          </a:p>
          <a:p>
            <a:pPr lvl="1" algn="just"/>
            <a:r>
              <a:rPr lang="ru-RU" dirty="0"/>
              <a:t>назначения </a:t>
            </a:r>
            <a:r>
              <a:rPr lang="ru-RU" dirty="0" err="1"/>
              <a:t>индометацина</a:t>
            </a:r>
            <a:r>
              <a:rPr lang="ru-RU" dirty="0"/>
              <a:t> и </a:t>
            </a:r>
            <a:r>
              <a:rPr lang="ru-RU" dirty="0" err="1"/>
              <a:t>салицилатов</a:t>
            </a:r>
            <a:r>
              <a:rPr lang="ru-RU" dirty="0"/>
              <a:t>.</a:t>
            </a:r>
          </a:p>
          <a:p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Не-дельта-ацидоз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dirty="0"/>
              <a:t>который  диагностируется при анионной разнице не превышающей 5 – 15 </a:t>
            </a:r>
            <a:r>
              <a:rPr lang="ru-RU" sz="1800" dirty="0" err="1"/>
              <a:t>ммоль</a:t>
            </a:r>
            <a:r>
              <a:rPr lang="ru-RU" sz="1800" dirty="0"/>
              <a:t>/л и развивается вследствие:</a:t>
            </a:r>
          </a:p>
          <a:p>
            <a:pPr lvl="1"/>
            <a:r>
              <a:rPr lang="ru-RU" dirty="0"/>
              <a:t>потери бикарбонатов при диарее и </a:t>
            </a:r>
            <a:r>
              <a:rPr lang="ru-RU" dirty="0" err="1"/>
              <a:t>энтеростоме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почечного </a:t>
            </a:r>
            <a:r>
              <a:rPr lang="ru-RU" dirty="0" err="1"/>
              <a:t>тубулярного</a:t>
            </a:r>
            <a:r>
              <a:rPr lang="ru-RU" dirty="0"/>
              <a:t> ацидоза;</a:t>
            </a:r>
          </a:p>
          <a:p>
            <a:pPr lvl="1"/>
            <a:r>
              <a:rPr lang="ru-RU" dirty="0" err="1"/>
              <a:t>гиперальдостеронизма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гипералиментации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использования смеси с повышенным содержанием белка;</a:t>
            </a:r>
          </a:p>
          <a:p>
            <a:pPr lvl="1"/>
            <a:r>
              <a:rPr lang="ru-RU" dirty="0"/>
              <a:t>назначения </a:t>
            </a:r>
            <a:r>
              <a:rPr lang="ru-RU" dirty="0" err="1"/>
              <a:t>амфотерицина</a:t>
            </a:r>
            <a:r>
              <a:rPr lang="ru-RU" dirty="0"/>
              <a:t> В.</a:t>
            </a:r>
          </a:p>
        </p:txBody>
      </p:sp>
    </p:spTree>
    <p:extLst>
      <p:ext uri="{BB962C8B-B14F-4D97-AF65-F5344CB8AC3E}">
        <p14:creationId xmlns:p14="http://schemas.microsoft.com/office/powerpoint/2010/main" val="36346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44600" y="184666"/>
            <a:ext cx="10058400" cy="65246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Вычисление анионной разницы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24125" y="2430463"/>
            <a:ext cx="7499350" cy="31067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i="1" dirty="0" smtClean="0"/>
              <a:t>АР</a:t>
            </a:r>
            <a:r>
              <a:rPr lang="ru-RU" dirty="0" smtClean="0"/>
              <a:t> – анионная разница, </a:t>
            </a:r>
            <a:r>
              <a:rPr lang="ru-RU" dirty="0" err="1" smtClean="0"/>
              <a:t>ммоль</a:t>
            </a:r>
            <a:r>
              <a:rPr lang="ru-RU" dirty="0" smtClean="0"/>
              <a:t>/л;</a:t>
            </a:r>
          </a:p>
          <a:p>
            <a:pPr>
              <a:buNone/>
            </a:pPr>
            <a:r>
              <a:rPr lang="en-US" i="1" dirty="0" smtClean="0"/>
              <a:t>Na</a:t>
            </a:r>
            <a:r>
              <a:rPr lang="ru-RU" i="1" baseline="30000" dirty="0" smtClean="0"/>
              <a:t>+</a:t>
            </a:r>
            <a:r>
              <a:rPr lang="ru-RU" dirty="0" smtClean="0"/>
              <a:t> - концентрация ионов натрия в плазме крови, </a:t>
            </a:r>
            <a:r>
              <a:rPr lang="ru-RU" dirty="0" err="1" smtClean="0"/>
              <a:t>ммоль</a:t>
            </a:r>
            <a:r>
              <a:rPr lang="ru-RU" dirty="0" smtClean="0"/>
              <a:t>/л;</a:t>
            </a:r>
          </a:p>
          <a:p>
            <a:pPr>
              <a:buNone/>
            </a:pPr>
            <a:r>
              <a:rPr lang="en-US" i="1" dirty="0" err="1" smtClean="0"/>
              <a:t>Cl</a:t>
            </a:r>
            <a:r>
              <a:rPr lang="ru-RU" i="1" baseline="30000" dirty="0" smtClean="0"/>
              <a:t>-</a:t>
            </a:r>
            <a:r>
              <a:rPr lang="ru-RU" dirty="0" smtClean="0"/>
              <a:t> - концентрация ионов хлора в плазме крови, </a:t>
            </a:r>
            <a:r>
              <a:rPr lang="ru-RU" dirty="0" err="1" smtClean="0"/>
              <a:t>ммоль</a:t>
            </a:r>
            <a:r>
              <a:rPr lang="ru-RU" dirty="0" smtClean="0"/>
              <a:t>/л;</a:t>
            </a:r>
          </a:p>
          <a:p>
            <a:pPr>
              <a:buNone/>
            </a:pPr>
            <a:r>
              <a:rPr lang="en-US" i="1" dirty="0" smtClean="0"/>
              <a:t>HCO</a:t>
            </a:r>
            <a:r>
              <a:rPr lang="ru-RU" i="1" baseline="-25000" dirty="0" smtClean="0"/>
              <a:t>3</a:t>
            </a:r>
            <a:r>
              <a:rPr lang="ru-RU" i="1" baseline="30000" dirty="0" smtClean="0"/>
              <a:t>-</a:t>
            </a:r>
            <a:r>
              <a:rPr lang="ru-RU" dirty="0" smtClean="0"/>
              <a:t> - концентрация ионов гидрокарбоната в плазме крови, </a:t>
            </a:r>
            <a:r>
              <a:rPr lang="ru-RU" dirty="0" err="1" smtClean="0"/>
              <a:t>ммоль</a:t>
            </a:r>
            <a:r>
              <a:rPr lang="ru-RU" dirty="0" smtClean="0"/>
              <a:t>/л.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242705"/>
              </p:ext>
            </p:extLst>
          </p:nvPr>
        </p:nvGraphicFramePr>
        <p:xfrm>
          <a:off x="2385368" y="1206460"/>
          <a:ext cx="7776864" cy="109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r:id="rId3" imgW="1688367" imgH="241195" progId="">
                  <p:embed/>
                </p:oleObj>
              </mc:Choice>
              <mc:Fallback>
                <p:oleObj r:id="rId3" imgW="1688367" imgH="241195" progId="">
                  <p:embed/>
                  <p:pic>
                    <p:nvPicPr>
                      <p:cNvPr id="6246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368" y="1206460"/>
                        <a:ext cx="7776864" cy="1098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4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10058400" cy="100806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Классификация ацидоза по степени тяжести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382838" y="1438275"/>
            <a:ext cx="7497762" cy="1693863"/>
          </a:xfrm>
        </p:spPr>
        <p:txBody>
          <a:bodyPr>
            <a:normAutofit/>
          </a:bodyPr>
          <a:lstStyle/>
          <a:p>
            <a:r>
              <a:rPr lang="ru-RU" sz="4000" dirty="0"/>
              <a:t>Умеренный – </a:t>
            </a:r>
            <a:r>
              <a:rPr lang="ru-RU" sz="4000" dirty="0" err="1"/>
              <a:t>рН</a:t>
            </a:r>
            <a:r>
              <a:rPr lang="ru-RU" sz="4000" dirty="0"/>
              <a:t> 7,32 – 7,2.</a:t>
            </a:r>
          </a:p>
          <a:p>
            <a:r>
              <a:rPr lang="ru-RU" sz="4000" dirty="0"/>
              <a:t>Тяжелый – </a:t>
            </a:r>
            <a:r>
              <a:rPr lang="ru-RU" sz="4000" dirty="0" err="1"/>
              <a:t>рН</a:t>
            </a:r>
            <a:r>
              <a:rPr lang="ru-RU" sz="4000" dirty="0"/>
              <a:t> 7,2 – 7,0.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157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0" y="185738"/>
            <a:ext cx="10058400" cy="90646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Критерии лабораторной диагностики метаболического ацидоза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68400" y="1414463"/>
            <a:ext cx="10058400" cy="4022725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рН</a:t>
            </a:r>
            <a:r>
              <a:rPr lang="ru-RU" sz="2800" dirty="0" smtClean="0"/>
              <a:t>&lt;7,35 (</a:t>
            </a:r>
            <a:r>
              <a:rPr lang="ru-RU" sz="2800" dirty="0" err="1" smtClean="0"/>
              <a:t>декомпенсированный</a:t>
            </a:r>
            <a:r>
              <a:rPr lang="ru-RU" sz="2800" dirty="0" smtClean="0"/>
              <a:t> вариант) или норма (компенсированный вариант);</a:t>
            </a:r>
          </a:p>
          <a:p>
            <a:r>
              <a:rPr lang="ru-RU" sz="2800" dirty="0" smtClean="0"/>
              <a:t>ВЕ &lt; -5 </a:t>
            </a:r>
            <a:r>
              <a:rPr lang="ru-RU" sz="2800" dirty="0" err="1" smtClean="0"/>
              <a:t>ммоль</a:t>
            </a:r>
            <a:r>
              <a:rPr lang="ru-RU" sz="2800" dirty="0" smtClean="0"/>
              <a:t>/л.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02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17738" y="95250"/>
            <a:ext cx="7497762" cy="50482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Интенсивная терапия метаболического ацидоза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95300" y="600075"/>
            <a:ext cx="11264900" cy="5521325"/>
          </a:xfrm>
        </p:spPr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Лечение основного заболевания.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Адекватная </a:t>
            </a:r>
            <a:r>
              <a:rPr lang="ru-RU" dirty="0" err="1" smtClean="0"/>
              <a:t>инфузионная</a:t>
            </a:r>
            <a:r>
              <a:rPr lang="ru-RU" dirty="0" smtClean="0"/>
              <a:t> терапия, сбалансированная по объему и электролитному составу.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ИВЛ при тяжелом ацидозе.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Ощелачивающая терапия раствором натрия гидрокарбоната. </a:t>
            </a:r>
          </a:p>
          <a:p>
            <a:pPr marL="870966" lvl="1" indent="-51435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Абсолютные показания </a:t>
            </a:r>
            <a:r>
              <a:rPr lang="ru-RU" dirty="0" smtClean="0"/>
              <a:t>у </a:t>
            </a:r>
            <a:r>
              <a:rPr lang="ru-RU" dirty="0" smtClean="0"/>
              <a:t>детей</a:t>
            </a:r>
            <a:endParaRPr lang="ru-RU" dirty="0" smtClean="0"/>
          </a:p>
          <a:p>
            <a:pPr marL="870966" lvl="1" indent="-514350">
              <a:buNone/>
            </a:pPr>
            <a:r>
              <a:rPr lang="ru-RU" dirty="0" smtClean="0"/>
              <a:t>	- тяжелый метаболический ацидоз: рН≤7,2 и ВЕ≤-10 </a:t>
            </a:r>
            <a:r>
              <a:rPr lang="ru-RU" dirty="0" err="1" smtClean="0"/>
              <a:t>ммоль</a:t>
            </a:r>
            <a:r>
              <a:rPr lang="ru-RU" dirty="0" smtClean="0"/>
              <a:t>/л при рСО</a:t>
            </a:r>
            <a:r>
              <a:rPr lang="ru-RU" baseline="-25000" dirty="0" smtClean="0"/>
              <a:t>2</a:t>
            </a:r>
            <a:r>
              <a:rPr lang="ru-RU" dirty="0" smtClean="0"/>
              <a:t>≥45 мм </a:t>
            </a:r>
            <a:r>
              <a:rPr lang="ru-RU" dirty="0" err="1" smtClean="0"/>
              <a:t>рт</a:t>
            </a:r>
            <a:r>
              <a:rPr lang="ru-RU" dirty="0" smtClean="0"/>
              <a:t>. ст. и адекватной респираторной поддержке (с целью своевременного удаления образующегося в результате введения углекислого газа);</a:t>
            </a:r>
          </a:p>
          <a:p>
            <a:pPr marL="870966" lvl="1" indent="-514350">
              <a:buNone/>
            </a:pPr>
            <a:r>
              <a:rPr lang="ru-RU" dirty="0" smtClean="0"/>
              <a:t>	- «не дельта-ацидоз</a:t>
            </a:r>
            <a:r>
              <a:rPr lang="ru-RU" dirty="0" smtClean="0"/>
              <a:t>».</a:t>
            </a:r>
            <a:endParaRPr lang="ru-RU" dirty="0" smtClean="0"/>
          </a:p>
          <a:p>
            <a:pPr marL="870966" lvl="1" indent="-514350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Противопоказания</a:t>
            </a:r>
            <a:r>
              <a:rPr lang="ru-RU" dirty="0" smtClean="0"/>
              <a:t>:</a:t>
            </a:r>
          </a:p>
          <a:p>
            <a:pPr marL="870966" lvl="1" indent="-514350">
              <a:buNone/>
            </a:pPr>
            <a:r>
              <a:rPr lang="ru-RU" dirty="0" smtClean="0"/>
              <a:t>	- </a:t>
            </a:r>
            <a:r>
              <a:rPr lang="ru-RU" dirty="0" err="1" smtClean="0"/>
              <a:t>гиповентиляция</a:t>
            </a:r>
            <a:r>
              <a:rPr lang="ru-RU" dirty="0" smtClean="0"/>
              <a:t>;</a:t>
            </a:r>
          </a:p>
          <a:p>
            <a:pPr marL="870966" lvl="1" indent="-514350">
              <a:buNone/>
            </a:pPr>
            <a:r>
              <a:rPr lang="ru-RU" dirty="0" smtClean="0"/>
              <a:t>	- склонность к отекам;</a:t>
            </a:r>
          </a:p>
          <a:p>
            <a:pPr marL="870966" lvl="1" indent="-514350">
              <a:buNone/>
            </a:pPr>
            <a:r>
              <a:rPr lang="ru-RU" dirty="0" smtClean="0"/>
              <a:t>	- отек легких;</a:t>
            </a:r>
          </a:p>
          <a:p>
            <a:pPr marL="870966" lvl="1" indent="-514350">
              <a:buNone/>
            </a:pPr>
            <a:r>
              <a:rPr lang="ru-RU" dirty="0" smtClean="0"/>
              <a:t>	- сердечная недостаточность;</a:t>
            </a:r>
          </a:p>
          <a:p>
            <a:pPr marL="870966" lvl="1" indent="-514350">
              <a:buNone/>
            </a:pPr>
            <a:r>
              <a:rPr lang="ru-RU" dirty="0" smtClean="0"/>
              <a:t>	- артериальная гипертензия. </a:t>
            </a:r>
          </a:p>
          <a:p>
            <a:pPr marL="596646" indent="-514350">
              <a:buFont typeface="+mj-lt"/>
              <a:buAutoNum type="arabicPeriod"/>
            </a:pPr>
            <a:r>
              <a:rPr lang="ru-RU" dirty="0" smtClean="0"/>
              <a:t>Введение </a:t>
            </a:r>
            <a:r>
              <a:rPr lang="ru-RU" dirty="0" err="1" smtClean="0"/>
              <a:t>трометамола-Н</a:t>
            </a:r>
            <a:r>
              <a:rPr lang="ru-RU" dirty="0" smtClean="0"/>
              <a:t> (</a:t>
            </a:r>
            <a:r>
              <a:rPr lang="ru-RU" dirty="0" err="1" smtClean="0"/>
              <a:t>Берлин-Хеми</a:t>
            </a:r>
            <a:r>
              <a:rPr lang="ru-RU" dirty="0" smtClean="0"/>
              <a:t> АГ, Германия). </a:t>
            </a:r>
          </a:p>
        </p:txBody>
      </p:sp>
    </p:spTree>
    <p:extLst>
      <p:ext uri="{BB962C8B-B14F-4D97-AF65-F5344CB8AC3E}">
        <p14:creationId xmlns:p14="http://schemas.microsoft.com/office/powerpoint/2010/main" val="8488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9536" y="1135995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romanUcPeriod"/>
            </a:pPr>
            <a:r>
              <a:rPr lang="ru-RU" sz="2800" dirty="0"/>
              <a:t>Кристаллоиды: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800" dirty="0" err="1"/>
              <a:t>р-р</a:t>
            </a:r>
            <a:r>
              <a:rPr lang="ru-RU" sz="2800" dirty="0"/>
              <a:t> натрия хлорида: 0,9%; 5%; 10%;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800" dirty="0" err="1"/>
              <a:t>р-р</a:t>
            </a:r>
            <a:r>
              <a:rPr lang="ru-RU" sz="2800" dirty="0"/>
              <a:t> калия хлорида: 4%: 7,5%;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800" dirty="0" err="1"/>
              <a:t>р-р</a:t>
            </a:r>
            <a:r>
              <a:rPr lang="ru-RU" sz="2800" dirty="0"/>
              <a:t> магния сульфата 25%;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800" dirty="0"/>
              <a:t>р-р натрия гидрокарбоната 4,2% (4%); 8,4%;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800" dirty="0"/>
              <a:t>р-</a:t>
            </a:r>
            <a:r>
              <a:rPr lang="ru-RU" sz="2800" dirty="0" err="1"/>
              <a:t>ры</a:t>
            </a:r>
            <a:r>
              <a:rPr lang="ru-RU" sz="2800" dirty="0"/>
              <a:t> глюкозы: </a:t>
            </a:r>
            <a:r>
              <a:rPr lang="ru-RU" sz="2800" dirty="0" smtClean="0"/>
              <a:t>10</a:t>
            </a:r>
            <a:r>
              <a:rPr lang="ru-RU" sz="2800" dirty="0"/>
              <a:t>%.</a:t>
            </a:r>
          </a:p>
          <a:p>
            <a:pPr marL="342900" indent="-342900">
              <a:buFont typeface="+mj-lt"/>
              <a:buAutoNum type="romanUcPeriod"/>
            </a:pPr>
            <a:r>
              <a:rPr lang="ru-RU" sz="2800" dirty="0" smtClean="0"/>
              <a:t>Коллоиды </a:t>
            </a:r>
            <a:r>
              <a:rPr lang="ru-RU" sz="2800" dirty="0"/>
              <a:t>(</a:t>
            </a:r>
            <a:r>
              <a:rPr lang="ru-RU" sz="2800" b="1" dirty="0">
                <a:solidFill>
                  <a:srgbClr val="FF0000"/>
                </a:solidFill>
              </a:rPr>
              <a:t>только шок!!!</a:t>
            </a:r>
            <a:r>
              <a:rPr lang="ru-RU" sz="2800" dirty="0"/>
              <a:t>)</a:t>
            </a:r>
            <a:r>
              <a:rPr lang="ru-RU" sz="2800" dirty="0" smtClean="0"/>
              <a:t>:</a:t>
            </a:r>
            <a:endParaRPr lang="ru-RU" sz="28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800" dirty="0"/>
              <a:t>р-</a:t>
            </a:r>
            <a:r>
              <a:rPr lang="ru-RU" sz="2800" dirty="0" err="1"/>
              <a:t>ры</a:t>
            </a:r>
            <a:r>
              <a:rPr lang="ru-RU" sz="2800" dirty="0"/>
              <a:t> </a:t>
            </a:r>
            <a:r>
              <a:rPr lang="ru-RU" sz="2800" dirty="0" err="1"/>
              <a:t>гидроксиэтилкрахмалов</a:t>
            </a:r>
            <a:r>
              <a:rPr lang="ru-RU" sz="2800" dirty="0"/>
              <a:t> (ГЭК): </a:t>
            </a:r>
            <a:r>
              <a:rPr lang="ru-RU" sz="2800" dirty="0" err="1"/>
              <a:t>волювен</a:t>
            </a:r>
            <a:r>
              <a:rPr lang="ru-RU" sz="2800" dirty="0"/>
              <a:t> 6%; </a:t>
            </a:r>
            <a:r>
              <a:rPr lang="ru-RU" sz="2800" dirty="0" err="1"/>
              <a:t>инфукол</a:t>
            </a:r>
            <a:r>
              <a:rPr lang="ru-RU" sz="2800" dirty="0"/>
              <a:t> 6%, 10</a:t>
            </a:r>
            <a:r>
              <a:rPr lang="ru-RU" sz="2800" dirty="0" smtClean="0"/>
              <a:t>%;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ru-RU" sz="2800" dirty="0" err="1" smtClean="0"/>
              <a:t>гелофузин</a:t>
            </a:r>
            <a:endParaRPr lang="ru-RU" sz="2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87996" y="431801"/>
            <a:ext cx="9144000" cy="5714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Классификация </a:t>
            </a:r>
            <a:r>
              <a:rPr lang="ru-RU" sz="3000" b="1" kern="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инфузионных</a:t>
            </a:r>
            <a:r>
              <a:rPr lang="ru-RU" sz="3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200" y="5537200"/>
            <a:ext cx="1075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N.B!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Раствор глюкозы 5% -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гипоосмолярный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Увеличивается риск отека головного мозга и легких.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Осмолярность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р-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глюкозы 5% - 277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мосм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/л, что ниже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осмолярности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плазмы крови – 285 – 290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мосм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/л.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215900"/>
            <a:ext cx="10058400" cy="5381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Расчет необходимого количества натрия гидрокарбоната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19200" y="754062"/>
            <a:ext cx="10210800" cy="48006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гидрокарбоната (</a:t>
            </a:r>
            <a:r>
              <a:rPr lang="ru-RU" sz="4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ммоль</a:t>
            </a:r>
            <a:r>
              <a:rPr lang="ru-RU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)=ВЕ х Мт х </a:t>
            </a:r>
            <a:r>
              <a:rPr lang="ru-RU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КВЖ </a:t>
            </a:r>
            <a:r>
              <a:rPr lang="ru-RU" sz="4100" i="1" dirty="0" smtClean="0"/>
              <a:t> </a:t>
            </a:r>
            <a:endParaRPr lang="ru-RU" sz="4100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ВЕ – </a:t>
            </a:r>
            <a:r>
              <a:rPr lang="ru-RU" dirty="0" smtClean="0"/>
              <a:t>уровень ВЕ больного, </a:t>
            </a:r>
            <a:r>
              <a:rPr lang="ru-RU" dirty="0" err="1" smtClean="0"/>
              <a:t>ммоль</a:t>
            </a:r>
            <a:r>
              <a:rPr lang="ru-RU" dirty="0" smtClean="0"/>
              <a:t>/л;</a:t>
            </a:r>
          </a:p>
          <a:p>
            <a:pPr>
              <a:buNone/>
            </a:pPr>
            <a:r>
              <a:rPr lang="ru-RU" i="1" dirty="0" smtClean="0"/>
              <a:t>Мт – </a:t>
            </a:r>
            <a:r>
              <a:rPr lang="ru-RU" dirty="0" smtClean="0"/>
              <a:t>масса тела, кг;</a:t>
            </a:r>
          </a:p>
          <a:p>
            <a:pPr>
              <a:buNone/>
            </a:pPr>
            <a:r>
              <a:rPr lang="ru-RU" i="1" dirty="0" smtClean="0"/>
              <a:t>КВЖ – </a:t>
            </a:r>
            <a:r>
              <a:rPr lang="ru-RU" dirty="0" smtClean="0"/>
              <a:t>коэффициент внеклеточной жидкости (недоношенные – 0,6; доношенные – 0,5; дети ≥1 мес.; взрослые – 0,2).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1 мл </a:t>
            </a:r>
            <a:r>
              <a:rPr lang="en-US" dirty="0" smtClean="0"/>
              <a:t>NaHCO3 </a:t>
            </a:r>
            <a:r>
              <a:rPr lang="ru-RU" dirty="0" smtClean="0"/>
              <a:t>4,2% содержится 0,5 </a:t>
            </a:r>
            <a:r>
              <a:rPr lang="ru-RU" dirty="0" err="1" smtClean="0"/>
              <a:t>ммоль</a:t>
            </a:r>
            <a:r>
              <a:rPr lang="ru-RU" dirty="0" smtClean="0"/>
              <a:t> гидрокарбоната.</a:t>
            </a: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введения у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детей: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/>
              <a:t>Вводить </a:t>
            </a:r>
            <a:r>
              <a:rPr lang="ru-RU" dirty="0"/>
              <a:t>раствор натрия гидрокарбоната в/в </a:t>
            </a:r>
            <a:r>
              <a:rPr lang="ru-RU" dirty="0" err="1"/>
              <a:t>капельно</a:t>
            </a:r>
            <a:r>
              <a:rPr lang="ru-RU" dirty="0"/>
              <a:t> в течение 30 – 60 </a:t>
            </a:r>
            <a:r>
              <a:rPr lang="ru-RU" dirty="0" smtClean="0"/>
              <a:t>минут, в</a:t>
            </a:r>
            <a:r>
              <a:rPr lang="ru-RU" dirty="0" smtClean="0"/>
              <a:t> </a:t>
            </a:r>
            <a:r>
              <a:rPr lang="ru-RU" dirty="0" smtClean="0"/>
              <a:t>экстренных ситуациях – в/в </a:t>
            </a:r>
            <a:r>
              <a:rPr lang="ru-RU" dirty="0" err="1" smtClean="0"/>
              <a:t>струйно</a:t>
            </a:r>
            <a:r>
              <a:rPr lang="ru-RU" dirty="0" smtClean="0"/>
              <a:t> медленно (0,5 </a:t>
            </a:r>
            <a:r>
              <a:rPr lang="ru-RU" dirty="0" err="1" smtClean="0"/>
              <a:t>ммоль</a:t>
            </a:r>
            <a:r>
              <a:rPr lang="ru-RU" dirty="0" smtClean="0"/>
              <a:t>/кг/час</a:t>
            </a:r>
            <a:r>
              <a:rPr lang="ru-RU" dirty="0" smtClean="0"/>
              <a:t>).</a:t>
            </a:r>
            <a:endParaRPr lang="ru-RU" dirty="0" smtClean="0"/>
          </a:p>
          <a:p>
            <a:pPr algn="just"/>
            <a:r>
              <a:rPr lang="ru-RU" dirty="0" smtClean="0"/>
              <a:t>Раствор </a:t>
            </a:r>
            <a:r>
              <a:rPr lang="ru-RU" dirty="0" smtClean="0"/>
              <a:t>с концентрацией 8,4% разводят водой для инъекций в два </a:t>
            </a:r>
            <a:r>
              <a:rPr lang="ru-RU" dirty="0" smtClean="0"/>
              <a:t>раза.</a:t>
            </a:r>
            <a:endParaRPr lang="ru-RU" dirty="0" smtClean="0"/>
          </a:p>
          <a:p>
            <a:pPr algn="just"/>
            <a:r>
              <a:rPr lang="ru-RU" dirty="0" smtClean="0"/>
              <a:t>После </a:t>
            </a:r>
            <a:r>
              <a:rPr lang="ru-RU" dirty="0" smtClean="0"/>
              <a:t>введения 50% расчетной дозы повторяют исследование КЩС и уменьшают скорость </a:t>
            </a:r>
            <a:r>
              <a:rPr lang="ru-RU" dirty="0" err="1" smtClean="0"/>
              <a:t>инфузии</a:t>
            </a:r>
            <a:r>
              <a:rPr lang="ru-RU" dirty="0"/>
              <a:t>.</a:t>
            </a:r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 smtClean="0"/>
              <a:t>необходимости повторное введение раствора осуществляют не ранее чем через 8 – 12 часов.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6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Побочные эффекты ощелачивающей терапии натрия гидрокарбонатом: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chemeClr val="tx1"/>
                </a:solidFill>
              </a:rPr>
              <a:t>гипернатриемия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chemeClr val="tx1"/>
                </a:solidFill>
              </a:rPr>
              <a:t>гиперосмолярность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err="1" smtClean="0">
                <a:solidFill>
                  <a:schemeClr val="tx1"/>
                </a:solidFill>
              </a:rPr>
              <a:t>гиперволемия</a:t>
            </a:r>
            <a:r>
              <a:rPr lang="ru-RU" sz="2400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увеличение риска </a:t>
            </a:r>
            <a:r>
              <a:rPr lang="ru-RU" sz="2400" dirty="0" smtClean="0">
                <a:solidFill>
                  <a:schemeClr val="tx1"/>
                </a:solidFill>
              </a:rPr>
              <a:t>ВЖК у новорожденных;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</a:rPr>
              <a:t>увеличение мозгового кровотока при </a:t>
            </a:r>
            <a:r>
              <a:rPr lang="ru-RU" sz="2400" dirty="0" err="1" smtClean="0">
                <a:solidFill>
                  <a:schemeClr val="tx1"/>
                </a:solidFill>
              </a:rPr>
              <a:t>болюсном</a:t>
            </a:r>
            <a:r>
              <a:rPr lang="ru-RU" sz="2400" dirty="0" smtClean="0">
                <a:solidFill>
                  <a:schemeClr val="tx1"/>
                </a:solidFill>
              </a:rPr>
              <a:t> введении.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9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05038" y="0"/>
            <a:ext cx="7497762" cy="49053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Трометамол-Н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908993"/>
            <a:ext cx="11391900" cy="206280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является слабым щелочным буферным раствором, который связывает ионы водорода и высвобождает бикарбонат;</a:t>
            </a:r>
          </a:p>
          <a:p>
            <a:pPr algn="just"/>
            <a:r>
              <a:rPr lang="ru-RU" dirty="0" smtClean="0"/>
              <a:t>не происходит образования дополнительной углекислоты;</a:t>
            </a:r>
          </a:p>
          <a:p>
            <a:pPr algn="just"/>
            <a:r>
              <a:rPr lang="ru-RU" dirty="0" smtClean="0"/>
              <a:t>препарат выводится почками, что ограничивает его применение при почечной недостаточности;</a:t>
            </a:r>
          </a:p>
          <a:p>
            <a:pPr algn="just"/>
            <a:r>
              <a:rPr lang="ru-RU" dirty="0" smtClean="0"/>
              <a:t>нет достаточных данных о применении указанного препарата у </a:t>
            </a:r>
            <a:r>
              <a:rPr lang="ru-RU" dirty="0" smtClean="0"/>
              <a:t>детей до 1 года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5532" y="2971800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трометамола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ммоль=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 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мЭкв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Мт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0,4</a:t>
            </a:r>
          </a:p>
          <a:p>
            <a:endParaRPr lang="ru-RU" sz="2000" dirty="0"/>
          </a:p>
          <a:p>
            <a:r>
              <a:rPr lang="ru-RU" sz="2000" dirty="0"/>
              <a:t>ВЕ – дефицит оснований;</a:t>
            </a:r>
          </a:p>
          <a:p>
            <a:r>
              <a:rPr lang="ru-RU" sz="2000" dirty="0"/>
              <a:t>Мт – масса тела в кг;</a:t>
            </a:r>
          </a:p>
          <a:p>
            <a:r>
              <a:rPr lang="ru-RU" sz="2000" dirty="0"/>
              <a:t>0,4 – коэффициент внеклеточной жидкости (у недоношенных – 0,5). </a:t>
            </a:r>
          </a:p>
          <a:p>
            <a:r>
              <a:rPr lang="ru-RU" sz="2000" b="1" i="1" dirty="0">
                <a:solidFill>
                  <a:srgbClr val="0070C0"/>
                </a:solidFill>
              </a:rPr>
              <a:t>Скорость </a:t>
            </a:r>
            <a:r>
              <a:rPr lang="ru-RU" sz="2000" b="1" i="1" dirty="0" err="1">
                <a:solidFill>
                  <a:srgbClr val="0070C0"/>
                </a:solidFill>
              </a:rPr>
              <a:t>инфузии</a:t>
            </a:r>
            <a:r>
              <a:rPr lang="ru-RU" sz="2000" b="1" i="1" dirty="0">
                <a:solidFill>
                  <a:srgbClr val="0070C0"/>
                </a:solidFill>
              </a:rPr>
              <a:t> – 1 </a:t>
            </a:r>
            <a:r>
              <a:rPr lang="ru-RU" sz="2000" b="1" i="1" dirty="0" err="1">
                <a:solidFill>
                  <a:srgbClr val="0070C0"/>
                </a:solidFill>
              </a:rPr>
              <a:t>ммоль</a:t>
            </a:r>
            <a:r>
              <a:rPr lang="ru-RU" sz="2000" b="1" i="1" dirty="0">
                <a:solidFill>
                  <a:srgbClr val="0070C0"/>
                </a:solidFill>
              </a:rPr>
              <a:t>/кг/час.</a:t>
            </a:r>
          </a:p>
          <a:p>
            <a:r>
              <a:rPr lang="ru-RU" sz="2000" b="1" i="1" dirty="0">
                <a:solidFill>
                  <a:srgbClr val="0070C0"/>
                </a:solidFill>
              </a:rPr>
              <a:t>Максимальная суточная доза – 5 </a:t>
            </a:r>
            <a:r>
              <a:rPr lang="ru-RU" sz="2000" b="1" i="1" dirty="0" err="1">
                <a:solidFill>
                  <a:srgbClr val="0070C0"/>
                </a:solidFill>
              </a:rPr>
              <a:t>ммоль</a:t>
            </a:r>
            <a:r>
              <a:rPr lang="ru-RU" sz="2000" b="1" i="1" dirty="0">
                <a:solidFill>
                  <a:srgbClr val="0070C0"/>
                </a:solidFill>
              </a:rPr>
              <a:t>/кг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1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97280" y="286603"/>
            <a:ext cx="10058400" cy="5388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Пути введения </a:t>
            </a:r>
            <a:r>
              <a:rPr lang="ru-RU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инфузионных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сред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44567" y="1351092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smtClean="0"/>
              <a:t>Внутривенный</a:t>
            </a:r>
          </a:p>
          <a:p>
            <a:r>
              <a:rPr lang="ru-RU" sz="2600" smtClean="0"/>
              <a:t>Внутриартериальный</a:t>
            </a:r>
          </a:p>
          <a:p>
            <a:r>
              <a:rPr lang="ru-RU" sz="2600" smtClean="0"/>
              <a:t>Внутрикостный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6390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Внутрикостный доступ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</a:t>
            </a:r>
            <a:r>
              <a:rPr lang="ru-RU" dirty="0" smtClean="0"/>
              <a:t>осуществить внутрикостный доступ: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97280" y="1845733"/>
            <a:ext cx="10058400" cy="4426277"/>
          </a:xfrm>
          <a:prstGeom prst="rect">
            <a:avLst/>
          </a:prstGeom>
        </p:spPr>
        <p:txBody>
          <a:bodyPr/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600" cap="none" dirty="0" err="1" smtClean="0">
                <a:solidFill>
                  <a:schemeClr val="tx1"/>
                </a:solidFill>
              </a:rPr>
              <a:t>Воротковые</a:t>
            </a:r>
            <a:r>
              <a:rPr lang="ru-RU" sz="3600" cap="none" dirty="0" smtClean="0">
                <a:solidFill>
                  <a:schemeClr val="tx1"/>
                </a:solidFill>
              </a:rPr>
              <a:t> иглы (вставляются вручную)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600" cap="none" dirty="0" smtClean="0">
                <a:solidFill>
                  <a:schemeClr val="tx1"/>
                </a:solidFill>
              </a:rPr>
              <a:t>Устройства для грудины (</a:t>
            </a:r>
            <a:r>
              <a:rPr lang="en-US" sz="3600" cap="none" dirty="0" smtClean="0">
                <a:solidFill>
                  <a:schemeClr val="tx1"/>
                </a:solidFill>
              </a:rPr>
              <a:t>F.A.S.T.1)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600" cap="none" dirty="0" smtClean="0">
                <a:solidFill>
                  <a:schemeClr val="tx1"/>
                </a:solidFill>
              </a:rPr>
              <a:t>Одноразовый ударный пистолет (</a:t>
            </a:r>
            <a:r>
              <a:rPr lang="en-US" sz="3600" cap="none" dirty="0" smtClean="0">
                <a:solidFill>
                  <a:schemeClr val="tx1"/>
                </a:solidFill>
              </a:rPr>
              <a:t>BIG – born injection gun)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600" cap="none" dirty="0" smtClean="0">
                <a:solidFill>
                  <a:schemeClr val="tx1"/>
                </a:solidFill>
              </a:rPr>
              <a:t>Электрические аккумуляторные дрели (</a:t>
            </a:r>
            <a:r>
              <a:rPr lang="en-US" sz="3600" cap="none" dirty="0" smtClean="0">
                <a:solidFill>
                  <a:schemeClr val="tx1"/>
                </a:solidFill>
              </a:rPr>
              <a:t>EZ-IO AD&amp;PD)</a:t>
            </a:r>
            <a:endParaRPr lang="ru-RU" sz="3600" cap="none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ru-RU" sz="3600" cap="none" dirty="0" smtClean="0">
              <a:solidFill>
                <a:schemeClr val="tx1"/>
              </a:solidFill>
            </a:endParaRPr>
          </a:p>
          <a:p>
            <a:endParaRPr lang="ru-RU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Воротковые</a:t>
            </a:r>
            <a:r>
              <a:rPr lang="ru-RU" dirty="0" smtClean="0"/>
              <a:t> иглы</a:t>
            </a:r>
            <a:endParaRPr lang="ru-RU" dirty="0"/>
          </a:p>
        </p:txBody>
      </p:sp>
      <p:pic>
        <p:nvPicPr>
          <p:cNvPr id="2050" name="Picture 2" descr="http://player.myshared.ru/93631/data/images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4" y="1849437"/>
            <a:ext cx="5994985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layer.myshared.ru/93631/data/images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4" y="3267074"/>
            <a:ext cx="4975226" cy="292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8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Одноразовый ударный пистолет (</a:t>
            </a:r>
            <a:r>
              <a:rPr lang="en-US" dirty="0" smtClean="0"/>
              <a:t>BIG)</a:t>
            </a:r>
            <a:endParaRPr lang="ru-RU" dirty="0"/>
          </a:p>
        </p:txBody>
      </p:sp>
      <p:pic>
        <p:nvPicPr>
          <p:cNvPr id="3076" name="Picture 4" descr="http://player.myshared.ru/93631/data/images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6" y="1762978"/>
            <a:ext cx="8472587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layer.myshared.ru/93631/data/images/im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78" y="4232275"/>
            <a:ext cx="6661519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5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Электрические аккумуляторные дрели (</a:t>
            </a:r>
            <a:r>
              <a:rPr lang="en-US" dirty="0" smtClean="0">
                <a:solidFill>
                  <a:schemeClr val="tx1"/>
                </a:solidFill>
              </a:rPr>
              <a:t>EZ-IO)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20" y="1953260"/>
            <a:ext cx="2250380" cy="208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668" y="1953260"/>
            <a:ext cx="3365500" cy="4262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feldsher.ru/ferro/infuz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3469114"/>
            <a:ext cx="2609850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</a:t>
            </a:r>
            <a:r>
              <a:rPr lang="ru-RU" dirty="0" smtClean="0"/>
              <a:t> устанавливать иглу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000" cap="none" dirty="0" smtClean="0">
                <a:solidFill>
                  <a:schemeClr val="tx1"/>
                </a:solidFill>
              </a:rPr>
              <a:t>Бугристость большеберцовой кости.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ru-RU" sz="3000" cap="none" dirty="0" smtClean="0">
                <a:solidFill>
                  <a:schemeClr val="tx1"/>
                </a:solidFill>
              </a:rPr>
              <a:t>Плечевая кость (взрослые).</a:t>
            </a:r>
            <a:endParaRPr lang="ru-RU" sz="30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620688"/>
            <a:ext cx="9144000" cy="5760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Составление суточной программы </a:t>
            </a: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12752" y="1484784"/>
            <a:ext cx="8229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>
                <a:effectLst/>
              </a:rPr>
              <a:t>Расчет </a:t>
            </a:r>
            <a:r>
              <a:rPr lang="ru-RU" kern="0" dirty="0" smtClean="0">
                <a:effectLst/>
              </a:rPr>
              <a:t>общего суточного объема.</a:t>
            </a:r>
            <a:endParaRPr lang="ru-RU" kern="0" dirty="0">
              <a:effectLst/>
            </a:endParaRP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 smtClean="0">
                <a:effectLst/>
              </a:rPr>
              <a:t>Расчет объема </a:t>
            </a:r>
            <a:r>
              <a:rPr lang="ru-RU" kern="0" dirty="0" err="1" smtClean="0">
                <a:effectLst/>
              </a:rPr>
              <a:t>энтерального</a:t>
            </a:r>
            <a:r>
              <a:rPr lang="ru-RU" kern="0" dirty="0" smtClean="0">
                <a:effectLst/>
              </a:rPr>
              <a:t> питания.</a:t>
            </a:r>
            <a:endParaRPr lang="ru-RU" kern="0" dirty="0">
              <a:effectLst/>
            </a:endParaRP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 smtClean="0">
                <a:effectLst/>
              </a:rPr>
              <a:t>Расчет объема ИТ.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 smtClean="0">
                <a:effectLst/>
              </a:rPr>
              <a:t>Определение качественного состава ИТ.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 smtClean="0">
                <a:effectLst/>
              </a:rPr>
              <a:t>Фиксация </a:t>
            </a:r>
            <a:r>
              <a:rPr lang="ru-RU" kern="0" dirty="0">
                <a:effectLst/>
              </a:rPr>
              <a:t>программы в </a:t>
            </a:r>
            <a:r>
              <a:rPr lang="ru-RU" kern="0" dirty="0" smtClean="0">
                <a:effectLst/>
              </a:rPr>
              <a:t>листе назначений.</a:t>
            </a:r>
            <a:endParaRPr lang="ru-RU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08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ru-RU" dirty="0" smtClean="0"/>
              <a:t> установить иглу при помощи </a:t>
            </a:r>
            <a:r>
              <a:rPr lang="ru-RU" dirty="0" smtClean="0"/>
              <a:t>дрели </a:t>
            </a:r>
            <a:r>
              <a:rPr lang="en-US" dirty="0" smtClean="0"/>
              <a:t>EZ-IO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17987" y="1737360"/>
            <a:ext cx="1938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2. Выбрать место установки, зафиксировать конечность, обработать кожу</a:t>
            </a:r>
            <a:endParaRPr lang="ru-RU" sz="1600" dirty="0"/>
          </a:p>
        </p:txBody>
      </p:sp>
      <p:pic>
        <p:nvPicPr>
          <p:cNvPr id="4098" name="Picture 2" descr="http://player.myshared.ru/336955/data/images/img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5697" r="11317" b="13391"/>
          <a:stretch/>
        </p:blipFill>
        <p:spPr bwMode="auto">
          <a:xfrm>
            <a:off x="4178300" y="3060799"/>
            <a:ext cx="1831598" cy="13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78300" y="1754800"/>
            <a:ext cx="1843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3. Поставить иглу под 90</a:t>
            </a:r>
            <a:r>
              <a:rPr lang="ru-RU" sz="1600" baseline="30000" dirty="0" smtClean="0"/>
              <a:t>о</a:t>
            </a:r>
            <a:r>
              <a:rPr lang="ru-RU" sz="1600" dirty="0" smtClean="0"/>
              <a:t> к кости до сопротивления</a:t>
            </a:r>
            <a:endParaRPr lang="ru-RU" sz="1600" dirty="0"/>
          </a:p>
        </p:txBody>
      </p:sp>
      <p:pic>
        <p:nvPicPr>
          <p:cNvPr id="4104" name="Picture 8" descr="http://player.myshared.ru/336955/data/images/img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" y="2747274"/>
            <a:ext cx="2150443" cy="17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56990" y="1754800"/>
            <a:ext cx="160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1. Выбрать размер иглы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09898" y="1754800"/>
            <a:ext cx="161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4. Начать сверление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194504" y="1754800"/>
            <a:ext cx="1751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5. Окончить сверление после провала иглы</a:t>
            </a:r>
            <a:endParaRPr lang="ru-RU" sz="1600" dirty="0"/>
          </a:p>
        </p:txBody>
      </p:sp>
      <p:pic>
        <p:nvPicPr>
          <p:cNvPr id="15" name="Picture 14" descr="Figure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7314" r="5883" b="6791"/>
          <a:stretch/>
        </p:blipFill>
        <p:spPr bwMode="auto">
          <a:xfrm>
            <a:off x="2285630" y="3060799"/>
            <a:ext cx="1870543" cy="1505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layer.myshared.ru/336955/data/images/img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7657" r="11426" b="8080"/>
          <a:stretch/>
        </p:blipFill>
        <p:spPr bwMode="auto">
          <a:xfrm>
            <a:off x="6443901" y="2572195"/>
            <a:ext cx="2141299" cy="182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player.myshared.ru/336955/data/images/img3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2730" r="7383" b="6432"/>
          <a:stretch/>
        </p:blipFill>
        <p:spPr bwMode="auto">
          <a:xfrm>
            <a:off x="8778373" y="3060799"/>
            <a:ext cx="1705284" cy="13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795709" y="1741198"/>
            <a:ext cx="168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6</a:t>
            </a:r>
            <a:r>
              <a:rPr lang="ru-RU" sz="1600" dirty="0" smtClean="0"/>
              <a:t>. Отсоединить дрель от иглы</a:t>
            </a:r>
            <a:endParaRPr lang="ru-RU" sz="1600" dirty="0"/>
          </a:p>
        </p:txBody>
      </p:sp>
      <p:pic>
        <p:nvPicPr>
          <p:cNvPr id="4110" name="Picture 14" descr="http://player.myshared.ru/336955/data/images/img3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4895" r="9041" b="8298"/>
          <a:stretch/>
        </p:blipFill>
        <p:spPr bwMode="auto">
          <a:xfrm>
            <a:off x="212440" y="5216197"/>
            <a:ext cx="1841208" cy="145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17772" y="4672349"/>
            <a:ext cx="16879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7. Удалить стилет</a:t>
            </a:r>
            <a:endParaRPr lang="ru-RU" sz="1600" dirty="0"/>
          </a:p>
        </p:txBody>
      </p:sp>
      <p:pic>
        <p:nvPicPr>
          <p:cNvPr id="4114" name="Picture 18" descr="tibia flush-no ha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65" y="5200705"/>
            <a:ext cx="1873489" cy="147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43106" y="4650797"/>
            <a:ext cx="1687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8. Установить систему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154924" y="4650797"/>
            <a:ext cx="185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9. Ввести </a:t>
            </a:r>
            <a:r>
              <a:rPr lang="ru-RU" sz="1600" dirty="0" err="1" smtClean="0"/>
              <a:t>лидокаин</a:t>
            </a:r>
            <a:r>
              <a:rPr lang="ru-RU" sz="1600" dirty="0" smtClean="0"/>
              <a:t> в/</a:t>
            </a:r>
            <a:r>
              <a:rPr lang="ru-RU" sz="1600" dirty="0" err="1" smtClean="0"/>
              <a:t>костно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0,5 мг/кг 2% р-</a:t>
            </a:r>
            <a:r>
              <a:rPr lang="ru-RU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лидокаина</a:t>
            </a:r>
            <a:endParaRPr lang="ru-RU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 smtClean="0"/>
              <a:t>в течение 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с.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4116" name="Picture 20" descr="http://player.myshared.ru/336955/data/images/img4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5334" r="4748" b="7878"/>
          <a:stretch/>
        </p:blipFill>
        <p:spPr bwMode="auto">
          <a:xfrm>
            <a:off x="6180078" y="5235572"/>
            <a:ext cx="1770122" cy="144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219116" y="4650797"/>
            <a:ext cx="2162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10. Промыть р-ром </a:t>
            </a:r>
            <a:r>
              <a:rPr lang="en-US" sz="1600" dirty="0" err="1" smtClean="0"/>
              <a:t>NaCl</a:t>
            </a:r>
            <a:r>
              <a:rPr lang="ru-RU" sz="1600" dirty="0" smtClean="0"/>
              <a:t> 0,9%- 2,0 - 10,0</a:t>
            </a:r>
            <a:endParaRPr lang="ru-RU" sz="1600" dirty="0"/>
          </a:p>
        </p:txBody>
      </p:sp>
      <p:pic>
        <p:nvPicPr>
          <p:cNvPr id="4118" name="Picture 22" descr="http://player.myshared.ru/336955/data/images/img47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4" t="2233" r="13931" b="8879"/>
          <a:stretch/>
        </p:blipFill>
        <p:spPr bwMode="auto">
          <a:xfrm>
            <a:off x="8917864" y="5200705"/>
            <a:ext cx="1524878" cy="15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476706" y="4580780"/>
            <a:ext cx="240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11. </a:t>
            </a:r>
            <a:r>
              <a:rPr lang="ru-RU" sz="1600" dirty="0" err="1" smtClean="0"/>
              <a:t>Инфузионная</a:t>
            </a:r>
            <a:r>
              <a:rPr lang="ru-RU" sz="1600" dirty="0" smtClean="0"/>
              <a:t> терапия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давлением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3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00_0014"/>
          <p:cNvPicPr>
            <a:picLocks noChangeAspect="1" noChangeArrowheads="1"/>
          </p:cNvPicPr>
          <p:nvPr/>
        </p:nvPicPr>
        <p:blipFill>
          <a:blip r:embed="rId2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580" y="786137"/>
            <a:ext cx="7560840" cy="5670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ru-RU" dirty="0" smtClean="0"/>
              <a:t> можно вводить </a:t>
            </a:r>
            <a:r>
              <a:rPr lang="ru-RU" dirty="0" err="1" smtClean="0"/>
              <a:t>внутрикостно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2209800"/>
            <a:ext cx="9898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Любые</a:t>
            </a:r>
            <a:r>
              <a:rPr lang="ru-RU" sz="4000" dirty="0" smtClean="0"/>
              <a:t> </a:t>
            </a:r>
            <a:r>
              <a:rPr lang="ru-RU" sz="4000" dirty="0" err="1" smtClean="0"/>
              <a:t>инфузионные</a:t>
            </a:r>
            <a:r>
              <a:rPr lang="ru-RU" sz="4000" dirty="0" smtClean="0"/>
              <a:t> растворы, включая </a:t>
            </a:r>
            <a:r>
              <a:rPr lang="ru-RU" sz="4000" dirty="0" err="1" smtClean="0"/>
              <a:t>эритроцитную</a:t>
            </a:r>
            <a:r>
              <a:rPr lang="ru-RU" sz="4000" dirty="0" smtClean="0"/>
              <a:t> массу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633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Показание для внутрикостного доступа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290" y="1879600"/>
            <a:ext cx="98983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Экстренное внутривенное введение препаратов и </a:t>
            </a:r>
            <a:r>
              <a:rPr lang="ru-RU" sz="4000" dirty="0" err="1" smtClean="0"/>
              <a:t>инфузионных</a:t>
            </a:r>
            <a:r>
              <a:rPr lang="ru-RU" sz="4000" dirty="0" smtClean="0"/>
              <a:t> сред.</a:t>
            </a:r>
          </a:p>
          <a:p>
            <a:pPr algn="just"/>
            <a:endParaRPr lang="ru-RU" sz="4000" dirty="0"/>
          </a:p>
          <a:p>
            <a:pPr algn="just"/>
            <a:r>
              <a:rPr lang="ru-RU" sz="4000" dirty="0" smtClean="0"/>
              <a:t>Внутрикостный доступ осуществляется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при крайней необходимости!!!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Внутривенный доступ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3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6500" y="130175"/>
            <a:ext cx="10364788" cy="6953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Способы внутривенного введения</a:t>
            </a:r>
            <a:endParaRPr lang="ru-RU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6500" y="919163"/>
            <a:ext cx="10364788" cy="47815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b="1" i="1" cap="none" dirty="0" smtClean="0">
                <a:solidFill>
                  <a:srgbClr val="FF0000"/>
                </a:solidFill>
              </a:rPr>
              <a:t>Через периферические вены 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cap="none" dirty="0" smtClean="0"/>
              <a:t>Обычные иглы;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cap="none" dirty="0" err="1" smtClean="0"/>
              <a:t>Перферические</a:t>
            </a:r>
            <a:r>
              <a:rPr lang="ru-RU" sz="2400" cap="none" dirty="0" smtClean="0"/>
              <a:t> венозные катетеры («</a:t>
            </a:r>
            <a:r>
              <a:rPr lang="ru-RU" sz="2400" cap="none" dirty="0" err="1" smtClean="0"/>
              <a:t>браунюли</a:t>
            </a:r>
            <a:r>
              <a:rPr lang="ru-RU" sz="2400" cap="none" dirty="0" smtClean="0"/>
              <a:t>»);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cap="none" dirty="0" smtClean="0"/>
              <a:t>Иглы-бабочки;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cap="none" dirty="0" smtClean="0"/>
              <a:t>Пупочный </a:t>
            </a:r>
            <a:r>
              <a:rPr lang="ru-RU" sz="2400" cap="none" dirty="0" smtClean="0"/>
              <a:t>катетер (у новорожденных, до 2 – 3 суток);</a:t>
            </a:r>
            <a:endParaRPr lang="ru-RU" sz="2400" cap="none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cap="none" dirty="0" smtClean="0"/>
              <a:t>Венесекция.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b="1" i="1" cap="none" dirty="0" smtClean="0">
                <a:solidFill>
                  <a:srgbClr val="FF0000"/>
                </a:solidFill>
              </a:rPr>
              <a:t>Через центральные вены </a:t>
            </a:r>
            <a:r>
              <a:rPr lang="ru-RU" sz="2400" cap="none" dirty="0" smtClean="0"/>
              <a:t>(подключичную, бедренную, внутреннюю ярёмную):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cap="none" dirty="0" smtClean="0"/>
              <a:t>Катетеризация по </a:t>
            </a:r>
            <a:r>
              <a:rPr lang="ru-RU" sz="2400" cap="none" dirty="0" err="1"/>
              <a:t>С</a:t>
            </a:r>
            <a:r>
              <a:rPr lang="ru-RU" sz="2400" cap="none" dirty="0" err="1" smtClean="0"/>
              <a:t>ельдингеру</a:t>
            </a:r>
            <a:r>
              <a:rPr lang="ru-RU" sz="2400" cap="none" dirty="0" smtClean="0"/>
              <a:t> (катетер по проводнику);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cap="none" dirty="0" smtClean="0"/>
              <a:t>PICC</a:t>
            </a:r>
            <a:r>
              <a:rPr lang="ru-RU" sz="2400" cap="none" dirty="0" smtClean="0"/>
              <a:t> – </a:t>
            </a:r>
            <a:r>
              <a:rPr lang="en-US" sz="2400" cap="none" dirty="0" err="1" smtClean="0"/>
              <a:t>Periferal</a:t>
            </a:r>
            <a:r>
              <a:rPr lang="en-US" sz="2400" cap="none" dirty="0" smtClean="0"/>
              <a:t> Inserted Central </a:t>
            </a:r>
            <a:r>
              <a:rPr lang="en-US" sz="2400" cap="none" dirty="0" err="1" smtClean="0"/>
              <a:t>Catheterisation</a:t>
            </a:r>
            <a:r>
              <a:rPr lang="ru-RU" sz="2400" cap="none" dirty="0" smtClean="0"/>
              <a:t> (подкожная катетеризация или «глубокая венозная линия</a:t>
            </a:r>
            <a:r>
              <a:rPr lang="ru-RU" sz="2400" cap="none" dirty="0" smtClean="0"/>
              <a:t>»).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400" dirty="0" smtClean="0"/>
              <a:t>Порты.</a:t>
            </a:r>
            <a:endParaRPr lang="ru-RU" sz="2400" cap="none" dirty="0"/>
          </a:p>
        </p:txBody>
      </p:sp>
    </p:spTree>
    <p:extLst>
      <p:ext uri="{BB962C8B-B14F-4D97-AF65-F5344CB8AC3E}">
        <p14:creationId xmlns:p14="http://schemas.microsoft.com/office/powerpoint/2010/main" val="29263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6500" y="119063"/>
            <a:ext cx="10364788" cy="6429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Показания к катетеризации</a:t>
            </a:r>
            <a:endParaRPr lang="ru-RU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89000" y="1028700"/>
            <a:ext cx="10845800" cy="4483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cap="none" dirty="0" smtClean="0">
                <a:solidFill>
                  <a:srgbClr val="FF0000"/>
                </a:solidFill>
              </a:rPr>
              <a:t>Периферических вен:</a:t>
            </a:r>
          </a:p>
          <a:p>
            <a:pPr lvl="1">
              <a:buFont typeface="Wingdings" pitchFamily="2" charset="2"/>
              <a:buChar char="q"/>
            </a:pPr>
            <a:r>
              <a:rPr lang="ru-RU" sz="2200" cap="none" dirty="0" smtClean="0"/>
              <a:t>Проведение относительно кратковременной </a:t>
            </a:r>
            <a:r>
              <a:rPr lang="ru-RU" sz="2200" cap="none" dirty="0" err="1" smtClean="0"/>
              <a:t>инфузионной</a:t>
            </a:r>
            <a:r>
              <a:rPr lang="ru-RU" sz="2200" cap="none" dirty="0" smtClean="0"/>
              <a:t> терапии и парентерального питания (до 7 – 10 дней)</a:t>
            </a:r>
          </a:p>
          <a:p>
            <a:pPr lvl="1">
              <a:buFont typeface="Wingdings" pitchFamily="2" charset="2"/>
              <a:buChar char="q"/>
            </a:pPr>
            <a:r>
              <a:rPr lang="ru-RU" sz="2200" cap="none" dirty="0" smtClean="0"/>
              <a:t>Частое </a:t>
            </a:r>
            <a:r>
              <a:rPr lang="ru-RU" sz="2200" cap="none" dirty="0" smtClean="0"/>
              <a:t>(</a:t>
            </a:r>
            <a:r>
              <a:rPr lang="ru-RU" sz="2200" cap="none" dirty="0" smtClean="0">
                <a:solidFill>
                  <a:srgbClr val="FF0000"/>
                </a:solidFill>
              </a:rPr>
              <a:t>≥ 2 р/</a:t>
            </a:r>
            <a:r>
              <a:rPr lang="ru-RU" sz="2200" cap="none" dirty="0" err="1" smtClean="0">
                <a:solidFill>
                  <a:srgbClr val="FF0000"/>
                </a:solidFill>
              </a:rPr>
              <a:t>сут</a:t>
            </a:r>
            <a:r>
              <a:rPr lang="ru-RU" sz="2200" cap="none" dirty="0" smtClean="0">
                <a:solidFill>
                  <a:srgbClr val="FF0000"/>
                </a:solidFill>
              </a:rPr>
              <a:t>.</a:t>
            </a:r>
            <a:r>
              <a:rPr lang="ru-RU" sz="2200" cap="none" dirty="0" smtClean="0"/>
              <a:t>) внутривенное </a:t>
            </a:r>
            <a:r>
              <a:rPr lang="ru-RU" sz="2200" cap="none" dirty="0" smtClean="0"/>
              <a:t>введение лекарственных </a:t>
            </a:r>
            <a:r>
              <a:rPr lang="ru-RU" sz="2200" cap="none" dirty="0" smtClean="0"/>
              <a:t>препаратов</a:t>
            </a:r>
            <a:endParaRPr lang="ru-RU" sz="2200" cap="none" dirty="0" smtClean="0"/>
          </a:p>
          <a:p>
            <a:pPr lvl="1">
              <a:buFont typeface="Wingdings" pitchFamily="2" charset="2"/>
              <a:buChar char="q"/>
            </a:pPr>
            <a:r>
              <a:rPr lang="ru-RU" sz="2200" cap="none" dirty="0" smtClean="0"/>
              <a:t>При технической невозможности катетеризации центральных вен</a:t>
            </a:r>
          </a:p>
          <a:p>
            <a:pPr marL="0" lvl="0" indent="0">
              <a:buClr>
                <a:srgbClr val="FFFFCC"/>
              </a:buClr>
              <a:buNone/>
            </a:pPr>
            <a:r>
              <a:rPr lang="ru-RU" sz="2200" b="1" i="1" cap="none" dirty="0" smtClean="0">
                <a:solidFill>
                  <a:srgbClr val="FF0000"/>
                </a:solidFill>
              </a:rPr>
              <a:t>Центральных вен: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200" cap="none" dirty="0" smtClean="0"/>
              <a:t>Шок;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200" cap="none" dirty="0" smtClean="0"/>
              <a:t>Длительное (</a:t>
            </a:r>
            <a:r>
              <a:rPr lang="en-US" sz="2200" cap="none" dirty="0" smtClean="0"/>
              <a:t>&gt;</a:t>
            </a:r>
            <a:r>
              <a:rPr lang="ru-RU" sz="2200" cap="none" dirty="0" smtClean="0"/>
              <a:t>7-10 дней) проведение </a:t>
            </a:r>
            <a:r>
              <a:rPr lang="ru-RU" sz="2200" cap="none" dirty="0" err="1" smtClean="0"/>
              <a:t>инфузионной</a:t>
            </a:r>
            <a:r>
              <a:rPr lang="ru-RU" sz="2200" cap="none" dirty="0" smtClean="0"/>
              <a:t> терапии и/или парентерального питания;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200" cap="none" dirty="0" smtClean="0"/>
              <a:t>Введение растворов глюкозы с концентрацией более 12,5%;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200" cap="none" dirty="0" smtClean="0"/>
              <a:t>Измерение ЦВД</a:t>
            </a:r>
          </a:p>
          <a:p>
            <a:pPr lvl="1">
              <a:buClr>
                <a:srgbClr val="FFFFCC"/>
              </a:buClr>
              <a:buFont typeface="Wingdings" pitchFamily="2" charset="2"/>
              <a:buChar char="q"/>
            </a:pPr>
            <a:endParaRPr lang="ru-RU" b="1" i="1" cap="none" dirty="0" smtClean="0"/>
          </a:p>
          <a:p>
            <a:pPr>
              <a:buFont typeface="Courier New" pitchFamily="49" charset="0"/>
              <a:buChar char="o"/>
            </a:pP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7787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12502" y="1345687"/>
            <a:ext cx="6697662" cy="417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cap="none" dirty="0" smtClean="0">
                <a:solidFill>
                  <a:srgbClr val="FF0000"/>
                </a:solidFill>
              </a:rPr>
              <a:t>Периферических вен:</a:t>
            </a:r>
          </a:p>
          <a:p>
            <a:pPr lvl="1">
              <a:buFont typeface="Wingdings" pitchFamily="2" charset="2"/>
              <a:buChar char="q"/>
            </a:pPr>
            <a:r>
              <a:rPr lang="ru-RU" sz="2200" cap="none" dirty="0" smtClean="0"/>
              <a:t>Локальное инфицирование;</a:t>
            </a:r>
          </a:p>
          <a:p>
            <a:pPr lvl="1">
              <a:buFont typeface="Wingdings" pitchFamily="2" charset="2"/>
              <a:buChar char="q"/>
            </a:pPr>
            <a:r>
              <a:rPr lang="ru-RU" sz="2200" cap="none" dirty="0" smtClean="0"/>
              <a:t>Флебит или тромбофлебит вены;</a:t>
            </a:r>
          </a:p>
          <a:p>
            <a:pPr lvl="1">
              <a:buFont typeface="Wingdings" pitchFamily="2" charset="2"/>
              <a:buChar char="q"/>
            </a:pPr>
            <a:r>
              <a:rPr lang="ru-RU" sz="2200" cap="none" dirty="0" smtClean="0"/>
              <a:t>Локальная неврологическая патология;</a:t>
            </a:r>
          </a:p>
          <a:p>
            <a:pPr lvl="1">
              <a:buFont typeface="Wingdings" pitchFamily="2" charset="2"/>
              <a:buChar char="q"/>
            </a:pPr>
            <a:r>
              <a:rPr lang="ru-RU" sz="2200" cap="none" dirty="0" smtClean="0"/>
              <a:t>Техническая невозможность пункции;</a:t>
            </a:r>
          </a:p>
          <a:p>
            <a:pPr lvl="1">
              <a:buFont typeface="Wingdings" pitchFamily="2" charset="2"/>
              <a:buChar char="q"/>
            </a:pPr>
            <a:r>
              <a:rPr lang="ru-RU" sz="2200" cap="none" dirty="0" smtClean="0"/>
              <a:t>Недостаточный опыт манипулятора. </a:t>
            </a:r>
          </a:p>
          <a:p>
            <a:pPr marL="0" indent="0">
              <a:buNone/>
            </a:pPr>
            <a:r>
              <a:rPr lang="ru-RU" sz="2200" b="1" i="1" cap="none" dirty="0" smtClean="0">
                <a:solidFill>
                  <a:srgbClr val="FF0000"/>
                </a:solidFill>
              </a:rPr>
              <a:t>Центральных вен: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200" cap="none" dirty="0" smtClean="0"/>
              <a:t>Невозможность адекватной анестезии;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200" cap="none" dirty="0" smtClean="0"/>
              <a:t>Недостаточный опыт;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ru-RU" sz="2200" cap="none" dirty="0" smtClean="0"/>
              <a:t>Тяжелые нарушения гемостаза.</a:t>
            </a:r>
            <a:endParaRPr lang="ru-RU" b="1" i="1" cap="none" dirty="0" smtClean="0"/>
          </a:p>
          <a:p>
            <a:pPr>
              <a:buFont typeface="Courier New" pitchFamily="49" charset="0"/>
              <a:buChar char="o"/>
            </a:pPr>
            <a:endParaRPr lang="ru-RU" cap="none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84987" y="270788"/>
            <a:ext cx="10364451" cy="6436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противоПоказания</a:t>
            </a:r>
            <a:r>
              <a:rPr lang="ru-RU" dirty="0" smtClean="0"/>
              <a:t> к катетеризации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38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620688"/>
            <a:ext cx="9144000" cy="5760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Составление суточной программы </a:t>
            </a:r>
            <a:r>
              <a:rPr lang="ru-RU" sz="30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</a:t>
            </a:r>
            <a:endParaRPr lang="ru-RU" sz="30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63552" y="1484784"/>
            <a:ext cx="8229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kern="0" dirty="0">
                <a:effectLst/>
              </a:rPr>
              <a:t>Расчет </a:t>
            </a:r>
            <a:r>
              <a:rPr lang="ru-RU" kern="0" dirty="0" smtClean="0">
                <a:effectLst/>
              </a:rPr>
              <a:t>общего суточного объема.</a:t>
            </a:r>
            <a:endParaRPr lang="ru-RU" kern="0" dirty="0">
              <a:effectLst/>
            </a:endParaRPr>
          </a:p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Расчет объема </a:t>
            </a:r>
            <a:r>
              <a:rPr lang="ru-RU" kern="0" dirty="0" err="1" smtClean="0">
                <a:solidFill>
                  <a:schemeClr val="bg1">
                    <a:lumMod val="85000"/>
                  </a:schemeClr>
                </a:solidFill>
                <a:effectLst/>
              </a:rPr>
              <a:t>энтерального</a:t>
            </a: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 питания.</a:t>
            </a:r>
            <a:endParaRPr lang="ru-RU" kern="0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Расчет объема ИТ.</a:t>
            </a:r>
          </a:p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Определение качественного состава ИТ.</a:t>
            </a:r>
          </a:p>
          <a:p>
            <a:pPr marL="514350" indent="-514350" algn="just">
              <a:buClr>
                <a:schemeClr val="bg1">
                  <a:lumMod val="85000"/>
                </a:schemeClr>
              </a:buClr>
              <a:buFont typeface="+mj-lt"/>
              <a:buAutoNum type="arabicPeriod"/>
            </a:pP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Фиксация </a:t>
            </a:r>
            <a:r>
              <a:rPr lang="ru-RU" kern="0" dirty="0">
                <a:solidFill>
                  <a:schemeClr val="bg1">
                    <a:lumMod val="85000"/>
                  </a:schemeClr>
                </a:solidFill>
                <a:effectLst/>
              </a:rPr>
              <a:t>программы в </a:t>
            </a:r>
            <a:r>
              <a:rPr lang="ru-RU" kern="0" dirty="0" smtClean="0">
                <a:solidFill>
                  <a:schemeClr val="bg1">
                    <a:lumMod val="85000"/>
                  </a:schemeClr>
                </a:solidFill>
                <a:effectLst/>
              </a:rPr>
              <a:t>листе назначений.</a:t>
            </a:r>
            <a:endParaRPr lang="ru-RU" kern="0" dirty="0"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459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27250" y="1852261"/>
            <a:ext cx="8229600" cy="65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38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</a:t>
            </a:r>
            <a:r>
              <a:rPr lang="ru-RU" sz="38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ФП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</a:t>
            </a:r>
            <a:endParaRPr lang="ru-RU" sz="3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8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5444" y="2773164"/>
            <a:ext cx="8054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sz="3000" dirty="0">
                <a:solidFill>
                  <a:srgbClr val="0070C0"/>
                </a:solidFill>
              </a:rPr>
              <a:t>ФП</a:t>
            </a:r>
            <a:r>
              <a:rPr lang="ru-RU" sz="3000" dirty="0"/>
              <a:t> – физ. потребность в </a:t>
            </a:r>
            <a:r>
              <a:rPr lang="ru-RU" sz="3000" dirty="0" smtClean="0"/>
              <a:t>жидкости;</a:t>
            </a:r>
            <a:endParaRPr lang="ru-RU" sz="3000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ПП</a:t>
            </a:r>
            <a:r>
              <a:rPr lang="ru-RU" sz="3000" dirty="0" smtClean="0"/>
              <a:t> – патологические </a:t>
            </a:r>
            <a:r>
              <a:rPr lang="ru-RU" sz="3000" dirty="0" smtClean="0"/>
              <a:t>потери (если имеются);</a:t>
            </a:r>
            <a:endParaRPr lang="ru-RU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92200" y="4140200"/>
            <a:ext cx="1029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лечении дегидратации тяжелой степени, шока: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сначала</a:t>
            </a:r>
            <a:r>
              <a:rPr lang="ru-RU" sz="2400" dirty="0" smtClean="0"/>
              <a:t> купируют дегидратацию, шок,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затем</a:t>
            </a:r>
            <a:r>
              <a:rPr lang="ru-RU" sz="2400" dirty="0" smtClean="0"/>
              <a:t> рассчитывают объем жидкости на оставшуюся часть суток.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70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3352" y="125136"/>
            <a:ext cx="11436548" cy="5760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Расчет физиологической потребности в жидкости (ФП), мл/кг/</a:t>
            </a:r>
            <a:r>
              <a:rPr lang="ru-RU" sz="26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endParaRPr lang="ru-RU" sz="26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3352" y="767046"/>
            <a:ext cx="5429448" cy="4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tx1"/>
              </a:buClr>
              <a:buFont typeface="+mj-lt"/>
              <a:buAutoNum type="arabicPeriod"/>
            </a:pPr>
            <a:r>
              <a:rPr lang="ru-RU" sz="2200" kern="0" dirty="0" smtClean="0">
                <a:effectLst/>
              </a:rPr>
              <a:t>Формула </a:t>
            </a:r>
            <a:r>
              <a:rPr lang="ru-RU" sz="2200" kern="0" dirty="0" err="1" smtClean="0">
                <a:effectLst/>
              </a:rPr>
              <a:t>Валлачи</a:t>
            </a:r>
            <a:r>
              <a:rPr lang="ru-RU" sz="2200" kern="0" dirty="0" smtClean="0">
                <a:effectLst/>
              </a:rPr>
              <a:t> (</a:t>
            </a:r>
            <a:r>
              <a:rPr lang="en-US" sz="2200" kern="0" dirty="0" smtClean="0">
                <a:effectLst/>
              </a:rPr>
              <a:t>Wallace W.M., 1953):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981200" y="1236174"/>
            <a:ext cx="8229600" cy="51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3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sz="3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</a:t>
            </a:r>
            <a:r>
              <a:rPr lang="ru-RU" sz="3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3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100-3n</a:t>
            </a:r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3352" y="2515695"/>
            <a:ext cx="8550374" cy="44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514350" indent="-514350" algn="just">
              <a:buClr>
                <a:schemeClr val="tx1"/>
              </a:buClr>
              <a:buFont typeface="+mj-lt"/>
              <a:buAutoNum type="arabicPeriod" startAt="2"/>
            </a:pPr>
            <a:r>
              <a:rPr lang="ru-RU" sz="2200" kern="0" dirty="0" smtClean="0">
                <a:effectLst/>
              </a:rPr>
              <a:t>Потребность в жидкости у детей (</a:t>
            </a:r>
            <a:r>
              <a:rPr lang="ru-RU" sz="2200" kern="0" dirty="0" err="1" smtClean="0">
                <a:effectLst/>
              </a:rPr>
              <a:t>В.А,Михельсон</a:t>
            </a:r>
            <a:r>
              <a:rPr lang="ru-RU" sz="2200" kern="0" dirty="0" smtClean="0">
                <a:effectLst/>
              </a:rPr>
              <a:t>, 1999)</a:t>
            </a:r>
            <a:r>
              <a:rPr lang="en-US" sz="2200" kern="0" dirty="0" smtClean="0">
                <a:effectLst/>
              </a:rPr>
              <a:t>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75194"/>
              </p:ext>
            </p:extLst>
          </p:nvPr>
        </p:nvGraphicFramePr>
        <p:xfrm>
          <a:off x="2032000" y="2961235"/>
          <a:ext cx="81280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392075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401370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041602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59830275"/>
                    </a:ext>
                  </a:extLst>
                </a:gridCol>
              </a:tblGrid>
              <a:tr h="2958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Возраст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ru-RU" sz="1400" dirty="0" err="1" smtClean="0"/>
                        <a:t>сут</a:t>
                      </a:r>
                      <a:r>
                        <a:rPr lang="ru-RU" sz="1400" dirty="0" smtClean="0"/>
                        <a:t>., мл/кг/</a:t>
                      </a:r>
                      <a:r>
                        <a:rPr lang="ru-RU" sz="1400" dirty="0" err="1" smtClean="0"/>
                        <a:t>сут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Возраст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</a:t>
                      </a:r>
                      <a:r>
                        <a:rPr lang="ru-RU" sz="1400" dirty="0" err="1" smtClean="0"/>
                        <a:t>сут</a:t>
                      </a:r>
                      <a:r>
                        <a:rPr lang="ru-RU" sz="1400" dirty="0" smtClean="0"/>
                        <a:t>., мл/кг/</a:t>
                      </a:r>
                      <a:r>
                        <a:rPr lang="ru-RU" sz="1400" dirty="0" err="1" smtClean="0"/>
                        <a:t>сут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195678"/>
                  </a:ext>
                </a:extLst>
              </a:tr>
              <a:tr h="2958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сут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60</a:t>
                      </a:r>
                      <a:r>
                        <a:rPr lang="ru-RU" sz="1400" baseline="0" dirty="0" smtClean="0"/>
                        <a:t> - 80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мес.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125 - 145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167198"/>
                  </a:ext>
                </a:extLst>
              </a:tr>
              <a:tr h="2958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</a:t>
                      </a:r>
                      <a:r>
                        <a:rPr lang="ru-RU" sz="1400" dirty="0" err="1" smtClean="0"/>
                        <a:t>сут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80 - 140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120 - 135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887920"/>
                  </a:ext>
                </a:extLst>
              </a:tr>
              <a:tr h="2958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</a:t>
                      </a:r>
                      <a:r>
                        <a:rPr lang="ru-RU" sz="1400" dirty="0" err="1" smtClean="0"/>
                        <a:t>сут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100 - 120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115 - 125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114260"/>
                  </a:ext>
                </a:extLst>
              </a:tr>
              <a:tr h="2958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4 - 7 </a:t>
                      </a:r>
                      <a:r>
                        <a:rPr lang="ru-RU" sz="1400" dirty="0" err="1" smtClean="0"/>
                        <a:t>сут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120 - 150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100 - 110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601862"/>
                  </a:ext>
                </a:extLst>
              </a:tr>
              <a:tr h="2958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– 4 </a:t>
                      </a:r>
                      <a:r>
                        <a:rPr lang="ru-RU" sz="1400" dirty="0" err="1" smtClean="0"/>
                        <a:t>нед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130 – 160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90 - 100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816323"/>
                  </a:ext>
                </a:extLst>
              </a:tr>
              <a:tr h="2958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мес.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140 – 160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r>
                        <a:rPr lang="ru-RU" sz="1400" baseline="0" dirty="0" smtClean="0"/>
                        <a:t>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70 - 85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373468"/>
                  </a:ext>
                </a:extLst>
              </a:tr>
              <a:tr h="2958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мес.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130 - 155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 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50 - 60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7791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21000" y="1818331"/>
            <a:ext cx="63246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V</a:t>
            </a:r>
            <a:r>
              <a:rPr lang="ru-RU" sz="2200" dirty="0" err="1" smtClean="0">
                <a:solidFill>
                  <a:srgbClr val="0070C0"/>
                </a:solidFill>
              </a:rPr>
              <a:t>сут</a:t>
            </a:r>
            <a:r>
              <a:rPr lang="ru-RU" sz="2200" dirty="0" smtClean="0"/>
              <a:t> </a:t>
            </a:r>
            <a:r>
              <a:rPr lang="ru-RU" sz="2200" dirty="0"/>
              <a:t>– </a:t>
            </a:r>
            <a:r>
              <a:rPr lang="ru-RU" sz="2200" dirty="0" smtClean="0"/>
              <a:t>в мл/кг/</a:t>
            </a:r>
            <a:r>
              <a:rPr lang="ru-RU" sz="2200" dirty="0" err="1" smtClean="0"/>
              <a:t>сут</a:t>
            </a:r>
            <a:r>
              <a:rPr lang="ru-RU" sz="2200" dirty="0" smtClean="0"/>
              <a:t>;</a:t>
            </a:r>
            <a:endParaRPr lang="ru-RU" sz="2200" dirty="0" smtClean="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2200" dirty="0" smtClean="0">
                <a:solidFill>
                  <a:srgbClr val="0070C0"/>
                </a:solidFill>
              </a:rPr>
              <a:t>n</a:t>
            </a:r>
            <a:r>
              <a:rPr lang="ru-RU" sz="2200" dirty="0" smtClean="0"/>
              <a:t> </a:t>
            </a:r>
            <a:r>
              <a:rPr lang="ru-RU" sz="2200" dirty="0" smtClean="0"/>
              <a:t>– </a:t>
            </a:r>
            <a:r>
              <a:rPr lang="ru-RU" sz="2200" dirty="0" smtClean="0"/>
              <a:t>возраст, полных лет.</a:t>
            </a: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40931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101600"/>
            <a:ext cx="9144000" cy="4191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Расчет патологических потерь (ПП), мл/кг/</a:t>
            </a:r>
            <a:r>
              <a:rPr lang="ru-RU" sz="24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endParaRPr lang="ru-RU" sz="24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oup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887155"/>
              </p:ext>
            </p:extLst>
          </p:nvPr>
        </p:nvGraphicFramePr>
        <p:xfrm>
          <a:off x="1149350" y="2725636"/>
          <a:ext cx="10217472" cy="155447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3399FF">
                        <a:tint val="50000"/>
                        <a:satMod val="300000"/>
                      </a:srgbClr>
                    </a:gs>
                    <a:gs pos="35000">
                      <a:srgbClr val="3399FF">
                        <a:tint val="37000"/>
                        <a:satMod val="300000"/>
                      </a:srgbClr>
                    </a:gs>
                    <a:gs pos="100000">
                      <a:srgbClr val="3399FF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798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Диарея, рвота, жидкий стул, фистулы </a:t>
                      </a:r>
                      <a:endParaRPr kumimoji="0" lang="ru-RU" sz="13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: 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Неощутимые или неизмеренные потери</a:t>
                      </a:r>
                      <a:endParaRPr kumimoji="0" lang="ru-RU" sz="13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мл/кг/</a:t>
                      </a:r>
                      <a:r>
                        <a:rPr kumimoji="0" lang="ru-RU" sz="13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сут</a:t>
                      </a:r>
                      <a:endParaRPr kumimoji="0" lang="ru-RU" sz="13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998953"/>
                  </a:ext>
                </a:extLst>
              </a:tr>
              <a:tr h="34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Потери жидкости при проведении фототерапии («открытый ребенок») или выхаживании на ОРС детей первых месяцев жизни</a:t>
                      </a:r>
                      <a:endParaRPr kumimoji="0" lang="ru-RU" sz="13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мл/кг/</a:t>
                      </a:r>
                      <a:r>
                        <a:rPr kumimoji="0" lang="ru-RU" sz="13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сут</a:t>
                      </a:r>
                      <a:endParaRPr kumimoji="0" lang="ru-RU" sz="13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457779"/>
                  </a:ext>
                </a:extLst>
              </a:tr>
              <a:tr h="34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Термические ожоги</a:t>
                      </a:r>
                      <a:endParaRPr kumimoji="0" lang="ru-RU" sz="13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Особая система расчетов</a:t>
                      </a:r>
                      <a:endParaRPr kumimoji="0" lang="ru-RU" sz="13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3399FF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28676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08236" y="653672"/>
            <a:ext cx="1029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Патологические потери только те, которые можно реально измерить: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рвота;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жидкий стул;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желудочный зонд;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дренажи и фистулы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49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3430</TotalTime>
  <Words>2450</Words>
  <Application>Microsoft Office PowerPoint</Application>
  <PresentationFormat>Широкоэкранный</PresentationFormat>
  <Paragraphs>430</Paragraphs>
  <Slides>57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Courier New</vt:lpstr>
      <vt:lpstr>Wingdings</vt:lpstr>
      <vt:lpstr>Ретро</vt:lpstr>
      <vt:lpstr>Equation</vt:lpstr>
      <vt:lpstr>Инфузионная терапия у детей. Показания для катетеризации центральных и периферических вен. Оценка кислотно-щелочного состояния и электролитных нарушений</vt:lpstr>
      <vt:lpstr>Презентация PowerPoint</vt:lpstr>
      <vt:lpstr>Задачи инфузионной терапии (ИТ)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КОС</vt:lpstr>
      <vt:lpstr>Основные клинические показатели КОС:</vt:lpstr>
      <vt:lpstr>Виды нарушений КОС</vt:lpstr>
      <vt:lpstr>Метаболический ацидоз</vt:lpstr>
      <vt:lpstr>Патогенез метаболического ацидоза</vt:lpstr>
      <vt:lpstr>Клинические варианты метаболического ацидоза</vt:lpstr>
      <vt:lpstr>Лабораторные варианты метаболического ацидоза</vt:lpstr>
      <vt:lpstr>Вычисление анионной разницы</vt:lpstr>
      <vt:lpstr>Классификация ацидоза по степени тяжести</vt:lpstr>
      <vt:lpstr>Критерии лабораторной диагностики метаболического ацидоза</vt:lpstr>
      <vt:lpstr>Интенсивная терапия метаболического ацидоза</vt:lpstr>
      <vt:lpstr>Расчет необходимого количества натрия гидрокарбоната</vt:lpstr>
      <vt:lpstr>Побочные эффекты ощелачивающей терапии натрия гидрокарбонатом:</vt:lpstr>
      <vt:lpstr>Трометамол-Н</vt:lpstr>
      <vt:lpstr>Презентация PowerPoint</vt:lpstr>
      <vt:lpstr>Внутрикостный доступ</vt:lpstr>
      <vt:lpstr>Чем осуществить внутрикостный доступ:</vt:lpstr>
      <vt:lpstr>Воротковые иглы</vt:lpstr>
      <vt:lpstr>Одноразовый ударный пистолет (BIG)</vt:lpstr>
      <vt:lpstr>Электрические аккумуляторные дрели (EZ-IO)</vt:lpstr>
      <vt:lpstr>Куда устанавливать иглу</vt:lpstr>
      <vt:lpstr>Как установить иглу при помощи дрели EZ-IO</vt:lpstr>
      <vt:lpstr>Презентация PowerPoint</vt:lpstr>
      <vt:lpstr>Что можно вводить внутрикостно</vt:lpstr>
      <vt:lpstr>Показание для внутрикостного доступа</vt:lpstr>
      <vt:lpstr>Внутривенный доступ</vt:lpstr>
      <vt:lpstr>Способы внутривенного введения</vt:lpstr>
      <vt:lpstr>Показания к катетеризации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Прометной</dc:creator>
  <cp:lastModifiedBy>Дмитрий Прометной</cp:lastModifiedBy>
  <cp:revision>438</cp:revision>
  <dcterms:created xsi:type="dcterms:W3CDTF">2015-06-23T15:40:04Z</dcterms:created>
  <dcterms:modified xsi:type="dcterms:W3CDTF">2015-12-04T23:47:41Z</dcterms:modified>
</cp:coreProperties>
</file>