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58"/>
  </p:notesMasterIdLst>
  <p:sldIdLst>
    <p:sldId id="523" r:id="rId2"/>
    <p:sldId id="524" r:id="rId3"/>
    <p:sldId id="460" r:id="rId4"/>
    <p:sldId id="530" r:id="rId5"/>
    <p:sldId id="528" r:id="rId6"/>
    <p:sldId id="581" r:id="rId7"/>
    <p:sldId id="457" r:id="rId8"/>
    <p:sldId id="458" r:id="rId9"/>
    <p:sldId id="585" r:id="rId10"/>
    <p:sldId id="586" r:id="rId11"/>
    <p:sldId id="587" r:id="rId12"/>
    <p:sldId id="588" r:id="rId13"/>
    <p:sldId id="560" r:id="rId14"/>
    <p:sldId id="566" r:id="rId15"/>
    <p:sldId id="561" r:id="rId16"/>
    <p:sldId id="620" r:id="rId17"/>
    <p:sldId id="621" r:id="rId18"/>
    <p:sldId id="631" r:id="rId19"/>
    <p:sldId id="562" r:id="rId20"/>
    <p:sldId id="564" r:id="rId21"/>
    <p:sldId id="596" r:id="rId22"/>
    <p:sldId id="595" r:id="rId23"/>
    <p:sldId id="597" r:id="rId24"/>
    <p:sldId id="568" r:id="rId25"/>
    <p:sldId id="569" r:id="rId26"/>
    <p:sldId id="598" r:id="rId27"/>
    <p:sldId id="599" r:id="rId28"/>
    <p:sldId id="603" r:id="rId29"/>
    <p:sldId id="623" r:id="rId30"/>
    <p:sldId id="624" r:id="rId31"/>
    <p:sldId id="625" r:id="rId32"/>
    <p:sldId id="626" r:id="rId33"/>
    <p:sldId id="627" r:id="rId34"/>
    <p:sldId id="628" r:id="rId35"/>
    <p:sldId id="629" r:id="rId36"/>
    <p:sldId id="630" r:id="rId37"/>
    <p:sldId id="622" r:id="rId38"/>
    <p:sldId id="604" r:id="rId39"/>
    <p:sldId id="605" r:id="rId40"/>
    <p:sldId id="606" r:id="rId41"/>
    <p:sldId id="607" r:id="rId42"/>
    <p:sldId id="608" r:id="rId43"/>
    <p:sldId id="609" r:id="rId44"/>
    <p:sldId id="610" r:id="rId45"/>
    <p:sldId id="611" r:id="rId46"/>
    <p:sldId id="612" r:id="rId47"/>
    <p:sldId id="616" r:id="rId48"/>
    <p:sldId id="613" r:id="rId49"/>
    <p:sldId id="614" r:id="rId50"/>
    <p:sldId id="615" r:id="rId51"/>
    <p:sldId id="617" r:id="rId52"/>
    <p:sldId id="618" r:id="rId53"/>
    <p:sldId id="619" r:id="rId54"/>
    <p:sldId id="600" r:id="rId55"/>
    <p:sldId id="576" r:id="rId56"/>
    <p:sldId id="583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Росторгуев Эдуард Евгеньевич" initials="" lastIdx="0" clrIdx="0"/>
  <p:cmAuthor id="1" name="Вероника" initials="" lastIdx="0" clrIdx="1"/>
  <p:cmAuthor id="2" name="Царенко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1" autoAdjust="0"/>
    <p:restoredTop sz="94664" autoAdjust="0"/>
  </p:normalViewPr>
  <p:slideViewPr>
    <p:cSldViewPr>
      <p:cViewPr>
        <p:scale>
          <a:sx n="75" d="100"/>
          <a:sy n="75" d="100"/>
        </p:scale>
        <p:origin x="-654" y="-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4AB625-07D3-4DB0-B847-12C3F6E3B97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185347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85348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349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5350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351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352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85353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85354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355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356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357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358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359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8536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8536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5362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85363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85364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14BCCAE-1A58-4AC1-8A31-23F492C80A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2B2B4-99B6-4144-91F8-FD0837AD93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BA659-8AD9-47C1-A7D4-D7CE4EB4D6B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8D3D68-9A3D-4B72-9938-E80FFA0CE3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F0CB590-9EC3-4A68-BA5F-7A14851D605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13F57-1024-4D1C-9F61-393854A940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D2E74-F52B-49BC-BCD5-4F240A0AD4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5383B-D9CD-4FDD-9F96-25283830CD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C4A10-4CAA-4EA4-B8DC-8550952FDC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FF7D0-C149-4641-8F12-18F303E77C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A28E5-7DB4-4318-A790-186482FF64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BFDCF-7774-4E76-AA6D-4E55A40169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74F83-9ED2-4A87-9EDC-454EEBD465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8432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32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84325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8432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32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32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32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33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33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33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33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33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8433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33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33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8433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8433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F4C5CBD0-4D71-4B2A-B7C5-77FF473BC667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42910" y="571480"/>
            <a:ext cx="7772400" cy="1655762"/>
          </a:xfrm>
        </p:spPr>
        <p:txBody>
          <a:bodyPr/>
          <a:lstStyle/>
          <a:p>
            <a:pPr algn="ctr"/>
            <a:r>
              <a:rPr lang="ru-RU" sz="3600" dirty="0" smtClean="0">
                <a:latin typeface="a_Albionic" pitchFamily="34" charset="-52"/>
              </a:rPr>
              <a:t>   Универсальный </a:t>
            </a:r>
            <a:r>
              <a:rPr lang="ru-RU" sz="3600" dirty="0">
                <a:latin typeface="a_Albionic" pitchFamily="34" charset="-52"/>
              </a:rPr>
              <a:t>подход к терапии заболеваний </a:t>
            </a:r>
            <a:r>
              <a:rPr lang="ru-RU" sz="3600" dirty="0" smtClean="0">
                <a:latin typeface="a_Albionic" pitchFamily="34" charset="-52"/>
              </a:rPr>
              <a:t> и повреждений </a:t>
            </a:r>
            <a:r>
              <a:rPr lang="ru-RU" sz="3600" dirty="0">
                <a:latin typeface="a_Albionic" pitchFamily="34" charset="-52"/>
              </a:rPr>
              <a:t>головного </a:t>
            </a:r>
            <a:r>
              <a:rPr lang="ru-RU" sz="3600" dirty="0" smtClean="0">
                <a:latin typeface="a_Albionic" pitchFamily="34" charset="-52"/>
              </a:rPr>
              <a:t>мозга.</a:t>
            </a:r>
            <a:endParaRPr lang="ru-RU" sz="3600" dirty="0">
              <a:latin typeface="a_Albionic" pitchFamily="34" charset="-52"/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929322" y="4643446"/>
            <a:ext cx="3028946" cy="11430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dirty="0"/>
              <a:t>д</a:t>
            </a:r>
            <a:r>
              <a:rPr lang="ru-RU" sz="2000" dirty="0" smtClean="0"/>
              <a:t>.м.н. Шаршов </a:t>
            </a:r>
            <a:r>
              <a:rPr lang="ru-RU" sz="2000" dirty="0"/>
              <a:t>Ф.Г. </a:t>
            </a:r>
          </a:p>
          <a:p>
            <a:pPr>
              <a:lnSpc>
                <a:spcPct val="90000"/>
              </a:lnSpc>
            </a:pPr>
            <a:r>
              <a:rPr lang="ru-RU" sz="2000" dirty="0" smtClean="0"/>
              <a:t>ГБУ РО «ОБЛАСТНАЯ </a:t>
            </a:r>
            <a:r>
              <a:rPr lang="ru-RU" sz="2000" dirty="0"/>
              <a:t>ДЕТСКАЯ </a:t>
            </a:r>
            <a:r>
              <a:rPr lang="ru-RU" sz="2000" dirty="0" smtClean="0"/>
              <a:t>КЛИНИЧЕСКАЯ БОЛЬНИЦА»</a:t>
            </a:r>
            <a:endParaRPr lang="ru-RU" sz="2000" dirty="0"/>
          </a:p>
        </p:txBody>
      </p:sp>
      <p:pic>
        <p:nvPicPr>
          <p:cNvPr id="352257" name="Picture 1" descr="IMG_66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8563"/>
            <a:ext cx="4103688" cy="311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_Albionic" pitchFamily="34" charset="-52"/>
              </a:rPr>
              <a:t>Шкала комы Глазго   (1974)</a:t>
            </a:r>
            <a:r>
              <a:rPr lang="ru-RU" dirty="0" smtClean="0">
                <a:latin typeface="a_Albionic" pitchFamily="34" charset="-52"/>
              </a:rPr>
              <a:t/>
            </a:r>
            <a:br>
              <a:rPr lang="ru-RU" dirty="0" smtClean="0">
                <a:latin typeface="a_Albionic" pitchFamily="34" charset="-52"/>
              </a:rPr>
            </a:br>
            <a:endParaRPr lang="ru-RU" dirty="0">
              <a:latin typeface="a_Albionic" pitchFamily="34" charset="-52"/>
            </a:endParaRPr>
          </a:p>
        </p:txBody>
      </p:sp>
      <p:pic>
        <p:nvPicPr>
          <p:cNvPr id="4" name="Содержимое 3" descr="Рисунок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4422"/>
            <a:ext cx="9144000" cy="56435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543800" cy="1431925"/>
          </a:xfrm>
        </p:spPr>
        <p:txBody>
          <a:bodyPr/>
          <a:lstStyle/>
          <a:p>
            <a:pPr algn="ctr"/>
            <a:r>
              <a:rPr lang="ru-RU" dirty="0">
                <a:latin typeface="a_Albionic" pitchFamily="34" charset="-52"/>
              </a:rPr>
              <a:t>Детская шкала комы Глазго (до 4-х лет)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Рисунок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04178"/>
            <a:ext cx="9144000" cy="555382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543800" cy="1431925"/>
          </a:xfrm>
        </p:spPr>
        <p:txBody>
          <a:bodyPr/>
          <a:lstStyle/>
          <a:p>
            <a:pPr algn="ctr"/>
            <a:r>
              <a:rPr lang="ru-RU" dirty="0">
                <a:latin typeface="a_Albionic" pitchFamily="34" charset="-52"/>
                <a:cs typeface="Times New Roman" pitchFamily="18" charset="0"/>
              </a:rPr>
              <a:t>Шкала </a:t>
            </a:r>
            <a:r>
              <a:rPr lang="ru-RU" dirty="0" err="1">
                <a:latin typeface="a_Albionic" pitchFamily="34" charset="-52"/>
                <a:cs typeface="Times New Roman" pitchFamily="18" charset="0"/>
              </a:rPr>
              <a:t>Мейо</a:t>
            </a:r>
            <a:r>
              <a:rPr lang="ru-RU" dirty="0">
                <a:latin typeface="a_Albionic" pitchFamily="34" charset="-52"/>
                <a:cs typeface="Times New Roman" pitchFamily="18" charset="0"/>
              </a:rPr>
              <a:t> (2005)</a:t>
            </a:r>
            <a:endParaRPr lang="ru-RU" dirty="0">
              <a:latin typeface="a_Albionic" pitchFamily="34" charset="-52"/>
            </a:endParaRPr>
          </a:p>
        </p:txBody>
      </p:sp>
      <p:pic>
        <p:nvPicPr>
          <p:cNvPr id="4" name="Содержимое 3" descr="Рисунок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0108"/>
            <a:ext cx="9144000" cy="58578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>
                <a:latin typeface="a_Albionic" pitchFamily="34" charset="-52"/>
              </a:rPr>
              <a:t>Принципы госпитализации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>
                <a:latin typeface="a_Albionic" pitchFamily="34" charset="-52"/>
              </a:rPr>
              <a:t>Первичная госпитализация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dirty="0">
                <a:solidFill>
                  <a:schemeClr val="folHlink"/>
                </a:solidFill>
                <a:latin typeface="a_Albionic" pitchFamily="34" charset="-52"/>
              </a:rPr>
              <a:t>нейрохирургические отделения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dirty="0">
                <a:solidFill>
                  <a:schemeClr val="folHlink"/>
                </a:solidFill>
                <a:latin typeface="a_Albionic" pitchFamily="34" charset="-52"/>
              </a:rPr>
              <a:t>отделения общей реанимации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latin typeface="a_Albionic" pitchFamily="34" charset="-52"/>
              </a:rPr>
              <a:t>Обязательное условие – круглосуточно нейрохирург и КТ</a:t>
            </a:r>
          </a:p>
          <a:p>
            <a:pPr>
              <a:lnSpc>
                <a:spcPct val="80000"/>
              </a:lnSpc>
            </a:pPr>
            <a:endParaRPr lang="ru-RU" sz="2400" dirty="0">
              <a:latin typeface="a_Albionic" pitchFamily="34" charset="-52"/>
            </a:endParaRPr>
          </a:p>
          <a:p>
            <a:pPr>
              <a:lnSpc>
                <a:spcPct val="80000"/>
              </a:lnSpc>
            </a:pPr>
            <a:r>
              <a:rPr lang="ru-RU" sz="2400" dirty="0">
                <a:latin typeface="a_Albionic" pitchFamily="34" charset="-52"/>
              </a:rPr>
              <a:t>При непреднамеренной госпитализации в непрофильное отделение 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dirty="0">
                <a:solidFill>
                  <a:schemeClr val="folHlink"/>
                </a:solidFill>
                <a:latin typeface="a_Albionic" pitchFamily="34" charset="-52"/>
              </a:rPr>
              <a:t>круглосуточная консультативная нейрохирургическая бригада 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dirty="0">
                <a:solidFill>
                  <a:schemeClr val="folHlink"/>
                </a:solidFill>
                <a:latin typeface="a_Albionic" pitchFamily="34" charset="-52"/>
              </a:rPr>
              <a:t>круглосуточная </a:t>
            </a:r>
            <a:r>
              <a:rPr lang="ru-RU" sz="2400" dirty="0" err="1">
                <a:solidFill>
                  <a:schemeClr val="folHlink"/>
                </a:solidFill>
                <a:latin typeface="a_Albionic" pitchFamily="34" charset="-52"/>
              </a:rPr>
              <a:t>нейрореанимационная</a:t>
            </a:r>
            <a:r>
              <a:rPr lang="ru-RU" sz="2400" dirty="0">
                <a:solidFill>
                  <a:schemeClr val="folHlink"/>
                </a:solidFill>
                <a:latin typeface="a_Albionic" pitchFamily="34" charset="-52"/>
              </a:rPr>
              <a:t> консультативная помощь по телефону</a:t>
            </a:r>
            <a:r>
              <a:rPr lang="ru-RU" sz="2400" dirty="0">
                <a:latin typeface="a_Albionic" pitchFamily="34" charset="-5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ChangeArrowheads="1"/>
          </p:cNvSpPr>
          <p:nvPr/>
        </p:nvSpPr>
        <p:spPr bwMode="auto">
          <a:xfrm>
            <a:off x="0" y="0"/>
            <a:ext cx="9144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 dirty="0">
                <a:solidFill>
                  <a:srgbClr val="CCFF33"/>
                </a:solidFill>
                <a:latin typeface="a_Albionic" pitchFamily="34" charset="-52"/>
              </a:rPr>
              <a:t>Госпитальный этап</a:t>
            </a:r>
          </a:p>
        </p:txBody>
      </p:sp>
      <p:sp>
        <p:nvSpPr>
          <p:cNvPr id="334851" name="Line 3"/>
          <p:cNvSpPr>
            <a:spLocks noChangeShapeType="1"/>
          </p:cNvSpPr>
          <p:nvPr/>
        </p:nvSpPr>
        <p:spPr bwMode="auto">
          <a:xfrm>
            <a:off x="3563938" y="1844675"/>
            <a:ext cx="0" cy="4033838"/>
          </a:xfrm>
          <a:prstGeom prst="line">
            <a:avLst/>
          </a:prstGeom>
          <a:noFill/>
          <a:ln w="5397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4852" name="Rectangle 4"/>
          <p:cNvSpPr>
            <a:spLocks noChangeArrowheads="1"/>
          </p:cNvSpPr>
          <p:nvPr/>
        </p:nvSpPr>
        <p:spPr bwMode="auto">
          <a:xfrm>
            <a:off x="179388" y="1989138"/>
            <a:ext cx="31686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Albionic" pitchFamily="34" charset="-52"/>
              </a:rPr>
              <a:t>Мониторинг</a:t>
            </a:r>
          </a:p>
        </p:txBody>
      </p:sp>
      <p:sp>
        <p:nvSpPr>
          <p:cNvPr id="334853" name="Rectangle 5"/>
          <p:cNvSpPr>
            <a:spLocks noChangeArrowheads="1"/>
          </p:cNvSpPr>
          <p:nvPr/>
        </p:nvSpPr>
        <p:spPr bwMode="auto">
          <a:xfrm>
            <a:off x="3708401" y="1628774"/>
            <a:ext cx="54356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 err="1">
                <a:latin typeface="a_Albionic" pitchFamily="34" charset="-52"/>
              </a:rPr>
              <a:t>Нейромониторинг</a:t>
            </a:r>
            <a:endParaRPr lang="ru-RU" sz="2200" dirty="0">
              <a:latin typeface="a_Albionic" pitchFamily="34" charset="-52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ВЧД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 err="1">
                <a:solidFill>
                  <a:srgbClr val="CCFF33"/>
                </a:solidFill>
                <a:latin typeface="a_Albionic" pitchFamily="34" charset="-52"/>
              </a:rPr>
              <a:t>Инвазивная</a:t>
            </a: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 и неинвазивная оценка </a:t>
            </a:r>
            <a:r>
              <a:rPr lang="ru-RU" sz="2200" dirty="0" err="1">
                <a:solidFill>
                  <a:srgbClr val="CCFF33"/>
                </a:solidFill>
                <a:latin typeface="a_Albionic" pitchFamily="34" charset="-52"/>
              </a:rPr>
              <a:t>оксигенации</a:t>
            </a: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 мозга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Мониторинг гемодинамики </a:t>
            </a:r>
            <a:endParaRPr lang="ru-RU" sz="2200" dirty="0">
              <a:solidFill>
                <a:srgbClr val="CCFF33"/>
              </a:solidFill>
              <a:latin typeface="a_Albionic" pitchFamily="34" charset="-52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 err="1">
                <a:solidFill>
                  <a:srgbClr val="CCFF33"/>
                </a:solidFill>
                <a:latin typeface="a_Albionic" pitchFamily="34" charset="-52"/>
              </a:rPr>
              <a:t>Инвазивное</a:t>
            </a: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 и </a:t>
            </a:r>
            <a:r>
              <a:rPr lang="ru-RU" sz="2200" dirty="0" err="1">
                <a:solidFill>
                  <a:srgbClr val="CCFF33"/>
                </a:solidFill>
                <a:latin typeface="a_Albionic" pitchFamily="34" charset="-52"/>
              </a:rPr>
              <a:t>неинвазивное</a:t>
            </a: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 АД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ЭКГ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 sz="2200" dirty="0" err="1">
                <a:solidFill>
                  <a:srgbClr val="CCFF33"/>
                </a:solidFill>
                <a:latin typeface="Tahoma" pitchFamily="34" charset="0"/>
              </a:rPr>
              <a:t>SpO</a:t>
            </a:r>
            <a:r>
              <a:rPr lang="ru-RU" sz="2200" baseline="-25000" dirty="0">
                <a:solidFill>
                  <a:srgbClr val="CCFF33"/>
                </a:solidFill>
                <a:latin typeface="a_Albionic" pitchFamily="34" charset="-52"/>
              </a:rPr>
              <a:t>2</a:t>
            </a:r>
            <a:endParaRPr lang="en-US" sz="2200" dirty="0">
              <a:solidFill>
                <a:srgbClr val="CCFF33"/>
              </a:solidFill>
              <a:latin typeface="Tahoma" pitchFamily="34" charset="0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 sz="2200" dirty="0" err="1">
                <a:solidFill>
                  <a:srgbClr val="CCFF33"/>
                </a:solidFill>
                <a:latin typeface="Tahoma" pitchFamily="34" charset="0"/>
              </a:rPr>
              <a:t>EtCO</a:t>
            </a:r>
            <a:r>
              <a:rPr lang="ru-RU" sz="2200" baseline="-25000" dirty="0">
                <a:solidFill>
                  <a:srgbClr val="CCFF33"/>
                </a:solidFill>
                <a:latin typeface="a_Albionic" pitchFamily="34" charset="-52"/>
              </a:rPr>
              <a:t>2</a:t>
            </a:r>
            <a:endParaRPr lang="ru-RU" sz="2200" dirty="0">
              <a:latin typeface="a_Albionic" pitchFamily="34" charset="-52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Мониторинг КОС и газов крови</a:t>
            </a:r>
          </a:p>
        </p:txBody>
      </p:sp>
      <p:pic>
        <p:nvPicPr>
          <p:cNvPr id="3348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00225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4855" name="Picture 7" descr="P10500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149725"/>
            <a:ext cx="3059112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260350"/>
            <a:ext cx="203835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48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1052513"/>
            <a:ext cx="18002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ChangeArrowheads="1"/>
          </p:cNvSpPr>
          <p:nvPr/>
        </p:nvSpPr>
        <p:spPr bwMode="auto">
          <a:xfrm>
            <a:off x="395288" y="0"/>
            <a:ext cx="874871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 dirty="0">
                <a:solidFill>
                  <a:srgbClr val="CCFF33"/>
                </a:solidFill>
                <a:latin typeface="a_Albionic" pitchFamily="34" charset="-52"/>
              </a:rPr>
              <a:t>Госпитальный этап</a:t>
            </a:r>
          </a:p>
        </p:txBody>
      </p:sp>
      <p:sp>
        <p:nvSpPr>
          <p:cNvPr id="329731" name="Line 3"/>
          <p:cNvSpPr>
            <a:spLocks noChangeShapeType="1"/>
          </p:cNvSpPr>
          <p:nvPr/>
        </p:nvSpPr>
        <p:spPr bwMode="auto">
          <a:xfrm>
            <a:off x="3132138" y="1916113"/>
            <a:ext cx="0" cy="4033837"/>
          </a:xfrm>
          <a:prstGeom prst="line">
            <a:avLst/>
          </a:prstGeom>
          <a:noFill/>
          <a:ln w="5397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>
              <a:latin typeface="a_Albionic" pitchFamily="34" charset="-52"/>
            </a:endParaRPr>
          </a:p>
        </p:txBody>
      </p:sp>
      <p:sp>
        <p:nvSpPr>
          <p:cNvPr id="329732" name="Rectangle 4"/>
          <p:cNvSpPr>
            <a:spLocks noChangeArrowheads="1"/>
          </p:cNvSpPr>
          <p:nvPr/>
        </p:nvSpPr>
        <p:spPr bwMode="auto">
          <a:xfrm>
            <a:off x="0" y="2565400"/>
            <a:ext cx="342899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Albionic" pitchFamily="34" charset="-52"/>
              </a:rPr>
              <a:t>Диагностика</a:t>
            </a:r>
          </a:p>
        </p:txBody>
      </p:sp>
      <p:sp>
        <p:nvSpPr>
          <p:cNvPr id="329733" name="Rectangle 5"/>
          <p:cNvSpPr>
            <a:spLocks noChangeArrowheads="1"/>
          </p:cNvSpPr>
          <p:nvPr/>
        </p:nvSpPr>
        <p:spPr bwMode="auto">
          <a:xfrm>
            <a:off x="3419475" y="1268413"/>
            <a:ext cx="547211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КТ головного мозга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Рентгенография (череп, шейный отдел позвоночника, грудная клетка, таз)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УЗИ брюшной и плевральных полостей (при невозможности – лапароцентез)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Клинический и биохимический анализ крови, КОС, </a:t>
            </a:r>
            <a:r>
              <a:rPr lang="ru-RU" sz="2200" dirty="0" err="1">
                <a:latin typeface="a_Albionic" pitchFamily="34" charset="-52"/>
              </a:rPr>
              <a:t>осмоляльность</a:t>
            </a:r>
            <a:r>
              <a:rPr lang="ru-RU" sz="2200" dirty="0">
                <a:latin typeface="a_Albionic" pitchFamily="34" charset="-52"/>
              </a:rPr>
              <a:t> плазмы крови, общий анализ мочи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Анализы крови и мочи на этанол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ЭКГ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Осмотр нейрохирурга, хирурга, травматолога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200" dirty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2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ChangeArrowheads="1"/>
          </p:cNvSpPr>
          <p:nvPr/>
        </p:nvSpPr>
        <p:spPr bwMode="auto">
          <a:xfrm>
            <a:off x="395288" y="0"/>
            <a:ext cx="874871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 dirty="0" smtClean="0">
                <a:solidFill>
                  <a:srgbClr val="CCFF33"/>
                </a:solidFill>
                <a:latin typeface="a_Albionic" pitchFamily="34" charset="-52"/>
              </a:rPr>
              <a:t>Проведение диагностической </a:t>
            </a:r>
            <a:r>
              <a:rPr lang="ru-RU" sz="3200" b="1" dirty="0" err="1" smtClean="0">
                <a:solidFill>
                  <a:srgbClr val="CCFF33"/>
                </a:solidFill>
                <a:latin typeface="a_Albionic" pitchFamily="34" charset="-52"/>
              </a:rPr>
              <a:t>люмбальной</a:t>
            </a:r>
            <a:r>
              <a:rPr lang="ru-RU" sz="3200" b="1" dirty="0" smtClean="0">
                <a:solidFill>
                  <a:srgbClr val="CCFF33"/>
                </a:solidFill>
                <a:latin typeface="a_Albionic" pitchFamily="34" charset="-52"/>
              </a:rPr>
              <a:t> пункции</a:t>
            </a:r>
          </a:p>
        </p:txBody>
      </p:sp>
      <p:sp>
        <p:nvSpPr>
          <p:cNvPr id="329733" name="Rectangle 5"/>
          <p:cNvSpPr>
            <a:spLocks noChangeArrowheads="1"/>
          </p:cNvSpPr>
          <p:nvPr/>
        </p:nvSpPr>
        <p:spPr bwMode="auto">
          <a:xfrm>
            <a:off x="285721" y="1268412"/>
            <a:ext cx="8605868" cy="537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детей с выраженной внутричерепной гипертензией диагностическая </a:t>
            </a:r>
            <a:r>
              <a:rPr lang="ru-RU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люмбальная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пункция может привести к вклинению ствола головного мозга и смерти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dirty="0" smtClean="0"/>
          </a:p>
          <a:p>
            <a:r>
              <a:rPr lang="ru-RU" dirty="0" smtClean="0"/>
              <a:t>В отличие от хронической внутричерепной </a:t>
            </a:r>
            <a:r>
              <a:rPr lang="ru-RU" dirty="0" smtClean="0"/>
              <a:t>гипертензии</a:t>
            </a:r>
            <a:r>
              <a:rPr lang="ru-RU" dirty="0" smtClean="0"/>
              <a:t>,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остром повышении ВЧД отсутствие изменений на глазном дне не исключает тяжелой внутричерепной гипертензии</a:t>
            </a:r>
            <a:r>
              <a:rPr lang="ru-RU" dirty="0" smtClean="0"/>
              <a:t>. В этой связи антибактериальную/противовирусную терапию при подозрении на менингоэнцефалит необходимо назначать в соответствующих дозировках, а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люмбальной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пункции следует отложить</a:t>
            </a:r>
            <a:r>
              <a:rPr lang="ru-RU" dirty="0" smtClean="0"/>
              <a:t> до стабилизации состояния</a:t>
            </a:r>
            <a:r>
              <a:rPr lang="ru-RU" dirty="0" smtClean="0"/>
              <a:t>.</a:t>
            </a:r>
            <a:endParaRPr lang="ru-RU" dirty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ChangeArrowheads="1"/>
          </p:cNvSpPr>
          <p:nvPr/>
        </p:nvSpPr>
        <p:spPr bwMode="auto">
          <a:xfrm>
            <a:off x="395288" y="0"/>
            <a:ext cx="874871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 dirty="0" smtClean="0">
                <a:solidFill>
                  <a:srgbClr val="CCFF33"/>
                </a:solidFill>
                <a:latin typeface="a_Albionic" pitchFamily="34" charset="-52"/>
              </a:rPr>
              <a:t>Противопоказания для выполнения </a:t>
            </a:r>
            <a:r>
              <a:rPr lang="ru-RU" sz="3200" b="1" dirty="0" err="1" smtClean="0">
                <a:solidFill>
                  <a:srgbClr val="CCFF33"/>
                </a:solidFill>
                <a:latin typeface="a_Albionic" pitchFamily="34" charset="-52"/>
              </a:rPr>
              <a:t>люмбальной</a:t>
            </a:r>
            <a:r>
              <a:rPr lang="ru-RU" sz="3200" b="1" dirty="0" smtClean="0">
                <a:solidFill>
                  <a:srgbClr val="CCFF33"/>
                </a:solidFill>
                <a:latin typeface="a_Albionic" pitchFamily="34" charset="-52"/>
              </a:rPr>
              <a:t> пункции  </a:t>
            </a:r>
          </a:p>
        </p:txBody>
      </p:sp>
      <p:sp>
        <p:nvSpPr>
          <p:cNvPr id="329733" name="Rectangle 5"/>
          <p:cNvSpPr>
            <a:spLocks noChangeArrowheads="1"/>
          </p:cNvSpPr>
          <p:nvPr/>
        </p:nvSpPr>
        <p:spPr bwMode="auto">
          <a:xfrm>
            <a:off x="285721" y="1268412"/>
            <a:ext cx="8605868" cy="537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2300" dirty="0" smtClean="0"/>
              <a:t>- </a:t>
            </a:r>
            <a:r>
              <a:rPr lang="ru-RU" sz="2300" dirty="0" smtClean="0"/>
              <a:t>Нарушение сознания &lt; 13 баллов по шакале ком Глазго</a:t>
            </a:r>
          </a:p>
          <a:p>
            <a:r>
              <a:rPr lang="ru-RU" sz="2300" dirty="0" smtClean="0"/>
              <a:t>- Мидриаз</a:t>
            </a:r>
          </a:p>
          <a:p>
            <a:r>
              <a:rPr lang="ru-RU" sz="2300" dirty="0" smtClean="0"/>
              <a:t>- Очаговые неврологические симптомы, такие как асимметричность двигательной реакции и рефлексов</a:t>
            </a:r>
          </a:p>
          <a:p>
            <a:r>
              <a:rPr lang="ru-RU" sz="2300" dirty="0" smtClean="0"/>
              <a:t>- Распространенная геморрагическая сыпь</a:t>
            </a:r>
          </a:p>
          <a:p>
            <a:r>
              <a:rPr lang="ru-RU" sz="2300" dirty="0" smtClean="0"/>
              <a:t>- </a:t>
            </a:r>
            <a:r>
              <a:rPr lang="ru-RU" sz="2300" dirty="0" err="1" smtClean="0"/>
              <a:t>Бради</a:t>
            </a:r>
            <a:r>
              <a:rPr lang="ru-RU" sz="2300" dirty="0" smtClean="0"/>
              <a:t>/тахикардия, повышение АД и нарушение ритма дыхания</a:t>
            </a:r>
          </a:p>
          <a:p>
            <a:r>
              <a:rPr lang="ru-RU" sz="2300" dirty="0" smtClean="0"/>
              <a:t>- Тромбоцитопения и </a:t>
            </a:r>
            <a:r>
              <a:rPr lang="ru-RU" sz="2300" dirty="0" err="1" smtClean="0"/>
              <a:t>коагуляционные</a:t>
            </a:r>
            <a:r>
              <a:rPr lang="ru-RU" sz="2300" dirty="0" smtClean="0"/>
              <a:t> расстройства</a:t>
            </a:r>
          </a:p>
          <a:p>
            <a:r>
              <a:rPr lang="ru-RU" sz="2300" dirty="0" smtClean="0"/>
              <a:t>- Артериальная гипертензия</a:t>
            </a:r>
          </a:p>
          <a:p>
            <a:r>
              <a:rPr lang="ru-RU" sz="2300" dirty="0" smtClean="0"/>
              <a:t>- Отек соска зрительного нерва</a:t>
            </a:r>
          </a:p>
          <a:p>
            <a:pPr>
              <a:buFontTx/>
              <a:buChar char="-"/>
            </a:pPr>
            <a:r>
              <a:rPr lang="ru-RU" sz="2300" dirty="0" smtClean="0"/>
              <a:t>Продолжительные </a:t>
            </a:r>
            <a:r>
              <a:rPr lang="ru-RU" sz="2300" dirty="0" smtClean="0"/>
              <a:t>судороги (эпистатус</a:t>
            </a:r>
            <a:r>
              <a:rPr lang="ru-RU" sz="2300" dirty="0" smtClean="0"/>
              <a:t>)</a:t>
            </a:r>
          </a:p>
          <a:p>
            <a:pPr>
              <a:buFontTx/>
              <a:buChar char="-"/>
            </a:pPr>
            <a:endParaRPr lang="ru-RU" sz="2300" dirty="0" smtClean="0"/>
          </a:p>
          <a:p>
            <a:r>
              <a:rPr lang="ru-RU" sz="2300" dirty="0" smtClean="0"/>
              <a:t>Решение в пользу проведения диагностической </a:t>
            </a:r>
            <a:r>
              <a:rPr lang="ru-RU" sz="2300" dirty="0" err="1" smtClean="0"/>
              <a:t>люмбальной</a:t>
            </a:r>
            <a:r>
              <a:rPr lang="ru-RU" sz="2300" dirty="0" smtClean="0"/>
              <a:t> пункции может быть принято после устранения вышеперечисленных расстройств и проведения РКТ (МРТ) исследования головного мозга.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300" dirty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3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_Albionic" pitchFamily="34" charset="-52"/>
              </a:rPr>
              <a:t>Принципы</a:t>
            </a:r>
            <a:r>
              <a:rPr lang="ru-RU" dirty="0"/>
              <a:t> лечения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00213"/>
            <a:ext cx="82296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>
                <a:latin typeface="a_Albionic" pitchFamily="34" charset="-52"/>
              </a:rPr>
              <a:t>Профилактика и лечение вторичных церебральных ишемических атак - о</a:t>
            </a:r>
            <a:r>
              <a:rPr lang="ru-RU" sz="2800" dirty="0">
                <a:effectLst/>
                <a:latin typeface="a_Albionic" pitchFamily="34" charset="-52"/>
              </a:rPr>
              <a:t>беспечение пораженного мозга богатой кислородом кровью</a:t>
            </a:r>
          </a:p>
          <a:p>
            <a:pPr>
              <a:lnSpc>
                <a:spcPct val="80000"/>
              </a:lnSpc>
            </a:pPr>
            <a:endParaRPr lang="ru-RU" sz="2800" dirty="0">
              <a:effectLst/>
              <a:latin typeface="a_Albionic" pitchFamily="34" charset="-52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 err="1">
                <a:solidFill>
                  <a:schemeClr val="folHlink"/>
                </a:solidFill>
                <a:effectLst/>
                <a:latin typeface="a_Albionic" pitchFamily="34" charset="-52"/>
              </a:rPr>
              <a:t>Оксигенация</a:t>
            </a:r>
            <a:r>
              <a:rPr lang="ru-RU" sz="2400" dirty="0">
                <a:solidFill>
                  <a:schemeClr val="folHlink"/>
                </a:solidFill>
                <a:effectLst/>
                <a:latin typeface="a_Albionic" pitchFamily="34" charset="-52"/>
              </a:rPr>
              <a:t> 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schemeClr val="folHlink"/>
                </a:solidFill>
                <a:effectLst/>
                <a:latin typeface="a_Albionic" pitchFamily="34" charset="-52"/>
              </a:rPr>
              <a:t>Поддержание необходимых параметров гемодинамики</a:t>
            </a:r>
          </a:p>
          <a:p>
            <a:pPr>
              <a:lnSpc>
                <a:spcPct val="80000"/>
              </a:lnSpc>
            </a:pPr>
            <a:endParaRPr lang="ru-RU" sz="2400" dirty="0">
              <a:solidFill>
                <a:schemeClr val="folHlink"/>
              </a:solidFill>
              <a:effectLst/>
              <a:latin typeface="a_Albionic" pitchFamily="34" charset="-52"/>
            </a:endParaRPr>
          </a:p>
          <a:p>
            <a:pPr>
              <a:lnSpc>
                <a:spcPct val="80000"/>
              </a:lnSpc>
            </a:pPr>
            <a:r>
              <a:rPr lang="ru-RU" sz="2800" dirty="0">
                <a:latin typeface="a_Albionic" pitchFamily="34" charset="-52"/>
              </a:rPr>
              <a:t>Профилактика и лечение внутричерепной гипертензии</a:t>
            </a:r>
          </a:p>
          <a:p>
            <a:pPr>
              <a:lnSpc>
                <a:spcPct val="80000"/>
              </a:lnSpc>
            </a:pPr>
            <a:r>
              <a:rPr lang="ru-RU" sz="2800" dirty="0">
                <a:effectLst/>
                <a:latin typeface="a_Albionic" pitchFamily="34" charset="-52"/>
              </a:rPr>
              <a:t>Профилактика и лечение ГСО</a:t>
            </a:r>
          </a:p>
          <a:p>
            <a:pPr>
              <a:lnSpc>
                <a:spcPct val="80000"/>
              </a:lnSpc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395288" y="0"/>
            <a:ext cx="874871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 dirty="0">
                <a:solidFill>
                  <a:srgbClr val="CCFF33"/>
                </a:solidFill>
                <a:latin typeface="Tahoma" pitchFamily="34" charset="0"/>
              </a:rPr>
              <a:t>Госпитальный этап</a:t>
            </a:r>
          </a:p>
        </p:txBody>
      </p:sp>
      <p:sp>
        <p:nvSpPr>
          <p:cNvPr id="330755" name="Line 3"/>
          <p:cNvSpPr>
            <a:spLocks noChangeShapeType="1"/>
          </p:cNvSpPr>
          <p:nvPr/>
        </p:nvSpPr>
        <p:spPr bwMode="auto">
          <a:xfrm>
            <a:off x="3132138" y="1916113"/>
            <a:ext cx="0" cy="4033837"/>
          </a:xfrm>
          <a:prstGeom prst="line">
            <a:avLst/>
          </a:prstGeom>
          <a:noFill/>
          <a:ln w="5397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0756" name="Rectangle 4"/>
          <p:cNvSpPr>
            <a:spLocks noChangeArrowheads="1"/>
          </p:cNvSpPr>
          <p:nvPr/>
        </p:nvSpPr>
        <p:spPr bwMode="auto">
          <a:xfrm>
            <a:off x="179388" y="1196975"/>
            <a:ext cx="29527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Albionic" pitchFamily="34" charset="-52"/>
              </a:rPr>
              <a:t>Экстренные мероприятия</a:t>
            </a: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_Albionic" pitchFamily="34" charset="-52"/>
            </a:endParaRPr>
          </a:p>
        </p:txBody>
      </p:sp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3419475" y="1268413"/>
            <a:ext cx="547211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Протезирование дыхательных путей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Интубация трахеи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 err="1">
                <a:solidFill>
                  <a:srgbClr val="CCFF33"/>
                </a:solidFill>
                <a:latin typeface="a_Albionic" pitchFamily="34" charset="-52"/>
              </a:rPr>
              <a:t>Ларингеальная</a:t>
            </a: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 маска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 err="1">
                <a:solidFill>
                  <a:srgbClr val="CCFF33"/>
                </a:solidFill>
                <a:latin typeface="a_Albionic" pitchFamily="34" charset="-52"/>
              </a:rPr>
              <a:t>Коникотомия</a:t>
            </a:r>
            <a:endParaRPr lang="ru-RU" sz="2200" dirty="0">
              <a:solidFill>
                <a:srgbClr val="CCFF33"/>
              </a:solidFill>
              <a:latin typeface="a_Albionic" pitchFamily="34" charset="-52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ИВЛ 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Вспомогательный режим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 err="1">
                <a:solidFill>
                  <a:srgbClr val="CCFF33"/>
                </a:solidFill>
                <a:latin typeface="a_Albionic" pitchFamily="34" charset="-52"/>
              </a:rPr>
              <a:t>Нормовентиляция</a:t>
            </a:r>
            <a:endParaRPr lang="ru-RU" sz="2200" dirty="0">
              <a:solidFill>
                <a:srgbClr val="CCFF33"/>
              </a:solidFill>
              <a:latin typeface="a_Albionic" pitchFamily="34" charset="-52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Повышенная </a:t>
            </a:r>
            <a:r>
              <a:rPr lang="ru-RU" sz="2200" dirty="0" err="1">
                <a:solidFill>
                  <a:srgbClr val="CCFF33"/>
                </a:solidFill>
                <a:latin typeface="a_Albionic" pitchFamily="34" charset="-52"/>
              </a:rPr>
              <a:t>оксигенация</a:t>
            </a: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 </a:t>
            </a:r>
            <a:r>
              <a:rPr lang="en-US" sz="2200" dirty="0">
                <a:solidFill>
                  <a:srgbClr val="CCFF33"/>
                </a:solidFill>
                <a:latin typeface="Tahoma" pitchFamily="34" charset="0"/>
              </a:rPr>
              <a:t>FiO</a:t>
            </a:r>
            <a:r>
              <a:rPr lang="en-US" sz="2200" baseline="-25000" dirty="0">
                <a:solidFill>
                  <a:srgbClr val="CCFF33"/>
                </a:solidFill>
                <a:latin typeface="Tahoma" pitchFamily="34" charset="0"/>
              </a:rPr>
              <a:t>2</a:t>
            </a: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=0,5-1,0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Коррекция артериальной гипотонии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Коррекция судорожного синдрома и психомоторного возбуждения</a:t>
            </a:r>
            <a:endParaRPr lang="ru-RU" sz="2200" dirty="0">
              <a:solidFill>
                <a:srgbClr val="CCFF33"/>
              </a:solidFill>
              <a:latin typeface="a_Albionic" pitchFamily="34" charset="-52"/>
            </a:endParaRPr>
          </a:p>
          <a:p>
            <a:pPr marL="742950" lvl="1" indent="-285750" eaLnBrk="1" hangingPunct="1"/>
            <a:endParaRPr lang="ru-RU" sz="2200" dirty="0">
              <a:latin typeface="Tahoma" pitchFamily="34" charset="0"/>
            </a:endParaRPr>
          </a:p>
        </p:txBody>
      </p:sp>
      <p:pic>
        <p:nvPicPr>
          <p:cNvPr id="330758" name="Picture 6" descr="PC08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786057"/>
            <a:ext cx="2889250" cy="3351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Теоретические позиции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Доктрина Монро - Келли</a:t>
            </a:r>
          </a:p>
          <a:p>
            <a:r>
              <a:rPr lang="ru-RU"/>
              <a:t>Концепция ГЭБ</a:t>
            </a:r>
          </a:p>
          <a:p>
            <a:r>
              <a:rPr lang="ru-RU"/>
              <a:t>Доктрина профилактики вторичных ишемических атак</a:t>
            </a:r>
          </a:p>
          <a:p>
            <a:pPr>
              <a:buFont typeface="Wingdings" pitchFamily="2" charset="2"/>
              <a:buNone/>
            </a:pPr>
            <a:endParaRPr lang="ru-RU"/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ChangeArrowheads="1"/>
          </p:cNvSpPr>
          <p:nvPr/>
        </p:nvSpPr>
        <p:spPr bwMode="auto">
          <a:xfrm>
            <a:off x="0" y="0"/>
            <a:ext cx="9144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 dirty="0">
                <a:solidFill>
                  <a:srgbClr val="CCFF33"/>
                </a:solidFill>
                <a:latin typeface="a_Albionic" pitchFamily="34" charset="-52"/>
              </a:rPr>
              <a:t>Госпитальный этап</a:t>
            </a:r>
          </a:p>
        </p:txBody>
      </p:sp>
      <p:sp>
        <p:nvSpPr>
          <p:cNvPr id="332803" name="Line 3"/>
          <p:cNvSpPr>
            <a:spLocks noChangeShapeType="1"/>
          </p:cNvSpPr>
          <p:nvPr/>
        </p:nvSpPr>
        <p:spPr bwMode="auto">
          <a:xfrm>
            <a:off x="2916238" y="1989138"/>
            <a:ext cx="0" cy="4033837"/>
          </a:xfrm>
          <a:prstGeom prst="line">
            <a:avLst/>
          </a:prstGeom>
          <a:noFill/>
          <a:ln w="5397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2804" name="Rectangle 4"/>
          <p:cNvSpPr>
            <a:spLocks noChangeArrowheads="1"/>
          </p:cNvSpPr>
          <p:nvPr/>
        </p:nvSpPr>
        <p:spPr bwMode="auto">
          <a:xfrm>
            <a:off x="0" y="2565400"/>
            <a:ext cx="33480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Albionic" pitchFamily="34" charset="-52"/>
              </a:rPr>
              <a:t>Хирургическая  тактика</a:t>
            </a:r>
          </a:p>
        </p:txBody>
      </p:sp>
      <p:sp>
        <p:nvSpPr>
          <p:cNvPr id="332805" name="Rectangle 5"/>
          <p:cNvSpPr>
            <a:spLocks noChangeArrowheads="1"/>
          </p:cNvSpPr>
          <p:nvPr/>
        </p:nvSpPr>
        <p:spPr bwMode="auto">
          <a:xfrm>
            <a:off x="3059113" y="1268413"/>
            <a:ext cx="608488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Кровотечение из носа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Передняя тампонада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Задняя тампонада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Остановка кровотечения из раны головы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Удаление вдавленного перелома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Удаление объемного процесса 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Гематома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 err="1">
                <a:solidFill>
                  <a:srgbClr val="CCFF33"/>
                </a:solidFill>
                <a:latin typeface="a_Albionic" pitchFamily="34" charset="-52"/>
              </a:rPr>
              <a:t>Гигрома</a:t>
            </a:r>
            <a:endParaRPr lang="ru-RU" sz="2200" dirty="0">
              <a:solidFill>
                <a:srgbClr val="CCFF33"/>
              </a:solidFill>
              <a:latin typeface="a_Albionic" pitchFamily="34" charset="-52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Детрит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Устранения обструкции </a:t>
            </a:r>
            <a:r>
              <a:rPr lang="ru-RU" sz="2200" dirty="0" err="1">
                <a:latin typeface="a_Albionic" pitchFamily="34" charset="-52"/>
              </a:rPr>
              <a:t>ликворных</a:t>
            </a:r>
            <a:r>
              <a:rPr lang="ru-RU" sz="2200" dirty="0">
                <a:latin typeface="a_Albionic" pitchFamily="34" charset="-52"/>
              </a:rPr>
              <a:t> путей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sz="2200" dirty="0">
                <a:latin typeface="a_Albionic" pitchFamily="34" charset="-52"/>
              </a:rPr>
              <a:t>Трепанация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      Костнопластическая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200" dirty="0">
                <a:solidFill>
                  <a:srgbClr val="CCFF33"/>
                </a:solidFill>
                <a:latin typeface="a_Albionic" pitchFamily="34" charset="-52"/>
              </a:rPr>
              <a:t>      </a:t>
            </a:r>
            <a:r>
              <a:rPr lang="ru-RU" sz="2200" dirty="0" err="1">
                <a:solidFill>
                  <a:srgbClr val="CCFF33"/>
                </a:solidFill>
                <a:latin typeface="a_Albionic" pitchFamily="34" charset="-52"/>
              </a:rPr>
              <a:t>Декомпрессивная</a:t>
            </a:r>
            <a:r>
              <a:rPr lang="ru-RU" sz="2200" dirty="0">
                <a:solidFill>
                  <a:srgbClr val="CCFF33"/>
                </a:solidFill>
                <a:latin typeface="Tahoma" pitchFamily="34" charset="0"/>
              </a:rPr>
              <a:t>?</a:t>
            </a:r>
          </a:p>
          <a:p>
            <a:pPr marL="742950" lvl="1" indent="-285750" eaLnBrk="1" hangingPunct="1"/>
            <a:endParaRPr lang="ru-RU" sz="22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0"/>
            <a:ext cx="7543800" cy="1431925"/>
          </a:xfrm>
        </p:spPr>
        <p:txBody>
          <a:bodyPr/>
          <a:lstStyle/>
          <a:p>
            <a:pPr algn="ctr"/>
            <a:r>
              <a:rPr lang="ru-RU" sz="3200" dirty="0" smtClean="0">
                <a:latin typeface="a_Albionic" pitchFamily="34" charset="-52"/>
              </a:rPr>
              <a:t>Мониторинг  ВЧД</a:t>
            </a:r>
            <a:endParaRPr lang="ru-RU" sz="3200" dirty="0">
              <a:latin typeface="a_Albionic" pitchFamily="34" charset="-52"/>
            </a:endParaRPr>
          </a:p>
        </p:txBody>
      </p:sp>
      <p:pic>
        <p:nvPicPr>
          <p:cNvPr id="7" name="Содержимое 6" descr="IMG_20140103_002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285860"/>
            <a:ext cx="9001156" cy="5572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543800" cy="1431925"/>
          </a:xfrm>
        </p:spPr>
        <p:txBody>
          <a:bodyPr/>
          <a:lstStyle/>
          <a:p>
            <a:r>
              <a:rPr lang="ru-RU" sz="3200" dirty="0" smtClean="0"/>
              <a:t>Коррекция повышенного ВЧД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857364"/>
            <a:ext cx="7358114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dirty="0" smtClean="0">
                <a:latin typeface="a_Albionic" pitchFamily="34" charset="-52"/>
              </a:rPr>
              <a:t>Возвышенное положение головы (35-40</a:t>
            </a:r>
            <a:r>
              <a:rPr lang="en-US" dirty="0" smtClean="0">
                <a:latin typeface="Tahoma" pitchFamily="34" charset="0"/>
              </a:rPr>
              <a:t>°</a:t>
            </a:r>
            <a:r>
              <a:rPr lang="ru-RU" dirty="0" smtClean="0">
                <a:latin typeface="a_Albionic" pitchFamily="34" charset="-52"/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dirty="0" smtClean="0">
                <a:latin typeface="a_Albionic" pitchFamily="34" charset="-52"/>
              </a:rPr>
              <a:t>Синхронность с аппаратом ИВЛ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dirty="0" smtClean="0">
                <a:latin typeface="a_Albionic" pitchFamily="34" charset="-52"/>
              </a:rPr>
              <a:t>Купирование двигательного возбуждения </a:t>
            </a:r>
            <a:r>
              <a:rPr lang="en-US" dirty="0" smtClean="0">
                <a:latin typeface="Tahoma" pitchFamily="34" charset="0"/>
              </a:rPr>
              <a:t>(</a:t>
            </a:r>
            <a:r>
              <a:rPr lang="ru-RU" dirty="0" err="1" smtClean="0">
                <a:latin typeface="a_Albionic" pitchFamily="34" charset="-52"/>
              </a:rPr>
              <a:t>бензодиазепины</a:t>
            </a:r>
            <a:r>
              <a:rPr lang="ru-RU" dirty="0" smtClean="0">
                <a:latin typeface="a_Albionic" pitchFamily="34" charset="-52"/>
              </a:rPr>
              <a:t>, барбитураты, </a:t>
            </a:r>
            <a:r>
              <a:rPr lang="ru-RU" dirty="0" err="1" smtClean="0">
                <a:latin typeface="a_Albionic" pitchFamily="34" charset="-52"/>
              </a:rPr>
              <a:t>кетамин</a:t>
            </a:r>
            <a:r>
              <a:rPr lang="ru-RU" dirty="0" smtClean="0">
                <a:latin typeface="a_Albionic" pitchFamily="34" charset="-52"/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dirty="0" smtClean="0">
                <a:latin typeface="a_Albionic" pitchFamily="34" charset="-52"/>
              </a:rPr>
              <a:t>Купирование судорог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ru-RU" dirty="0" smtClean="0">
                <a:solidFill>
                  <a:schemeClr val="hlink"/>
                </a:solidFill>
                <a:latin typeface="a_Albionic" pitchFamily="34" charset="-52"/>
              </a:rPr>
              <a:t>Петлевые диуретики и кортикостероиды (</a:t>
            </a:r>
            <a:r>
              <a:rPr lang="en-US" dirty="0" smtClean="0">
                <a:solidFill>
                  <a:schemeClr val="hlink"/>
                </a:solidFill>
                <a:latin typeface="Tahoma" pitchFamily="34" charset="0"/>
              </a:rPr>
              <a:t>CRASH trial, 2004) </a:t>
            </a:r>
            <a:r>
              <a:rPr lang="ru-RU" dirty="0" smtClean="0">
                <a:solidFill>
                  <a:schemeClr val="hlink"/>
                </a:solidFill>
                <a:latin typeface="a_Albionic" pitchFamily="34" charset="-52"/>
              </a:rPr>
              <a:t>не применяют</a:t>
            </a:r>
            <a:endParaRPr lang="en-US" dirty="0">
              <a:solidFill>
                <a:schemeClr val="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a_Albionic" pitchFamily="34" charset="-52"/>
              </a:rPr>
              <a:t>ВНУТРИЧЕРЕПНАЯ ГИПЕРТЕЗИЯ</a:t>
            </a:r>
            <a:endParaRPr lang="ru-RU" sz="3200" dirty="0">
              <a:latin typeface="a_Albionic" pitchFamily="34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err="1" smtClean="0">
                <a:latin typeface="a_Albionic" pitchFamily="34" charset="-52"/>
              </a:rPr>
              <a:t>Осмодиуретики</a:t>
            </a:r>
            <a:r>
              <a:rPr lang="ru-RU" sz="2800" dirty="0" smtClean="0">
                <a:latin typeface="a_Albionic" pitchFamily="34" charset="-52"/>
              </a:rPr>
              <a:t> или гипертонический раствор хлорида натрия</a:t>
            </a:r>
          </a:p>
          <a:p>
            <a:r>
              <a:rPr lang="ru-RU" sz="2800" dirty="0" smtClean="0">
                <a:latin typeface="a_Albionic" pitchFamily="34" charset="-52"/>
              </a:rPr>
              <a:t>Симпатомиметик(норадреналин)</a:t>
            </a:r>
          </a:p>
          <a:p>
            <a:r>
              <a:rPr lang="ru-RU" sz="2800" dirty="0" smtClean="0">
                <a:latin typeface="a_Albionic" pitchFamily="34" charset="-52"/>
              </a:rPr>
              <a:t>Гипервентиляция</a:t>
            </a:r>
          </a:p>
          <a:p>
            <a:r>
              <a:rPr lang="ru-RU" sz="2800" dirty="0" smtClean="0">
                <a:latin typeface="a_Albionic" pitchFamily="34" charset="-52"/>
              </a:rPr>
              <a:t>Гипотермия</a:t>
            </a:r>
          </a:p>
          <a:p>
            <a:r>
              <a:rPr lang="ru-RU" sz="2800" dirty="0" err="1" smtClean="0">
                <a:latin typeface="a_Albionic" pitchFamily="34" charset="-52"/>
              </a:rPr>
              <a:t>Седация</a:t>
            </a:r>
            <a:endParaRPr lang="ru-RU" sz="2800" dirty="0">
              <a:latin typeface="a_Albionic" pitchFamily="34" charset="-52"/>
            </a:endParaRPr>
          </a:p>
          <a:p>
            <a:r>
              <a:rPr lang="ru-RU" sz="2800" dirty="0" err="1" smtClean="0">
                <a:latin typeface="a_Albionic" pitchFamily="34" charset="-52"/>
              </a:rPr>
              <a:t>Декомпрессивная</a:t>
            </a:r>
            <a:r>
              <a:rPr lang="ru-RU" sz="2800" dirty="0" smtClean="0">
                <a:latin typeface="a_Albionic" pitchFamily="34" charset="-52"/>
              </a:rPr>
              <a:t> краниотомия</a:t>
            </a:r>
            <a:endParaRPr lang="ru-RU" sz="2800" dirty="0">
              <a:latin typeface="a_Albionic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ChangeArrowheads="1"/>
          </p:cNvSpPr>
          <p:nvPr/>
        </p:nvSpPr>
        <p:spPr bwMode="auto">
          <a:xfrm>
            <a:off x="755650" y="404813"/>
            <a:ext cx="799306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endParaRPr lang="ru-RU" sz="3200" b="1">
              <a:solidFill>
                <a:srgbClr val="CCFF33"/>
              </a:solidFill>
              <a:latin typeface="Tahoma" pitchFamily="34" charset="0"/>
            </a:endParaRPr>
          </a:p>
        </p:txBody>
      </p:sp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0" y="1857365"/>
            <a:ext cx="334803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Интенсивная терапия - коррекция гемодинамики</a:t>
            </a:r>
          </a:p>
        </p:txBody>
      </p:sp>
      <p:sp>
        <p:nvSpPr>
          <p:cNvPr id="336900" name="Line 4"/>
          <p:cNvSpPr>
            <a:spLocks noChangeShapeType="1"/>
          </p:cNvSpPr>
          <p:nvPr/>
        </p:nvSpPr>
        <p:spPr bwMode="auto">
          <a:xfrm>
            <a:off x="3132138" y="1700213"/>
            <a:ext cx="0" cy="4752975"/>
          </a:xfrm>
          <a:prstGeom prst="line">
            <a:avLst/>
          </a:prstGeom>
          <a:noFill/>
          <a:ln w="5397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3276600" y="1295400"/>
            <a:ext cx="53340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000">
              <a:latin typeface="Tahoma" pitchFamily="34" charset="0"/>
            </a:endParaRPr>
          </a:p>
        </p:txBody>
      </p:sp>
      <p:sp>
        <p:nvSpPr>
          <p:cNvPr id="336902" name="Rectangle 6"/>
          <p:cNvSpPr>
            <a:spLocks noChangeArrowheads="1"/>
          </p:cNvSpPr>
          <p:nvPr/>
        </p:nvSpPr>
        <p:spPr bwMode="auto">
          <a:xfrm>
            <a:off x="3352800" y="1752600"/>
            <a:ext cx="5791200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ru-RU"/>
              <a:t>Поддержание высокого АД (не менее 140</a:t>
            </a:r>
            <a:r>
              <a:rPr lang="en-US"/>
              <a:t>/</a:t>
            </a:r>
            <a:r>
              <a:rPr lang="ru-RU"/>
              <a:t>80</a:t>
            </a:r>
            <a:r>
              <a:rPr lang="en-US"/>
              <a:t> mmHg</a:t>
            </a:r>
            <a:r>
              <a:rPr lang="ru-RU"/>
              <a:t> )</a:t>
            </a:r>
            <a:endParaRPr lang="en-US"/>
          </a:p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ru-RU"/>
              <a:t>Не использовать гипотензивные препараты</a:t>
            </a:r>
            <a:r>
              <a:rPr lang="en-US"/>
              <a:t> (</a:t>
            </a:r>
            <a:r>
              <a:rPr lang="ru-RU"/>
              <a:t>нет верхнего предела АД!)</a:t>
            </a:r>
          </a:p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ru-RU"/>
              <a:t>Инфузионные средства – нормо-  или гиперосмолярные кристаллоиды (40-50 мл</a:t>
            </a:r>
            <a:r>
              <a:rPr lang="en-US"/>
              <a:t>/</a:t>
            </a:r>
            <a:r>
              <a:rPr lang="ru-RU"/>
              <a:t>кг в сутки) </a:t>
            </a:r>
          </a:p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ru-RU"/>
              <a:t>Использование вазопрессоров для повышения АД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ru-RU"/>
          </a:p>
        </p:txBody>
      </p:sp>
      <p:sp>
        <p:nvSpPr>
          <p:cNvPr id="336903" name="Rectangle 7"/>
          <p:cNvSpPr>
            <a:spLocks noChangeArrowheads="1"/>
          </p:cNvSpPr>
          <p:nvPr/>
        </p:nvSpPr>
        <p:spPr bwMode="auto">
          <a:xfrm>
            <a:off x="0" y="404813"/>
            <a:ext cx="88931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>
                <a:solidFill>
                  <a:srgbClr val="CCFF33"/>
                </a:solidFill>
                <a:latin typeface="Tahoma" pitchFamily="34" charset="0"/>
              </a:rPr>
              <a:t>Госпитальный этап –</a:t>
            </a:r>
            <a:br>
              <a:rPr lang="ru-RU" sz="3200" b="1">
                <a:solidFill>
                  <a:srgbClr val="CCFF33"/>
                </a:solidFill>
                <a:latin typeface="Tahoma" pitchFamily="34" charset="0"/>
              </a:rPr>
            </a:br>
            <a:r>
              <a:rPr lang="ru-RU" sz="3200" b="1">
                <a:solidFill>
                  <a:srgbClr val="CCFF33"/>
                </a:solidFill>
                <a:latin typeface="Tahoma" pitchFamily="34" charset="0"/>
              </a:rPr>
              <a:t>срочные мероприятия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ChangeArrowheads="1"/>
          </p:cNvSpPr>
          <p:nvPr/>
        </p:nvSpPr>
        <p:spPr bwMode="auto">
          <a:xfrm>
            <a:off x="755650" y="404813"/>
            <a:ext cx="80645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endParaRPr lang="ru-RU" sz="3200" b="1">
              <a:solidFill>
                <a:srgbClr val="CCFF33"/>
              </a:solidFill>
              <a:latin typeface="Tahoma" pitchFamily="34" charset="0"/>
            </a:endParaRPr>
          </a:p>
        </p:txBody>
      </p:sp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0" y="1989138"/>
            <a:ext cx="3492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Albionic" pitchFamily="34" charset="-52"/>
              </a:rPr>
              <a:t>Интенсивная терапия  -коррекция гемодинамики</a:t>
            </a:r>
          </a:p>
        </p:txBody>
      </p:sp>
      <p:sp>
        <p:nvSpPr>
          <p:cNvPr id="337924" name="Rectangle 4"/>
          <p:cNvSpPr>
            <a:spLocks noChangeArrowheads="1"/>
          </p:cNvSpPr>
          <p:nvPr/>
        </p:nvSpPr>
        <p:spPr bwMode="auto">
          <a:xfrm>
            <a:off x="3428992" y="1853553"/>
            <a:ext cx="5715008" cy="500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ru-RU" dirty="0">
                <a:solidFill>
                  <a:srgbClr val="FF0000"/>
                </a:solidFill>
                <a:latin typeface="a_Albionic" pitchFamily="34" charset="-52"/>
              </a:rPr>
              <a:t>Не применять 5% раствор </a:t>
            </a:r>
            <a:r>
              <a:rPr lang="ru-RU" dirty="0" smtClean="0">
                <a:solidFill>
                  <a:srgbClr val="FF0000"/>
                </a:solidFill>
                <a:latin typeface="a_Albionic" pitchFamily="34" charset="-52"/>
              </a:rPr>
              <a:t>глюкозы!!! </a:t>
            </a:r>
            <a:endParaRPr lang="ru-RU" dirty="0">
              <a:solidFill>
                <a:srgbClr val="FF0000"/>
              </a:solidFill>
              <a:latin typeface="a_Albionic" pitchFamily="34" charset="-52"/>
            </a:endParaRPr>
          </a:p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ru-RU" dirty="0">
                <a:latin typeface="a_Albionic" pitchFamily="34" charset="-52"/>
              </a:rPr>
              <a:t>Поддержание нормальной или повышенной </a:t>
            </a:r>
            <a:r>
              <a:rPr lang="ru-RU" dirty="0" err="1">
                <a:latin typeface="a_Albionic" pitchFamily="34" charset="-52"/>
              </a:rPr>
              <a:t>осмоляльности</a:t>
            </a:r>
            <a:r>
              <a:rPr lang="ru-RU" dirty="0">
                <a:latin typeface="a_Albionic" pitchFamily="34" charset="-52"/>
              </a:rPr>
              <a:t> и концентрации натрия в плазме крови при помощи 3% </a:t>
            </a:r>
            <a:r>
              <a:rPr lang="ru-RU" dirty="0" err="1">
                <a:latin typeface="a_Albionic" pitchFamily="34" charset="-52"/>
              </a:rPr>
              <a:t>р-ра</a:t>
            </a:r>
            <a:r>
              <a:rPr lang="ru-RU" dirty="0">
                <a:latin typeface="a_Albionic" pitchFamily="34" charset="-52"/>
              </a:rPr>
              <a:t> </a:t>
            </a:r>
            <a:r>
              <a:rPr lang="en-US" dirty="0" err="1"/>
              <a:t>NaCl</a:t>
            </a:r>
            <a:r>
              <a:rPr lang="ru-RU" dirty="0">
                <a:latin typeface="a_Albionic" pitchFamily="34" charset="-52"/>
              </a:rPr>
              <a:t> 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ru-RU" dirty="0">
                <a:latin typeface="a_Albionic" pitchFamily="34" charset="-52"/>
              </a:rPr>
              <a:t>Поддержание нормальных концентраций калия и глюкозы в плазме крови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ru-RU" dirty="0">
                <a:latin typeface="a_Albionic" pitchFamily="34" charset="-52"/>
              </a:rPr>
              <a:t>Переливание крови при концентрации </a:t>
            </a:r>
            <a:r>
              <a:rPr lang="en-US" dirty="0" err="1"/>
              <a:t>Hb</a:t>
            </a:r>
            <a:r>
              <a:rPr lang="ru-RU" dirty="0">
                <a:latin typeface="a_Albionic" pitchFamily="34" charset="-52"/>
              </a:rPr>
              <a:t> менее 100 г</a:t>
            </a:r>
            <a:r>
              <a:rPr lang="en-US" dirty="0"/>
              <a:t>/</a:t>
            </a:r>
            <a:r>
              <a:rPr lang="ru-RU" dirty="0">
                <a:latin typeface="a_Albionic" pitchFamily="34" charset="-52"/>
              </a:rPr>
              <a:t>л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ru-RU" dirty="0">
                <a:latin typeface="a_Albionic" pitchFamily="34" charset="-52"/>
              </a:rPr>
              <a:t>Профилактика ТЭЛА (гепарин</a:t>
            </a:r>
            <a:r>
              <a:rPr lang="ru-RU" dirty="0"/>
              <a:t>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ru-RU" dirty="0"/>
          </a:p>
        </p:txBody>
      </p:sp>
      <p:sp>
        <p:nvSpPr>
          <p:cNvPr id="337925" name="Line 5"/>
          <p:cNvSpPr>
            <a:spLocks noChangeShapeType="1"/>
          </p:cNvSpPr>
          <p:nvPr/>
        </p:nvSpPr>
        <p:spPr bwMode="auto">
          <a:xfrm>
            <a:off x="3428992" y="1785926"/>
            <a:ext cx="0" cy="4752975"/>
          </a:xfrm>
          <a:prstGeom prst="line">
            <a:avLst/>
          </a:prstGeom>
          <a:noFill/>
          <a:ln w="5397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7926" name="Rectangle 6"/>
          <p:cNvSpPr>
            <a:spLocks noChangeArrowheads="1"/>
          </p:cNvSpPr>
          <p:nvPr/>
        </p:nvSpPr>
        <p:spPr bwMode="auto">
          <a:xfrm>
            <a:off x="755650" y="404813"/>
            <a:ext cx="81375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sz="3200" b="1" dirty="0">
                <a:solidFill>
                  <a:srgbClr val="CCFF33"/>
                </a:solidFill>
                <a:latin typeface="a_Albionic" pitchFamily="34" charset="-52"/>
              </a:rPr>
              <a:t>Госпитальный этап –</a:t>
            </a:r>
            <a:br>
              <a:rPr lang="ru-RU" sz="3200" b="1" dirty="0">
                <a:solidFill>
                  <a:srgbClr val="CCFF33"/>
                </a:solidFill>
                <a:latin typeface="a_Albionic" pitchFamily="34" charset="-52"/>
              </a:rPr>
            </a:br>
            <a:r>
              <a:rPr lang="ru-RU" sz="3200" b="1" dirty="0">
                <a:solidFill>
                  <a:srgbClr val="CCFF33"/>
                </a:solidFill>
                <a:latin typeface="a_Albionic" pitchFamily="34" charset="-52"/>
              </a:rPr>
              <a:t>срочные мероприятия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"/>
            <a:ext cx="7543800" cy="1000108"/>
          </a:xfrm>
        </p:spPr>
        <p:txBody>
          <a:bodyPr/>
          <a:lstStyle/>
          <a:p>
            <a:pPr algn="ctr"/>
            <a:r>
              <a:rPr lang="ru-RU" sz="3200" dirty="0" smtClean="0">
                <a:latin typeface="a_Albionic" pitchFamily="34" charset="-52"/>
              </a:rPr>
              <a:t>Искусственная гипотермия</a:t>
            </a:r>
            <a:endParaRPr lang="ru-RU" sz="3200" dirty="0">
              <a:latin typeface="a_Albionic" pitchFamily="34" charset="-52"/>
            </a:endParaRPr>
          </a:p>
        </p:txBody>
      </p:sp>
      <p:pic>
        <p:nvPicPr>
          <p:cNvPr id="4" name="Содержимое 3" descr="IMG_20130705_145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8929718" cy="6149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_Albionic" pitchFamily="34" charset="-52"/>
              </a:rPr>
              <a:t>Искусственная гипотермия</a:t>
            </a:r>
            <a:endParaRPr lang="ru-RU" dirty="0">
              <a:latin typeface="a_Albionic" pitchFamily="34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a_Albionic" pitchFamily="34" charset="-52"/>
              </a:rPr>
              <a:t>- Снижает потребление кислорода мозгом</a:t>
            </a:r>
          </a:p>
          <a:p>
            <a:r>
              <a:rPr lang="ru-RU" dirty="0">
                <a:latin typeface="a_Albionic" pitchFamily="34" charset="-52"/>
              </a:rPr>
              <a:t>- Уменьшает сосудистую проницаемость</a:t>
            </a:r>
          </a:p>
          <a:p>
            <a:r>
              <a:rPr lang="ru-RU" dirty="0">
                <a:latin typeface="a_Albionic" pitchFamily="34" charset="-52"/>
              </a:rPr>
              <a:t>- Блокирует </a:t>
            </a:r>
            <a:r>
              <a:rPr lang="ru-RU" dirty="0" err="1">
                <a:latin typeface="a_Albionic" pitchFamily="34" charset="-52"/>
              </a:rPr>
              <a:t>апоптоз</a:t>
            </a:r>
            <a:endParaRPr lang="ru-RU" dirty="0">
              <a:latin typeface="a_Albionic" pitchFamily="34" charset="-52"/>
            </a:endParaRPr>
          </a:p>
          <a:p>
            <a:r>
              <a:rPr lang="ru-RU" dirty="0">
                <a:latin typeface="a_Albionic" pitchFamily="34" charset="-52"/>
              </a:rPr>
              <a:t>- Стабилизирует ГЭБ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latin typeface="a_Albionic" pitchFamily="34" charset="-52"/>
              </a:rPr>
              <a:t>Инфекции центральной нервной системы (менингит, менингоэнцефалит)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662510"/>
          </a:xfrm>
        </p:spPr>
        <p:txBody>
          <a:bodyPr/>
          <a:lstStyle/>
          <a:p>
            <a:pPr>
              <a:buNone/>
            </a:pPr>
            <a:r>
              <a:rPr lang="ru-RU" sz="1800" dirty="0" smtClean="0"/>
              <a:t>- </a:t>
            </a:r>
            <a:r>
              <a:rPr lang="ru-RU" sz="1800" b="1" dirty="0" err="1" smtClean="0"/>
              <a:t>Общеинфекционный</a:t>
            </a:r>
            <a:r>
              <a:rPr lang="ru-RU" sz="1800" b="1" dirty="0" smtClean="0"/>
              <a:t> синдром:</a:t>
            </a:r>
            <a:r>
              <a:rPr lang="ru-RU" sz="1800" dirty="0" smtClean="0"/>
              <a:t> </a:t>
            </a:r>
            <a:r>
              <a:rPr lang="ru-RU" sz="1800" dirty="0" smtClean="0"/>
              <a:t>повышение температуры тела до фебрильных цифр; выраженная интоксикация; </a:t>
            </a:r>
            <a:r>
              <a:rPr lang="ru-RU" sz="1800" dirty="0" err="1" smtClean="0"/>
              <a:t>вегетовисцеральные</a:t>
            </a:r>
            <a:r>
              <a:rPr lang="ru-RU" sz="1800" dirty="0" smtClean="0"/>
              <a:t> нарушения - </a:t>
            </a:r>
            <a:r>
              <a:rPr lang="ru-RU" sz="1800" dirty="0" err="1" smtClean="0"/>
              <a:t>тахи-или</a:t>
            </a:r>
            <a:r>
              <a:rPr lang="ru-RU" sz="1800" dirty="0" smtClean="0"/>
              <a:t> брадикардия, лабильность АД.</a:t>
            </a:r>
          </a:p>
          <a:p>
            <a:pPr>
              <a:buNone/>
            </a:pPr>
            <a:r>
              <a:rPr lang="ru-RU" sz="1800" dirty="0" smtClean="0"/>
              <a:t>- </a:t>
            </a:r>
            <a:r>
              <a:rPr lang="ru-RU" sz="1800" b="1" dirty="0" smtClean="0"/>
              <a:t>Общемозговой </a:t>
            </a:r>
            <a:r>
              <a:rPr lang="ru-RU" sz="1800" b="1" dirty="0" smtClean="0"/>
              <a:t>синдром </a:t>
            </a:r>
            <a:r>
              <a:rPr lang="ru-RU" sz="1800" b="1" dirty="0" smtClean="0"/>
              <a:t>:</a:t>
            </a:r>
            <a:r>
              <a:rPr lang="ru-RU" sz="1800" dirty="0" smtClean="0"/>
              <a:t> </a:t>
            </a:r>
            <a:r>
              <a:rPr lang="ru-RU" sz="1800" i="1" dirty="0" smtClean="0"/>
              <a:t>грудной возраст</a:t>
            </a:r>
            <a:r>
              <a:rPr lang="ru-RU" sz="1800" dirty="0" smtClean="0"/>
              <a:t> – монотонный, «мозговой крик», выбухание и напряжение большого родничка, расхождение швов черепа. Дети </a:t>
            </a:r>
            <a:r>
              <a:rPr lang="ru-RU" sz="1800" i="1" dirty="0" smtClean="0"/>
              <a:t>старшего возраста</a:t>
            </a:r>
            <a:r>
              <a:rPr lang="ru-RU" sz="1800" dirty="0" smtClean="0"/>
              <a:t> – интенсивная головная боль распирающего характера (диффузная или локализованная в </a:t>
            </a:r>
            <a:r>
              <a:rPr lang="ru-RU" sz="1800" dirty="0" err="1" smtClean="0"/>
              <a:t>ло</a:t>
            </a:r>
            <a:r>
              <a:rPr lang="ru-RU" sz="1800" dirty="0" smtClean="0"/>
              <a:t>  </a:t>
            </a:r>
            <a:r>
              <a:rPr lang="ru-RU" sz="1800" dirty="0" err="1" smtClean="0"/>
              <a:t>бно-височной</a:t>
            </a:r>
            <a:r>
              <a:rPr lang="ru-RU" sz="1800" dirty="0" smtClean="0"/>
              <a:t> области), повторная или многократная рвота, не связанная с приемом пищи, не приносящая облегчения, угнетение сознания различной степени, судорожный синдром.</a:t>
            </a:r>
          </a:p>
          <a:p>
            <a:pPr>
              <a:buNone/>
            </a:pPr>
            <a:r>
              <a:rPr lang="ru-RU" sz="1800" dirty="0" smtClean="0"/>
              <a:t>- </a:t>
            </a:r>
            <a:r>
              <a:rPr lang="ru-RU" sz="1800" b="1" dirty="0" err="1" smtClean="0"/>
              <a:t>Менингиальный</a:t>
            </a:r>
            <a:r>
              <a:rPr lang="ru-RU" sz="1800" b="1" dirty="0" smtClean="0"/>
              <a:t> </a:t>
            </a:r>
            <a:r>
              <a:rPr lang="ru-RU" sz="1800" b="1" dirty="0" smtClean="0"/>
              <a:t>синдром </a:t>
            </a:r>
            <a:r>
              <a:rPr lang="ru-RU" sz="1800" b="1" dirty="0" smtClean="0"/>
              <a:t>:</a:t>
            </a:r>
            <a:r>
              <a:rPr lang="ru-RU" sz="1800" dirty="0" smtClean="0"/>
              <a:t> </a:t>
            </a:r>
            <a:r>
              <a:rPr lang="ru-RU" sz="1800" dirty="0" smtClean="0"/>
              <a:t>вынужденное положение тела ребенка в кровати, гиперестезия кожи, наличие </a:t>
            </a:r>
            <a:r>
              <a:rPr lang="ru-RU" sz="1800" dirty="0" err="1" smtClean="0"/>
              <a:t>менингиального</a:t>
            </a:r>
            <a:r>
              <a:rPr lang="ru-RU" sz="1800" dirty="0" smtClean="0"/>
              <a:t> синдрома.</a:t>
            </a:r>
            <a:endParaRPr lang="ru-RU" sz="1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err="1" smtClean="0">
                <a:latin typeface="a_Albionic" pitchFamily="34" charset="-52"/>
              </a:rPr>
              <a:t>Жизнеугрожающие</a:t>
            </a:r>
            <a:r>
              <a:rPr lang="ru-RU" sz="3200" dirty="0" smtClean="0">
                <a:latin typeface="a_Albionic" pitchFamily="34" charset="-52"/>
              </a:rPr>
              <a:t> осложнения </a:t>
            </a:r>
            <a:r>
              <a:rPr lang="ru-RU" sz="3200" dirty="0" err="1" smtClean="0">
                <a:latin typeface="a_Albionic" pitchFamily="34" charset="-52"/>
              </a:rPr>
              <a:t>менингоэнцефалитов</a:t>
            </a:r>
            <a:endParaRPr lang="ru-RU" sz="3200" dirty="0" smtClean="0">
              <a:latin typeface="a_Albionic" pitchFamily="34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214554"/>
            <a:ext cx="7543800" cy="2805122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- </a:t>
            </a:r>
            <a:r>
              <a:rPr lang="ru-RU" sz="2800" b="1" dirty="0" smtClean="0"/>
              <a:t>Прогрессирующая внутричерепная </a:t>
            </a:r>
            <a:r>
              <a:rPr lang="ru-RU" sz="2800" b="1" dirty="0" smtClean="0"/>
              <a:t>гипертензия</a:t>
            </a:r>
            <a:endParaRPr lang="ru-RU" sz="2800" b="1" dirty="0" smtClean="0"/>
          </a:p>
          <a:p>
            <a:pPr>
              <a:buNone/>
            </a:pPr>
            <a:r>
              <a:rPr lang="ru-RU" sz="2800" b="1" dirty="0" smtClean="0"/>
              <a:t>-Дислокационный </a:t>
            </a:r>
            <a:r>
              <a:rPr lang="ru-RU" sz="2800" b="1" dirty="0" smtClean="0"/>
              <a:t>синдром</a:t>
            </a:r>
            <a:endParaRPr lang="ru-RU" sz="2800" b="1" dirty="0" smtClean="0"/>
          </a:p>
          <a:p>
            <a:pPr>
              <a:buNone/>
            </a:pPr>
            <a:r>
              <a:rPr lang="ru-RU" sz="2800" b="1" dirty="0" smtClean="0"/>
              <a:t>- Синдром </a:t>
            </a:r>
            <a:r>
              <a:rPr lang="ru-RU" sz="2800" b="1" dirty="0" smtClean="0"/>
              <a:t>вклинения</a:t>
            </a:r>
            <a:endParaRPr lang="ru-RU" sz="2800" b="1" dirty="0" smtClean="0"/>
          </a:p>
          <a:p>
            <a:pPr>
              <a:buNone/>
            </a:pPr>
            <a:r>
              <a:rPr lang="ru-RU" sz="2800" b="1" dirty="0" smtClean="0"/>
              <a:t>- Септический </a:t>
            </a:r>
            <a:r>
              <a:rPr lang="ru-RU" sz="2800" b="1" dirty="0" smtClean="0"/>
              <a:t>шок</a:t>
            </a:r>
            <a:endParaRPr lang="ru-RU" sz="2800" b="1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1187450" y="188913"/>
            <a:ext cx="68580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Доктрина Монро-Келли</a:t>
            </a:r>
          </a:p>
        </p:txBody>
      </p:sp>
      <p:sp>
        <p:nvSpPr>
          <p:cNvPr id="226307" name="Oval 3"/>
          <p:cNvSpPr>
            <a:spLocks noChangeArrowheads="1"/>
          </p:cNvSpPr>
          <p:nvPr/>
        </p:nvSpPr>
        <p:spPr bwMode="auto">
          <a:xfrm>
            <a:off x="0" y="1989138"/>
            <a:ext cx="4233863" cy="3097212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800">
                <a:latin typeface="Arial Narrow" pitchFamily="34" charset="0"/>
              </a:rPr>
              <a:t>мозг</a:t>
            </a:r>
          </a:p>
          <a:p>
            <a:pPr algn="ctr" eaLnBrk="1" hangingPunct="1"/>
            <a:r>
              <a:rPr lang="ru-RU" sz="2800">
                <a:latin typeface="Arial Narrow" pitchFamily="34" charset="0"/>
              </a:rPr>
              <a:t>+</a:t>
            </a:r>
          </a:p>
          <a:p>
            <a:pPr algn="ctr" eaLnBrk="1" hangingPunct="1"/>
            <a:r>
              <a:rPr lang="ru-RU" sz="2800">
                <a:latin typeface="Arial Narrow" pitchFamily="34" charset="0"/>
              </a:rPr>
              <a:t>кровь</a:t>
            </a:r>
          </a:p>
          <a:p>
            <a:pPr algn="ctr" eaLnBrk="1" hangingPunct="1"/>
            <a:r>
              <a:rPr lang="ru-RU" sz="2800">
                <a:latin typeface="Arial Narrow" pitchFamily="34" charset="0"/>
              </a:rPr>
              <a:t>+</a:t>
            </a:r>
          </a:p>
          <a:p>
            <a:pPr algn="ctr" eaLnBrk="1" hangingPunct="1"/>
            <a:r>
              <a:rPr lang="ru-RU" sz="2800">
                <a:latin typeface="Arial Narrow" pitchFamily="34" charset="0"/>
              </a:rPr>
              <a:t> ликвор</a:t>
            </a:r>
          </a:p>
          <a:p>
            <a:pPr algn="ctr" eaLnBrk="1" hangingPunct="1"/>
            <a:r>
              <a:rPr lang="ru-RU" sz="2800">
                <a:latin typeface="Arial Narrow" pitchFamily="34" charset="0"/>
              </a:rPr>
              <a:t>+</a:t>
            </a:r>
          </a:p>
          <a:p>
            <a:pPr algn="ctr" eaLnBrk="1" hangingPunct="1"/>
            <a:r>
              <a:rPr lang="ru-RU" sz="2800">
                <a:latin typeface="Arial Narrow" pitchFamily="34" charset="0"/>
              </a:rPr>
              <a:t>?</a:t>
            </a:r>
          </a:p>
        </p:txBody>
      </p:sp>
      <p:sp>
        <p:nvSpPr>
          <p:cNvPr id="226308" name="Line 4"/>
          <p:cNvSpPr>
            <a:spLocks noChangeShapeType="1"/>
          </p:cNvSpPr>
          <p:nvPr/>
        </p:nvSpPr>
        <p:spPr bwMode="auto">
          <a:xfrm flipV="1">
            <a:off x="4211638" y="2420938"/>
            <a:ext cx="1439862" cy="64770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6309" name="Rectangle 5"/>
          <p:cNvSpPr>
            <a:spLocks noChangeArrowheads="1"/>
          </p:cNvSpPr>
          <p:nvPr/>
        </p:nvSpPr>
        <p:spPr bwMode="auto">
          <a:xfrm>
            <a:off x="5724525" y="1989138"/>
            <a:ext cx="3240088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3200">
                <a:latin typeface="Arial" charset="0"/>
              </a:rPr>
              <a:t>Повышение ВЧД</a:t>
            </a:r>
          </a:p>
        </p:txBody>
      </p:sp>
      <p:sp>
        <p:nvSpPr>
          <p:cNvPr id="226310" name="Line 6"/>
          <p:cNvSpPr>
            <a:spLocks noChangeShapeType="1"/>
          </p:cNvSpPr>
          <p:nvPr/>
        </p:nvSpPr>
        <p:spPr bwMode="auto">
          <a:xfrm flipH="1">
            <a:off x="5940425" y="2781300"/>
            <a:ext cx="1081088" cy="1223963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6311" name="Line 7"/>
          <p:cNvSpPr>
            <a:spLocks noChangeShapeType="1"/>
          </p:cNvSpPr>
          <p:nvPr/>
        </p:nvSpPr>
        <p:spPr bwMode="auto">
          <a:xfrm>
            <a:off x="7380288" y="2781300"/>
            <a:ext cx="1079500" cy="2087563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6312" name="Oval 8"/>
          <p:cNvSpPr>
            <a:spLocks noChangeArrowheads="1"/>
          </p:cNvSpPr>
          <p:nvPr/>
        </p:nvSpPr>
        <p:spPr bwMode="auto">
          <a:xfrm>
            <a:off x="4572000" y="4005263"/>
            <a:ext cx="24987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800">
                <a:latin typeface="Arial" charset="0"/>
              </a:rPr>
              <a:t>Дислокация</a:t>
            </a:r>
          </a:p>
        </p:txBody>
      </p:sp>
      <p:sp>
        <p:nvSpPr>
          <p:cNvPr id="226313" name="Oval 9"/>
          <p:cNvSpPr>
            <a:spLocks noChangeArrowheads="1"/>
          </p:cNvSpPr>
          <p:nvPr/>
        </p:nvSpPr>
        <p:spPr bwMode="auto">
          <a:xfrm>
            <a:off x="6300788" y="4941888"/>
            <a:ext cx="2843212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800">
                <a:latin typeface="Arial" charset="0"/>
              </a:rPr>
              <a:t>Снижение ЦПД</a:t>
            </a:r>
          </a:p>
        </p:txBody>
      </p:sp>
      <p:sp>
        <p:nvSpPr>
          <p:cNvPr id="226314" name="Oval 10"/>
          <p:cNvSpPr>
            <a:spLocks noChangeArrowheads="1"/>
          </p:cNvSpPr>
          <p:nvPr/>
        </p:nvSpPr>
        <p:spPr bwMode="auto">
          <a:xfrm>
            <a:off x="539750" y="5727700"/>
            <a:ext cx="3492500" cy="11303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latin typeface="Garamond" pitchFamily="18" charset="0"/>
              </a:rPr>
              <a:t>N </a:t>
            </a:r>
            <a:r>
              <a:rPr lang="ru-RU" sz="2800" b="1">
                <a:latin typeface="Garamond" pitchFamily="18" charset="0"/>
              </a:rPr>
              <a:t>ВЧД = 0-15 </a:t>
            </a:r>
            <a:r>
              <a:rPr lang="en-US" sz="2800" b="1">
                <a:latin typeface="Garamond" pitchFamily="18" charset="0"/>
              </a:rPr>
              <a:t>mmHg</a:t>
            </a:r>
            <a:endParaRPr lang="ru-RU" sz="2800" b="1">
              <a:latin typeface="Garamond" pitchFamily="18" charset="0"/>
            </a:endParaRPr>
          </a:p>
        </p:txBody>
      </p:sp>
      <p:graphicFrame>
        <p:nvGraphicFramePr>
          <p:cNvPr id="226315" name="Object 11"/>
          <p:cNvGraphicFramePr>
            <a:graphicFrameLocks noChangeAspect="1"/>
          </p:cNvGraphicFramePr>
          <p:nvPr/>
        </p:nvGraphicFramePr>
        <p:xfrm>
          <a:off x="42863" y="1125538"/>
          <a:ext cx="4248150" cy="4464050"/>
        </p:xfrm>
        <a:graphic>
          <a:graphicData uri="http://schemas.openxmlformats.org/presentationml/2006/ole">
            <p:oleObj spid="_x0000_s226315" name="Image" r:id="rId3" imgW="15000000" imgH="1577142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543800" cy="1165245"/>
          </a:xfrm>
        </p:spPr>
        <p:txBody>
          <a:bodyPr/>
          <a:lstStyle/>
          <a:p>
            <a:pPr algn="ctr"/>
            <a:r>
              <a:rPr lang="ru-RU" sz="3200" dirty="0" smtClean="0">
                <a:latin typeface="a_Albionic" pitchFamily="34" charset="-52"/>
              </a:rPr>
              <a:t>Интенсивная терапия </a:t>
            </a:r>
            <a:r>
              <a:rPr lang="ru-RU" sz="3200" dirty="0" err="1" smtClean="0">
                <a:latin typeface="a_Albionic" pitchFamily="34" charset="-52"/>
              </a:rPr>
              <a:t>менингоэнцефалитов</a:t>
            </a:r>
            <a:endParaRPr lang="ru-RU" sz="3200" dirty="0" smtClean="0">
              <a:latin typeface="a_Albionic" pitchFamily="34" charset="-52"/>
            </a:endParaRPr>
          </a:p>
        </p:txBody>
      </p:sp>
      <p:sp>
        <p:nvSpPr>
          <p:cNvPr id="35737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00100" y="1918186"/>
            <a:ext cx="7858180" cy="460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Догоспитальный</a:t>
            </a:r>
            <a:r>
              <a:rPr kumimoji="0" lang="ru-RU" sz="2100" b="1" i="0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этап: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Оценить уровень сознания и характер дыхания</a:t>
            </a: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угнетении сознания до уровня комы и/или расстройствах дыхания показана интубация трахеи и проведение ИВЛ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Исключить недостаточность кровообращения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наличии признаков </a:t>
            </a:r>
            <a:r>
              <a:rPr kumimoji="0" lang="ru-RU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гиповолемии</a:t>
            </a: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септического шока показано проведение инфузионной терапии с использованием 0,9% раствора хлорида натрия в дозе 20 мл/кг в течение часа. </a:t>
            </a:r>
            <a:r>
              <a:rPr kumimoji="0" lang="ru-RU" sz="21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Только после устранения </a:t>
            </a:r>
            <a:r>
              <a:rPr kumimoji="0" lang="ru-RU" sz="21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гиповолемии</a:t>
            </a:r>
            <a:r>
              <a:rPr kumimoji="0" lang="ru-RU" sz="21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ликвидации всех признаков недостаточности кровообращения может быть решен вопрос о назначении петлевых </a:t>
            </a:r>
            <a:r>
              <a:rPr kumimoji="0" lang="ru-RU" sz="21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диуретиков</a:t>
            </a:r>
            <a:r>
              <a:rPr kumimoji="0" lang="ru-RU" sz="21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целью коррекции внутричерепной гипертензии!</a:t>
            </a:r>
            <a:endParaRPr kumimoji="0" lang="ru-RU" sz="2100" b="0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543800" cy="1431925"/>
          </a:xfrm>
        </p:spPr>
        <p:txBody>
          <a:bodyPr/>
          <a:lstStyle/>
          <a:p>
            <a:pPr algn="ctr"/>
            <a:r>
              <a:rPr lang="ru-RU" sz="3200" dirty="0" smtClean="0">
                <a:latin typeface="a_Albionic" pitchFamily="34" charset="-52"/>
              </a:rPr>
              <a:t>Интенсивная терапия </a:t>
            </a:r>
            <a:r>
              <a:rPr lang="ru-RU" sz="3200" dirty="0" err="1" smtClean="0">
                <a:latin typeface="a_Albionic" pitchFamily="34" charset="-52"/>
              </a:rPr>
              <a:t>менингоэнцефалитов</a:t>
            </a:r>
            <a:endParaRPr lang="ru-RU" sz="3200" dirty="0" smtClean="0">
              <a:latin typeface="a_Albionic" pitchFamily="34" charset="-52"/>
            </a:endParaRPr>
          </a:p>
        </p:txBody>
      </p:sp>
      <p:sp>
        <p:nvSpPr>
          <p:cNvPr id="35737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928662" y="1487299"/>
            <a:ext cx="8001056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Исключить прогрессирование внутричерепной гипертензии и дислокационного синдрома (угнетение сознания, тенденция к брадикардии и артериальной гипертензии, судороги). </a:t>
            </a: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прогрессировании ВЧГ и </a:t>
            </a:r>
            <a:r>
              <a:rPr kumimoji="0" lang="ru-RU" sz="19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дислокациционного</a:t>
            </a: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синдрома показана экстренная интубация трахеи и проведение ИВЛ!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При развитии однократного эпизода судорог с последующим восстановление ясного сознания возможно использование противосудорожных препаратов. Препаратом выбора на </a:t>
            </a:r>
            <a:r>
              <a:rPr kumimoji="0" lang="ru-RU" sz="1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догоспитальном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этапе является реланиум (</a:t>
            </a:r>
            <a:r>
              <a:rPr kumimoji="0" lang="ru-RU" sz="1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диазепам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седуксен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сибазон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релиум) в дозе 0,3 мг/кг в/венно струйно.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С целью купирования лихорадки могут быть использованы физические методы охлаждения.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Введение </a:t>
            </a:r>
            <a:r>
              <a:rPr kumimoji="0" lang="ru-RU" sz="19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литической</a:t>
            </a: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смеси с использованием препаратов, обладающих седативным эффектом, на </a:t>
            </a:r>
            <a:r>
              <a:rPr kumimoji="0" lang="ru-RU" sz="19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догоспитальном</a:t>
            </a: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этапе нецелесообразно и может привести к неправильной оценке уровня сознания при поступлении в стационар!</a:t>
            </a:r>
            <a:endParaRPr kumimoji="0" lang="ru-RU" sz="1900" b="0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543800" cy="1431925"/>
          </a:xfrm>
        </p:spPr>
        <p:txBody>
          <a:bodyPr/>
          <a:lstStyle/>
          <a:p>
            <a:pPr algn="ctr"/>
            <a:r>
              <a:rPr lang="ru-RU" sz="3200" dirty="0" smtClean="0">
                <a:latin typeface="a_Albionic" pitchFamily="34" charset="-52"/>
              </a:rPr>
              <a:t>Интенсивная терапия </a:t>
            </a:r>
            <a:r>
              <a:rPr lang="ru-RU" sz="3200" dirty="0" err="1" smtClean="0">
                <a:latin typeface="a_Albionic" pitchFamily="34" charset="-52"/>
              </a:rPr>
              <a:t>менингоэнцефалитов</a:t>
            </a:r>
            <a:endParaRPr lang="ru-RU" sz="3200" dirty="0" smtClean="0">
              <a:latin typeface="a_Albionic" pitchFamily="34" charset="-52"/>
            </a:endParaRPr>
          </a:p>
        </p:txBody>
      </p:sp>
      <p:sp>
        <p:nvSpPr>
          <p:cNvPr id="35737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57224" y="2071678"/>
            <a:ext cx="800105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ru-RU" b="1" dirty="0" smtClean="0"/>
              <a:t>Наиболее </a:t>
            </a:r>
            <a:r>
              <a:rPr lang="ru-RU" b="1" dirty="0" smtClean="0"/>
              <a:t>эффективным методом устранения ВЧГ является не назначение петлевых </a:t>
            </a:r>
            <a:r>
              <a:rPr lang="ru-RU" b="1" dirty="0" err="1" smtClean="0"/>
              <a:t>диуретиков</a:t>
            </a:r>
            <a:r>
              <a:rPr lang="ru-RU" b="1" dirty="0" smtClean="0"/>
              <a:t> и системных </a:t>
            </a:r>
            <a:r>
              <a:rPr lang="ru-RU" b="1" dirty="0" err="1" smtClean="0"/>
              <a:t>глюкокортикостероидов</a:t>
            </a:r>
            <a:r>
              <a:rPr lang="ru-RU" b="1" dirty="0" smtClean="0"/>
              <a:t>, а проведение искусственной вентиляции легких</a:t>
            </a:r>
            <a:r>
              <a:rPr lang="ru-RU" b="1" dirty="0" smtClean="0"/>
              <a:t>!</a:t>
            </a:r>
            <a:endParaRPr lang="ru-RU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662510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rgbClr val="FFFF00"/>
                </a:solidFill>
              </a:rPr>
              <a:t>Госпитальный этап:</a:t>
            </a:r>
          </a:p>
          <a:p>
            <a:pPr>
              <a:buNone/>
            </a:pPr>
            <a:r>
              <a:rPr lang="ru-RU" sz="1800" dirty="0" smtClean="0"/>
              <a:t>1</a:t>
            </a:r>
            <a:r>
              <a:rPr lang="ru-RU" sz="1800" dirty="0" smtClean="0"/>
              <a:t>. </a:t>
            </a:r>
            <a:r>
              <a:rPr lang="ru-RU" sz="1800" dirty="0" smtClean="0"/>
              <a:t>Устранение </a:t>
            </a:r>
            <a:r>
              <a:rPr lang="ru-RU" sz="1800" dirty="0" smtClean="0"/>
              <a:t>витальных </a:t>
            </a:r>
            <a:r>
              <a:rPr lang="ru-RU" sz="1800" dirty="0" smtClean="0"/>
              <a:t>функций. 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2. Противошоковая и инфузионная </a:t>
            </a:r>
            <a:r>
              <a:rPr lang="ru-RU" sz="1800" dirty="0" smtClean="0"/>
              <a:t>терапия. : При наличии признаков септического шока показано проведение </a:t>
            </a:r>
            <a:r>
              <a:rPr lang="ru-RU" sz="1800" dirty="0" err="1" smtClean="0"/>
              <a:t>волемической</a:t>
            </a:r>
            <a:r>
              <a:rPr lang="ru-RU" sz="1800" dirty="0" smtClean="0"/>
              <a:t> нагрузки с использованием 0,9% раствора натрия хлорида в дозе 20 мл/кг в течение 40-60 мин. При отсутствии эффекта указанная доза может быть введена повторно. В случае сохраняющейся артериальной гипотензии показано назначение вазопрессорных и </a:t>
            </a:r>
            <a:r>
              <a:rPr lang="ru-RU" sz="1800" dirty="0" err="1" smtClean="0"/>
              <a:t>инотропных</a:t>
            </a:r>
            <a:r>
              <a:rPr lang="ru-RU" sz="1800" dirty="0" smtClean="0"/>
              <a:t> препаратов.</a:t>
            </a:r>
            <a:endParaRPr lang="ru-RU" sz="1800" dirty="0" smtClean="0"/>
          </a:p>
          <a:p>
            <a:pPr>
              <a:buNone/>
            </a:pPr>
            <a:r>
              <a:rPr lang="ru-RU" sz="1800" i="1" dirty="0" smtClean="0"/>
              <a:t>Следует помнить, что </a:t>
            </a:r>
            <a:r>
              <a:rPr lang="ru-RU" sz="1800" i="1" dirty="0" err="1" smtClean="0"/>
              <a:t>патогенетически</a:t>
            </a:r>
            <a:r>
              <a:rPr lang="ru-RU" sz="1800" i="1" dirty="0" smtClean="0"/>
              <a:t> обоснованное ограничение жидкости (75% от физиологической потребности ребенка) показано только после устранения </a:t>
            </a:r>
            <a:r>
              <a:rPr lang="ru-RU" sz="1800" i="1" dirty="0" err="1" smtClean="0"/>
              <a:t>гиповолемии</a:t>
            </a:r>
            <a:r>
              <a:rPr lang="ru-RU" sz="1800" i="1" dirty="0" smtClean="0"/>
              <a:t> или на фоне </a:t>
            </a:r>
            <a:r>
              <a:rPr lang="ru-RU" sz="1800" i="1" dirty="0" err="1" smtClean="0"/>
              <a:t>гиперволемии</a:t>
            </a:r>
            <a:r>
              <a:rPr lang="ru-RU" sz="1800" i="1" dirty="0" smtClean="0"/>
              <a:t>.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Основными </a:t>
            </a:r>
            <a:r>
              <a:rPr lang="ru-RU" sz="1800" dirty="0" smtClean="0"/>
              <a:t>растворами для проведения инфузионной терапии являются солевые кристаллоиды, препараты </a:t>
            </a:r>
            <a:r>
              <a:rPr lang="ru-RU" sz="1800" dirty="0" smtClean="0"/>
              <a:t>ГЭК. </a:t>
            </a:r>
            <a:endParaRPr lang="ru-RU" sz="18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543800" cy="1165245"/>
          </a:xfrm>
        </p:spPr>
        <p:txBody>
          <a:bodyPr/>
          <a:lstStyle/>
          <a:p>
            <a:pPr algn="ctr"/>
            <a:r>
              <a:rPr lang="ru-RU" sz="3200" dirty="0" smtClean="0">
                <a:latin typeface="a_Albionic" pitchFamily="34" charset="-52"/>
              </a:rPr>
              <a:t>Интенсивная терапия </a:t>
            </a:r>
            <a:r>
              <a:rPr lang="ru-RU" sz="3200" dirty="0" err="1" smtClean="0">
                <a:latin typeface="a_Albionic" pitchFamily="34" charset="-52"/>
              </a:rPr>
              <a:t>менингоэнцефалитов</a:t>
            </a:r>
            <a:endParaRPr lang="ru-RU" sz="3200" dirty="0" smtClean="0">
              <a:latin typeface="a_Albionic" pitchFamily="34" charset="-5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662510"/>
          </a:xfrm>
        </p:spPr>
        <p:txBody>
          <a:bodyPr/>
          <a:lstStyle/>
          <a:p>
            <a:pPr>
              <a:buNone/>
            </a:pPr>
            <a:r>
              <a:rPr lang="ru-RU" sz="1800" dirty="0" smtClean="0"/>
              <a:t>3</a:t>
            </a:r>
            <a:r>
              <a:rPr lang="ru-RU" sz="1800" dirty="0" smtClean="0"/>
              <a:t>. Коррекция внутричерепной гипертензии: Наиболее эффективным методом коррекции ВЧГ является ИВЛ в режиме умеренной гипервентиляции (рСО</a:t>
            </a:r>
            <a:r>
              <a:rPr lang="ru-RU" sz="1800" baseline="-25000" dirty="0" smtClean="0"/>
              <a:t>2</a:t>
            </a:r>
            <a:r>
              <a:rPr lang="ru-RU" sz="1800" dirty="0" smtClean="0"/>
              <a:t> =32-35 мм </a:t>
            </a:r>
            <a:r>
              <a:rPr lang="ru-RU" sz="1800" dirty="0" err="1" smtClean="0"/>
              <a:t>рт</a:t>
            </a:r>
            <a:r>
              <a:rPr lang="ru-RU" sz="1800" dirty="0" smtClean="0"/>
              <a:t> ст. Может быть использовано </a:t>
            </a:r>
            <a:r>
              <a:rPr lang="ru-RU" sz="1800" dirty="0" err="1" smtClean="0"/>
              <a:t>микроструйное</a:t>
            </a:r>
            <a:r>
              <a:rPr lang="ru-RU" sz="1800" dirty="0" smtClean="0"/>
              <a:t> введение </a:t>
            </a:r>
            <a:r>
              <a:rPr lang="ru-RU" sz="1800" dirty="0" err="1" smtClean="0"/>
              <a:t>тиопентала-натрия</a:t>
            </a:r>
            <a:r>
              <a:rPr lang="ru-RU" sz="1800" dirty="0" smtClean="0"/>
              <a:t> в дозе 1-5 мг/кг/час с предварительным струйным введением в дозе 3-5 мг/кг.</a:t>
            </a:r>
          </a:p>
          <a:p>
            <a:pPr>
              <a:buNone/>
            </a:pPr>
            <a:r>
              <a:rPr lang="ru-RU" sz="1800" dirty="0" smtClean="0"/>
              <a:t>Одним из способов коррекции ВЧГ является и назначение системных </a:t>
            </a:r>
            <a:r>
              <a:rPr lang="ru-RU" sz="1800" dirty="0" err="1" smtClean="0"/>
              <a:t>глюкокортикостероидов</a:t>
            </a:r>
            <a:r>
              <a:rPr lang="ru-RU" sz="1800" dirty="0" smtClean="0"/>
              <a:t>, что особенно важно при бактериальных менингитах, вызванных </a:t>
            </a:r>
            <a:r>
              <a:rPr lang="en-US" sz="1800" dirty="0" smtClean="0"/>
              <a:t>H</a:t>
            </a:r>
            <a:r>
              <a:rPr lang="ru-RU" sz="1800" dirty="0" smtClean="0"/>
              <a:t>. </a:t>
            </a:r>
            <a:r>
              <a:rPr lang="en-US" sz="1800" dirty="0" err="1" smtClean="0"/>
              <a:t>Influenzae</a:t>
            </a:r>
            <a:r>
              <a:rPr lang="ru-RU" sz="1800" dirty="0" smtClean="0"/>
              <a:t>. С этой целью показано назначение </a:t>
            </a:r>
            <a:r>
              <a:rPr lang="ru-RU" sz="1800" dirty="0" err="1" smtClean="0"/>
              <a:t>дексаметазона</a:t>
            </a:r>
            <a:r>
              <a:rPr lang="ru-RU" sz="1800" dirty="0" smtClean="0"/>
              <a:t> в дозе 0,15 мг/кг каждые 6 часов в течение 2 суток. После устранения </a:t>
            </a:r>
            <a:r>
              <a:rPr lang="ru-RU" sz="1800" dirty="0" err="1" smtClean="0"/>
              <a:t>гиповолемии</a:t>
            </a:r>
            <a:r>
              <a:rPr lang="ru-RU" sz="1800" dirty="0" smtClean="0"/>
              <a:t> возможно назначение петлевых </a:t>
            </a:r>
            <a:r>
              <a:rPr lang="ru-RU" sz="1800" dirty="0" err="1" smtClean="0"/>
              <a:t>диуретиков</a:t>
            </a:r>
            <a:r>
              <a:rPr lang="ru-RU" sz="1800" dirty="0" smtClean="0"/>
              <a:t> (фуросемид. </a:t>
            </a:r>
            <a:r>
              <a:rPr lang="ru-RU" sz="1800" dirty="0" err="1" smtClean="0"/>
              <a:t>лазикс</a:t>
            </a:r>
            <a:r>
              <a:rPr lang="ru-RU" sz="1800" dirty="0" smtClean="0"/>
              <a:t>) в дозе 1-2 мг/кг в/венно, </a:t>
            </a:r>
            <a:r>
              <a:rPr lang="ru-RU" sz="1800" i="1" dirty="0" smtClean="0"/>
              <a:t>но это направление терапии не является </a:t>
            </a:r>
            <a:r>
              <a:rPr lang="ru-RU" sz="1800" i="1" dirty="0" err="1" smtClean="0"/>
              <a:t>приорететным</a:t>
            </a:r>
            <a:r>
              <a:rPr lang="ru-RU" sz="1800" i="1" dirty="0" smtClean="0"/>
              <a:t> и реализуется после тщательной оценки состояния пациента и </a:t>
            </a:r>
            <a:r>
              <a:rPr lang="ru-RU" sz="1800" i="1" dirty="0" err="1" smtClean="0"/>
              <a:t>волемического</a:t>
            </a:r>
            <a:r>
              <a:rPr lang="ru-RU" sz="1800" i="1" dirty="0" smtClean="0"/>
              <a:t> статуса</a:t>
            </a:r>
            <a:r>
              <a:rPr lang="ru-RU" sz="1800" i="1" dirty="0" smtClean="0"/>
              <a:t>.</a:t>
            </a:r>
            <a:endParaRPr lang="ru-RU" sz="180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543800" cy="1165245"/>
          </a:xfrm>
        </p:spPr>
        <p:txBody>
          <a:bodyPr/>
          <a:lstStyle/>
          <a:p>
            <a:pPr algn="ctr"/>
            <a:r>
              <a:rPr lang="ru-RU" sz="3200" dirty="0" smtClean="0">
                <a:latin typeface="a_Albionic" pitchFamily="34" charset="-52"/>
              </a:rPr>
              <a:t>Интенсивная терапия </a:t>
            </a:r>
            <a:r>
              <a:rPr lang="ru-RU" sz="3200" dirty="0" err="1" smtClean="0">
                <a:latin typeface="a_Albionic" pitchFamily="34" charset="-52"/>
              </a:rPr>
              <a:t>менингоэнцефалитов</a:t>
            </a:r>
            <a:endParaRPr lang="ru-RU" sz="3200" dirty="0" smtClean="0">
              <a:latin typeface="a_Albionic" pitchFamily="34" charset="-5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662510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4</a:t>
            </a:r>
            <a:r>
              <a:rPr lang="ru-RU" sz="2000" dirty="0" smtClean="0"/>
              <a:t>. Антибактериальная терапия проводится всем пациентам, при этом учитывается возраст ребенка, потенциальный возбудитель и способность препарата проникать через гематоэнцефалический барьер.</a:t>
            </a:r>
          </a:p>
          <a:p>
            <a:pPr>
              <a:buNone/>
            </a:pPr>
            <a:r>
              <a:rPr lang="ru-RU" sz="2000" dirty="0" smtClean="0"/>
              <a:t>5. Симптоматическая терапия. При наличии судорожного синдрома показано назначение </a:t>
            </a:r>
            <a:r>
              <a:rPr lang="ru-RU" sz="2000" dirty="0" err="1" smtClean="0"/>
              <a:t>бензодиазепинов</a:t>
            </a:r>
            <a:r>
              <a:rPr lang="ru-RU" sz="2000" dirty="0" smtClean="0"/>
              <a:t> (реланиум 0,3-0,5 мг/кг) или барбитуратов ультракороткого действия (</a:t>
            </a:r>
            <a:r>
              <a:rPr lang="ru-RU" sz="2000" dirty="0" err="1" smtClean="0"/>
              <a:t>тиопентал-натрия</a:t>
            </a:r>
            <a:r>
              <a:rPr lang="ru-RU" sz="2000" dirty="0" smtClean="0"/>
              <a:t>) путем постоянной </a:t>
            </a:r>
            <a:r>
              <a:rPr lang="ru-RU" sz="2000" dirty="0" err="1" smtClean="0"/>
              <a:t>инфузии</a:t>
            </a:r>
            <a:r>
              <a:rPr lang="ru-RU" sz="2000" dirty="0" smtClean="0"/>
              <a:t> 1-5 мг/кг/час.</a:t>
            </a:r>
            <a:endParaRPr lang="ru-RU" sz="2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543800" cy="1165245"/>
          </a:xfrm>
        </p:spPr>
        <p:txBody>
          <a:bodyPr/>
          <a:lstStyle/>
          <a:p>
            <a:pPr algn="ctr"/>
            <a:r>
              <a:rPr lang="ru-RU" sz="3200" dirty="0" smtClean="0">
                <a:latin typeface="a_Albionic" pitchFamily="34" charset="-52"/>
              </a:rPr>
              <a:t>Интенсивная терапия </a:t>
            </a:r>
            <a:r>
              <a:rPr lang="ru-RU" sz="3200" dirty="0" err="1" smtClean="0">
                <a:latin typeface="a_Albionic" pitchFamily="34" charset="-52"/>
              </a:rPr>
              <a:t>менингоэнцефалитов</a:t>
            </a:r>
            <a:endParaRPr lang="ru-RU" sz="3200" dirty="0" smtClean="0">
              <a:latin typeface="a_Albionic" pitchFamily="34" charset="-5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662510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Следует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помнить, что максимально быстрая коррекция как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гипо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так и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гипернатриемии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может усугубить состояние ребенка и привести к развитию отека головного мозга. 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случае гипотонической дегидратации (концентрация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Na+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плазмы крови &lt;135 ммоль/л) проводится коррекция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гипонатриемии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при этом скорость увеличения концентрации ионов натрия в плазме крови не должна превышать 0,5 ммоль/л/час (в сутки не более 12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мэкв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/л). В качестве основного раствора, позволяющего устранить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гипонатриемию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используется 3% раствор натрия хлорида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543800" cy="1165245"/>
          </a:xfrm>
        </p:spPr>
        <p:txBody>
          <a:bodyPr/>
          <a:lstStyle/>
          <a:p>
            <a:pPr algn="ctr"/>
            <a:r>
              <a:rPr lang="ru-RU" sz="3200" dirty="0" smtClean="0">
                <a:latin typeface="a_Albionic" pitchFamily="34" charset="-52"/>
              </a:rPr>
              <a:t>Инфекции желудочно-кишечного такта и </a:t>
            </a:r>
            <a:r>
              <a:rPr lang="ru-RU" sz="3200" dirty="0" err="1" smtClean="0">
                <a:latin typeface="a_Albionic" pitchFamily="34" charset="-52"/>
              </a:rPr>
              <a:t>гепатобилиарной</a:t>
            </a:r>
            <a:r>
              <a:rPr lang="ru-RU" sz="3200" dirty="0" smtClean="0">
                <a:latin typeface="a_Albionic" pitchFamily="34" charset="-52"/>
              </a:rPr>
              <a:t> </a:t>
            </a:r>
            <a:r>
              <a:rPr lang="ru-RU" sz="3200" dirty="0" smtClean="0">
                <a:latin typeface="a_Albionic" pitchFamily="34" charset="-52"/>
              </a:rPr>
              <a:t>системы</a:t>
            </a:r>
            <a:endParaRPr lang="ru-RU" sz="3200" dirty="0" smtClean="0">
              <a:latin typeface="a_Albionic" pitchFamily="34" charset="-5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_Albionic" pitchFamily="34" charset="-52"/>
              </a:rPr>
              <a:t>Эпилептический статус</a:t>
            </a:r>
            <a:endParaRPr lang="ru-RU" dirty="0">
              <a:latin typeface="a_Albionic" pitchFamily="34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 smtClean="0">
                <a:latin typeface="a_Albionic" pitchFamily="34" charset="-52"/>
              </a:rPr>
              <a:t>Это непрекращающиеся судороги или отсутствие восстановления сознания в течение 5 минут</a:t>
            </a:r>
            <a:endParaRPr lang="ru-RU" u="sng" dirty="0">
              <a:latin typeface="a_Albionic" pitchFamily="34" charset="-5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Классификация</a:t>
            </a:r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357298"/>
            <a:ext cx="9001156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r>
              <a:rPr lang="ru-RU"/>
              <a:t>Порочный круг ВЧГ</a:t>
            </a:r>
          </a:p>
        </p:txBody>
      </p:sp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1979613" y="1196975"/>
            <a:ext cx="2736850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000" b="1">
                <a:latin typeface="Tahoma" pitchFamily="34" charset="0"/>
              </a:rPr>
              <a:t>Повышение ВЧД</a:t>
            </a:r>
            <a:r>
              <a:rPr lang="ru-RU" sz="2000">
                <a:latin typeface="Tahoma" pitchFamily="34" charset="0"/>
              </a:rPr>
              <a:t> </a:t>
            </a:r>
          </a:p>
        </p:txBody>
      </p:sp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179388" y="2636838"/>
            <a:ext cx="2808287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000" b="1">
                <a:latin typeface="Tahoma" pitchFamily="34" charset="0"/>
              </a:rPr>
              <a:t>Дислокация мозга</a:t>
            </a:r>
            <a:r>
              <a:rPr lang="ru-RU" sz="2000">
                <a:latin typeface="Tahoma" pitchFamily="34" charset="0"/>
              </a:rPr>
              <a:t> </a:t>
            </a:r>
          </a:p>
        </p:txBody>
      </p:sp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1979613" y="3933825"/>
            <a:ext cx="2592387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000" b="1">
                <a:latin typeface="Tahoma" pitchFamily="34" charset="0"/>
              </a:rPr>
              <a:t>Ухудшение </a:t>
            </a:r>
          </a:p>
          <a:p>
            <a:pPr algn="ctr" eaLnBrk="1" hangingPunct="1"/>
            <a:r>
              <a:rPr lang="ru-RU" sz="2000" b="1">
                <a:latin typeface="Tahoma" pitchFamily="34" charset="0"/>
              </a:rPr>
              <a:t>кровоснабжения</a:t>
            </a:r>
            <a:r>
              <a:rPr lang="ru-RU" sz="2000">
                <a:latin typeface="Tahoma" pitchFamily="34" charset="0"/>
              </a:rPr>
              <a:t> </a:t>
            </a:r>
          </a:p>
        </p:txBody>
      </p:sp>
      <p:sp>
        <p:nvSpPr>
          <p:cNvPr id="297990" name="Line 6"/>
          <p:cNvSpPr>
            <a:spLocks noChangeShapeType="1"/>
          </p:cNvSpPr>
          <p:nvPr/>
        </p:nvSpPr>
        <p:spPr bwMode="auto">
          <a:xfrm>
            <a:off x="1187450" y="3500438"/>
            <a:ext cx="792163" cy="792162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7991" name="Line 7"/>
          <p:cNvSpPr>
            <a:spLocks noChangeShapeType="1"/>
          </p:cNvSpPr>
          <p:nvPr/>
        </p:nvSpPr>
        <p:spPr bwMode="auto">
          <a:xfrm flipV="1">
            <a:off x="4643438" y="3573463"/>
            <a:ext cx="936625" cy="865187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7992" name="Line 8"/>
          <p:cNvSpPr>
            <a:spLocks noChangeShapeType="1"/>
          </p:cNvSpPr>
          <p:nvPr/>
        </p:nvSpPr>
        <p:spPr bwMode="auto">
          <a:xfrm flipH="1">
            <a:off x="900113" y="1628775"/>
            <a:ext cx="1008062" cy="936625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7993" name="Line 9"/>
          <p:cNvSpPr>
            <a:spLocks noChangeShapeType="1"/>
          </p:cNvSpPr>
          <p:nvPr/>
        </p:nvSpPr>
        <p:spPr bwMode="auto">
          <a:xfrm flipH="1" flipV="1">
            <a:off x="4787900" y="1557338"/>
            <a:ext cx="1150938" cy="1008062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7994" name="Rectangle 10"/>
          <p:cNvSpPr>
            <a:spLocks noChangeArrowheads="1"/>
          </p:cNvSpPr>
          <p:nvPr/>
        </p:nvSpPr>
        <p:spPr bwMode="auto">
          <a:xfrm>
            <a:off x="4427538" y="2636838"/>
            <a:ext cx="2663825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800">
                <a:latin typeface="Tahoma" pitchFamily="34" charset="0"/>
              </a:rPr>
              <a:t>Ишемия и отек</a:t>
            </a:r>
          </a:p>
        </p:txBody>
      </p:sp>
      <p:sp>
        <p:nvSpPr>
          <p:cNvPr id="297995" name="Line 11"/>
          <p:cNvSpPr>
            <a:spLocks noChangeShapeType="1"/>
          </p:cNvSpPr>
          <p:nvPr/>
        </p:nvSpPr>
        <p:spPr bwMode="auto">
          <a:xfrm>
            <a:off x="684213" y="3429000"/>
            <a:ext cx="1295400" cy="2305050"/>
          </a:xfrm>
          <a:prstGeom prst="line">
            <a:avLst/>
          </a:prstGeom>
          <a:noFill/>
          <a:ln w="155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7996" name="Oval 12"/>
          <p:cNvSpPr>
            <a:spLocks noChangeArrowheads="1"/>
          </p:cNvSpPr>
          <p:nvPr/>
        </p:nvSpPr>
        <p:spPr bwMode="auto">
          <a:xfrm>
            <a:off x="1763713" y="5373688"/>
            <a:ext cx="3887787" cy="1484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800">
                <a:latin typeface="Tahoma" pitchFamily="34" charset="0"/>
              </a:rPr>
              <a:t>Поражение</a:t>
            </a:r>
          </a:p>
          <a:p>
            <a:pPr algn="ctr" eaLnBrk="1" hangingPunct="1"/>
            <a:r>
              <a:rPr lang="ru-RU" sz="2800">
                <a:latin typeface="Tahoma" pitchFamily="34" charset="0"/>
              </a:rPr>
              <a:t> сосудодвигательного</a:t>
            </a:r>
          </a:p>
          <a:p>
            <a:pPr algn="ctr" eaLnBrk="1" hangingPunct="1"/>
            <a:r>
              <a:rPr lang="ru-RU" sz="2800">
                <a:latin typeface="Tahoma" pitchFamily="34" charset="0"/>
              </a:rPr>
              <a:t> центра</a:t>
            </a:r>
          </a:p>
        </p:txBody>
      </p:sp>
      <p:sp>
        <p:nvSpPr>
          <p:cNvPr id="297997" name="Oval 13"/>
          <p:cNvSpPr>
            <a:spLocks noChangeArrowheads="1"/>
          </p:cNvSpPr>
          <p:nvPr/>
        </p:nvSpPr>
        <p:spPr bwMode="auto">
          <a:xfrm>
            <a:off x="6804025" y="5583238"/>
            <a:ext cx="1778000" cy="1274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3200">
                <a:latin typeface="Tahoma" pitchFamily="34" charset="0"/>
              </a:rPr>
              <a:t>Смерть</a:t>
            </a:r>
          </a:p>
        </p:txBody>
      </p:sp>
      <p:sp>
        <p:nvSpPr>
          <p:cNvPr id="297998" name="Line 14"/>
          <p:cNvSpPr>
            <a:spLocks noChangeShapeType="1"/>
          </p:cNvSpPr>
          <p:nvPr/>
        </p:nvSpPr>
        <p:spPr bwMode="auto">
          <a:xfrm flipV="1">
            <a:off x="5724525" y="6165850"/>
            <a:ext cx="1081088" cy="0"/>
          </a:xfrm>
          <a:prstGeom prst="line">
            <a:avLst/>
          </a:prstGeom>
          <a:noFill/>
          <a:ln w="155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011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9297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001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1" y="0"/>
            <a:ext cx="95012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-142900"/>
            <a:ext cx="885828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ChangeArrowheads="1"/>
          </p:cNvSpPr>
          <p:nvPr/>
        </p:nvSpPr>
        <p:spPr bwMode="auto">
          <a:xfrm>
            <a:off x="2895600" y="228600"/>
            <a:ext cx="3455988" cy="914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800">
                <a:latin typeface="Arial" charset="0"/>
              </a:rPr>
              <a:t>Повреждения мозга</a:t>
            </a:r>
          </a:p>
        </p:txBody>
      </p:sp>
      <p:sp>
        <p:nvSpPr>
          <p:cNvPr id="295939" name="Rectangle 3"/>
          <p:cNvSpPr>
            <a:spLocks noChangeArrowheads="1"/>
          </p:cNvSpPr>
          <p:nvPr/>
        </p:nvSpPr>
        <p:spPr bwMode="auto">
          <a:xfrm>
            <a:off x="914400" y="1905000"/>
            <a:ext cx="3455988" cy="914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800">
                <a:latin typeface="Arial" charset="0"/>
              </a:rPr>
              <a:t>Первичные</a:t>
            </a:r>
          </a:p>
        </p:txBody>
      </p:sp>
      <p:sp>
        <p:nvSpPr>
          <p:cNvPr id="295940" name="Rectangle 4"/>
          <p:cNvSpPr>
            <a:spLocks noChangeArrowheads="1"/>
          </p:cNvSpPr>
          <p:nvPr/>
        </p:nvSpPr>
        <p:spPr bwMode="auto">
          <a:xfrm>
            <a:off x="4876800" y="1905000"/>
            <a:ext cx="3455988" cy="914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sz="2800">
                <a:latin typeface="Arial" charset="0"/>
              </a:rPr>
              <a:t>Вторичные</a:t>
            </a:r>
          </a:p>
        </p:txBody>
      </p:sp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6705600" y="3276600"/>
            <a:ext cx="2089150" cy="430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b="1">
                <a:latin typeface="Arial" charset="0"/>
              </a:rPr>
              <a:t>Гипоксемия</a:t>
            </a: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6705600" y="3810000"/>
            <a:ext cx="1871663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b="1">
                <a:latin typeface="Arial" charset="0"/>
              </a:rPr>
              <a:t>Гипотония</a:t>
            </a: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688013" y="4876800"/>
            <a:ext cx="3455987" cy="503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>
                <a:latin typeface="Arial" charset="0"/>
              </a:rPr>
              <a:t>Гипер-и гипогликемия</a:t>
            </a:r>
          </a:p>
        </p:txBody>
      </p:sp>
      <p:sp>
        <p:nvSpPr>
          <p:cNvPr id="295944" name="Rectangle 8"/>
          <p:cNvSpPr>
            <a:spLocks noChangeArrowheads="1"/>
          </p:cNvSpPr>
          <p:nvPr/>
        </p:nvSpPr>
        <p:spPr bwMode="auto">
          <a:xfrm>
            <a:off x="6248400" y="4343400"/>
            <a:ext cx="2232025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>
                <a:latin typeface="Arial" charset="0"/>
              </a:rPr>
              <a:t>Гипертермия</a:t>
            </a: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228600" y="3048000"/>
            <a:ext cx="3600450" cy="57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>
                <a:latin typeface="Arial" charset="0"/>
              </a:rPr>
              <a:t>Механические факторы </a:t>
            </a:r>
          </a:p>
        </p:txBody>
      </p:sp>
      <p:sp>
        <p:nvSpPr>
          <p:cNvPr id="295946" name="Rectangle 10"/>
          <p:cNvSpPr>
            <a:spLocks noChangeArrowheads="1"/>
          </p:cNvSpPr>
          <p:nvPr/>
        </p:nvSpPr>
        <p:spPr bwMode="auto">
          <a:xfrm>
            <a:off x="914400" y="3810000"/>
            <a:ext cx="3168650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>
                <a:latin typeface="Arial" charset="0"/>
              </a:rPr>
              <a:t>Сосудистые факторы </a:t>
            </a: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 flipH="1">
            <a:off x="3429000" y="2819400"/>
            <a:ext cx="5746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5948" name="Line 12"/>
          <p:cNvSpPr>
            <a:spLocks noChangeShapeType="1"/>
          </p:cNvSpPr>
          <p:nvPr/>
        </p:nvSpPr>
        <p:spPr bwMode="auto">
          <a:xfrm>
            <a:off x="4067175" y="3141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038600" y="28194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5950" name="Line 14"/>
          <p:cNvSpPr>
            <a:spLocks noChangeShapeType="1"/>
          </p:cNvSpPr>
          <p:nvPr/>
        </p:nvSpPr>
        <p:spPr bwMode="auto">
          <a:xfrm flipH="1">
            <a:off x="5181600" y="2819400"/>
            <a:ext cx="685800" cy="274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5951" name="Line 15"/>
          <p:cNvSpPr>
            <a:spLocks noChangeShapeType="1"/>
          </p:cNvSpPr>
          <p:nvPr/>
        </p:nvSpPr>
        <p:spPr bwMode="auto">
          <a:xfrm>
            <a:off x="5867400" y="2819400"/>
            <a:ext cx="609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5952" name="Line 16"/>
          <p:cNvSpPr>
            <a:spLocks noChangeShapeType="1"/>
          </p:cNvSpPr>
          <p:nvPr/>
        </p:nvSpPr>
        <p:spPr bwMode="auto">
          <a:xfrm>
            <a:off x="5867400" y="2819400"/>
            <a:ext cx="792163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5953" name="Line 17"/>
          <p:cNvSpPr>
            <a:spLocks noChangeShapeType="1"/>
          </p:cNvSpPr>
          <p:nvPr/>
        </p:nvSpPr>
        <p:spPr bwMode="auto">
          <a:xfrm>
            <a:off x="5867400" y="2819400"/>
            <a:ext cx="941388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5954" name="Line 18"/>
          <p:cNvSpPr>
            <a:spLocks noChangeShapeType="1"/>
          </p:cNvSpPr>
          <p:nvPr/>
        </p:nvSpPr>
        <p:spPr bwMode="auto">
          <a:xfrm flipH="1">
            <a:off x="3048000" y="1219200"/>
            <a:ext cx="15843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5955" name="Line 19"/>
          <p:cNvSpPr>
            <a:spLocks noChangeShapeType="1"/>
          </p:cNvSpPr>
          <p:nvPr/>
        </p:nvSpPr>
        <p:spPr bwMode="auto">
          <a:xfrm>
            <a:off x="4648200" y="1219200"/>
            <a:ext cx="13684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5956" name="Rectangle 20"/>
          <p:cNvSpPr>
            <a:spLocks noChangeArrowheads="1"/>
          </p:cNvSpPr>
          <p:nvPr/>
        </p:nvSpPr>
        <p:spPr bwMode="auto">
          <a:xfrm>
            <a:off x="5183188" y="5562600"/>
            <a:ext cx="3960812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>
                <a:latin typeface="Arial" charset="0"/>
              </a:rPr>
              <a:t>Гипер-и гипокапния</a:t>
            </a:r>
          </a:p>
        </p:txBody>
      </p:sp>
      <p:sp>
        <p:nvSpPr>
          <p:cNvPr id="295957" name="Line 21"/>
          <p:cNvSpPr>
            <a:spLocks noChangeShapeType="1"/>
          </p:cNvSpPr>
          <p:nvPr/>
        </p:nvSpPr>
        <p:spPr bwMode="auto">
          <a:xfrm flipH="1">
            <a:off x="5867400" y="2819400"/>
            <a:ext cx="0" cy="2019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381000" y="5334000"/>
            <a:ext cx="4533900" cy="404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b="1">
                <a:latin typeface="Arial" charset="0"/>
              </a:rPr>
              <a:t>Внутричерепная гипертензия</a:t>
            </a:r>
          </a:p>
        </p:txBody>
      </p:sp>
      <p:sp>
        <p:nvSpPr>
          <p:cNvPr id="295959" name="Line 23"/>
          <p:cNvSpPr>
            <a:spLocks noChangeShapeType="1"/>
          </p:cNvSpPr>
          <p:nvPr/>
        </p:nvSpPr>
        <p:spPr bwMode="auto">
          <a:xfrm flipH="1">
            <a:off x="4648200" y="2819400"/>
            <a:ext cx="121920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Вторичный ангиоспазм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571612"/>
            <a:ext cx="7543800" cy="4524388"/>
          </a:xfrm>
        </p:spPr>
        <p:txBody>
          <a:bodyPr/>
          <a:lstStyle/>
          <a:p>
            <a:r>
              <a:rPr lang="ru-RU" sz="2400" b="1" dirty="0">
                <a:latin typeface="a_Albionic" pitchFamily="34" charset="-52"/>
              </a:rPr>
              <a:t>-Гипертензия</a:t>
            </a:r>
            <a:endParaRPr lang="ru-RU" sz="2400" dirty="0">
              <a:latin typeface="a_Albionic" pitchFamily="34" charset="-52"/>
            </a:endParaRPr>
          </a:p>
          <a:p>
            <a:r>
              <a:rPr lang="ru-RU" sz="2400" b="1" dirty="0">
                <a:latin typeface="a_Albionic" pitchFamily="34" charset="-52"/>
              </a:rPr>
              <a:t>-</a:t>
            </a:r>
            <a:r>
              <a:rPr lang="ru-RU" sz="2400" b="1" dirty="0" err="1">
                <a:latin typeface="a_Albionic" pitchFamily="34" charset="-52"/>
              </a:rPr>
              <a:t>Гиперволемия</a:t>
            </a:r>
            <a:r>
              <a:rPr lang="ru-RU" sz="2400" b="1" dirty="0">
                <a:latin typeface="a_Albionic" pitchFamily="34" charset="-52"/>
              </a:rPr>
              <a:t>           </a:t>
            </a:r>
            <a:endParaRPr lang="ru-RU" sz="2400" dirty="0">
              <a:latin typeface="a_Albionic" pitchFamily="34" charset="-52"/>
            </a:endParaRPr>
          </a:p>
          <a:p>
            <a:r>
              <a:rPr lang="ru-RU" sz="2400" b="1" dirty="0">
                <a:latin typeface="a_Albionic" pitchFamily="34" charset="-52"/>
              </a:rPr>
              <a:t>- </a:t>
            </a:r>
            <a:r>
              <a:rPr lang="ru-RU" sz="2400" b="1" dirty="0" err="1">
                <a:latin typeface="a_Albionic" pitchFamily="34" charset="-52"/>
              </a:rPr>
              <a:t>Гемодилюция</a:t>
            </a:r>
            <a:endParaRPr lang="ru-RU" sz="2400" dirty="0">
              <a:latin typeface="a_Albionic" pitchFamily="34" charset="-52"/>
            </a:endParaRPr>
          </a:p>
          <a:p>
            <a:r>
              <a:rPr lang="en-US" sz="2400" dirty="0" err="1"/>
              <a:t>Treggiari</a:t>
            </a:r>
            <a:r>
              <a:rPr lang="en-US" sz="2400" dirty="0"/>
              <a:t> M</a:t>
            </a:r>
            <a:r>
              <a:rPr lang="ru-RU" sz="2400" dirty="0">
                <a:latin typeface="a_Albionic" pitchFamily="34" charset="-52"/>
              </a:rPr>
              <a:t>.</a:t>
            </a:r>
            <a:r>
              <a:rPr lang="en-US" sz="2400" dirty="0"/>
              <a:t>M et al</a:t>
            </a:r>
            <a:r>
              <a:rPr lang="ru-RU" sz="2400" dirty="0">
                <a:latin typeface="a_Albionic" pitchFamily="34" charset="-52"/>
              </a:rPr>
              <a:t>., 2003 – Плохое качество проведенных исследований не позволяет рекомендовать 3-Н терапию для рутинного исследования. </a:t>
            </a:r>
          </a:p>
          <a:p>
            <a:r>
              <a:rPr lang="ru-RU" sz="2400" b="1" dirty="0">
                <a:latin typeface="a_Albionic" pitchFamily="34" charset="-52"/>
              </a:rPr>
              <a:t>В настоящее время рекомендуется поддерживать </a:t>
            </a:r>
            <a:r>
              <a:rPr lang="ru-RU" sz="2400" b="1" dirty="0" err="1">
                <a:latin typeface="a_Albionic" pitchFamily="34" charset="-52"/>
              </a:rPr>
              <a:t>нормотензию</a:t>
            </a:r>
            <a:r>
              <a:rPr lang="ru-RU" sz="2400" b="1" dirty="0">
                <a:latin typeface="a_Albionic" pitchFamily="34" charset="-52"/>
              </a:rPr>
              <a:t> и </a:t>
            </a:r>
            <a:r>
              <a:rPr lang="ru-RU" sz="2400" b="1" dirty="0" err="1">
                <a:latin typeface="a_Albionic" pitchFamily="34" charset="-52"/>
              </a:rPr>
              <a:t>нормоволемию</a:t>
            </a:r>
            <a:r>
              <a:rPr lang="ru-RU" sz="2400" b="1" dirty="0">
                <a:latin typeface="a_Albionic" pitchFamily="34" charset="-52"/>
              </a:rPr>
              <a:t>.</a:t>
            </a:r>
            <a:endParaRPr lang="ru-RU" sz="2400" dirty="0">
              <a:latin typeface="a_Albionic" pitchFamily="34" charset="-52"/>
            </a:endParaRPr>
          </a:p>
          <a:p>
            <a:r>
              <a:rPr lang="ru-RU" sz="2400" b="1" dirty="0">
                <a:latin typeface="a_Albionic" pitchFamily="34" charset="-52"/>
              </a:rPr>
              <a:t>- </a:t>
            </a:r>
            <a:r>
              <a:rPr lang="ru-RU" sz="2400" b="1" dirty="0" err="1">
                <a:latin typeface="a_Albionic" pitchFamily="34" charset="-52"/>
              </a:rPr>
              <a:t>Нимотоп</a:t>
            </a:r>
            <a:endParaRPr lang="ru-RU" sz="2400" dirty="0">
              <a:latin typeface="a_Albionic" pitchFamily="34" charset="-52"/>
            </a:endParaRPr>
          </a:p>
          <a:p>
            <a:r>
              <a:rPr lang="ru-RU" sz="2400" b="1" dirty="0">
                <a:latin typeface="a_Albionic" pitchFamily="34" charset="-52"/>
              </a:rPr>
              <a:t>- </a:t>
            </a:r>
            <a:r>
              <a:rPr lang="ru-RU" sz="2400" b="1" dirty="0" err="1">
                <a:latin typeface="a_Albionic" pitchFamily="34" charset="-52"/>
              </a:rPr>
              <a:t>Верапомил</a:t>
            </a:r>
            <a:r>
              <a:rPr lang="ru-RU" sz="2400" b="1" dirty="0">
                <a:latin typeface="a_Albionic" pitchFamily="34" charset="-52"/>
              </a:rPr>
              <a:t> селективно (ангиография)</a:t>
            </a:r>
            <a:endParaRPr lang="ru-RU" sz="2400" dirty="0">
              <a:latin typeface="a_Albionic" pitchFamily="34" charset="-52"/>
            </a:endParaRPr>
          </a:p>
          <a:p>
            <a:endParaRPr lang="ru-RU" dirty="0">
              <a:latin typeface="a_Albionic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CCFF33"/>
                </a:solidFill>
                <a:effectLst/>
              </a:rPr>
              <a:t>Госпитальный этап - отсроченные мероприятия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idx="1"/>
          </p:nvPr>
        </p:nvSpPr>
        <p:spPr>
          <a:xfrm>
            <a:off x="2987675" y="1700213"/>
            <a:ext cx="6394450" cy="4454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/>
              <a:t>Диагностика и лечение бульбарных расстройств.</a:t>
            </a:r>
          </a:p>
          <a:p>
            <a:pPr>
              <a:lnSpc>
                <a:spcPct val="90000"/>
              </a:lnSpc>
            </a:pPr>
            <a:r>
              <a:rPr lang="ru-RU" sz="2400"/>
              <a:t>Лечение и профилактика спастических нарушений.</a:t>
            </a:r>
          </a:p>
          <a:p>
            <a:pPr>
              <a:lnSpc>
                <a:spcPct val="90000"/>
              </a:lnSpc>
            </a:pPr>
            <a:r>
              <a:rPr lang="ru-RU" sz="2400"/>
              <a:t>Лечение афатических расстройств.</a:t>
            </a:r>
          </a:p>
          <a:p>
            <a:pPr>
              <a:lnSpc>
                <a:spcPct val="90000"/>
              </a:lnSpc>
            </a:pPr>
            <a:endParaRPr lang="ru-RU" sz="2400"/>
          </a:p>
          <a:p>
            <a:pPr>
              <a:lnSpc>
                <a:spcPct val="90000"/>
              </a:lnSpc>
            </a:pPr>
            <a:r>
              <a:rPr lang="ru-RU" sz="2400"/>
              <a:t>Снятие информационного голода – психической депривации.</a:t>
            </a:r>
          </a:p>
          <a:p>
            <a:pPr>
              <a:lnSpc>
                <a:spcPct val="90000"/>
              </a:lnSpc>
            </a:pPr>
            <a:r>
              <a:rPr lang="ru-RU" sz="2400"/>
              <a:t>«Вертикализация» больного.</a:t>
            </a:r>
          </a:p>
          <a:p>
            <a:pPr>
              <a:lnSpc>
                <a:spcPct val="90000"/>
              </a:lnSpc>
            </a:pPr>
            <a:r>
              <a:rPr lang="ru-RU" sz="2400"/>
              <a:t>Психостимуляторы.</a:t>
            </a:r>
          </a:p>
        </p:txBody>
      </p:sp>
      <p:sp>
        <p:nvSpPr>
          <p:cNvPr id="345092" name="Line 4"/>
          <p:cNvSpPr>
            <a:spLocks noChangeShapeType="1"/>
          </p:cNvSpPr>
          <p:nvPr/>
        </p:nvSpPr>
        <p:spPr bwMode="auto">
          <a:xfrm>
            <a:off x="2771775" y="1628775"/>
            <a:ext cx="0" cy="4273550"/>
          </a:xfrm>
          <a:prstGeom prst="line">
            <a:avLst/>
          </a:prstGeom>
          <a:noFill/>
          <a:ln w="53975">
            <a:solidFill>
              <a:srgbClr val="CC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0" y="2565400"/>
            <a:ext cx="271461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/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Реабилитация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>
                <a:solidFill>
                  <a:srgbClr val="FF0066"/>
                </a:solidFill>
              </a:rPr>
              <a:t>КОРРЕКЦИЯ МЕТАБОЛИЧЕСКИХ ПРОЦЕССОВ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800"/>
              <a:t>БЛОКАДА КАСКАДА НЕЙРОТОКСИЧЕСКИХ АМИНОКИСЛОТ??</a:t>
            </a:r>
          </a:p>
          <a:p>
            <a:pPr>
              <a:lnSpc>
                <a:spcPct val="80000"/>
              </a:lnSpc>
            </a:pPr>
            <a:r>
              <a:rPr lang="ru-RU" sz="2800"/>
              <a:t>РЕГУЛИРОВАНИЕ ФЕРМЕНТОВ АПОПТОЗА??</a:t>
            </a:r>
          </a:p>
          <a:p>
            <a:pPr>
              <a:lnSpc>
                <a:spcPct val="80000"/>
              </a:lnSpc>
            </a:pPr>
            <a:r>
              <a:rPr lang="ru-RU" sz="2800"/>
              <a:t>БЛОКАДА ПЕРЕКИСНОГО ОКИСЛЕНИЯ ЛИПИДОВ??</a:t>
            </a:r>
          </a:p>
          <a:p>
            <a:pPr>
              <a:lnSpc>
                <a:spcPct val="80000"/>
              </a:lnSpc>
            </a:pPr>
            <a:r>
              <a:rPr lang="ru-RU" sz="2800"/>
              <a:t>РЕГУЛЯЦИЯ ХОЛИН – И ДОПАМИНЭРГИЧЕСКОЙ АКТИВНОСТИ??</a:t>
            </a:r>
          </a:p>
          <a:p>
            <a:pPr>
              <a:lnSpc>
                <a:spcPct val="80000"/>
              </a:lnSpc>
            </a:pPr>
            <a:r>
              <a:rPr lang="ru-RU" sz="2800"/>
              <a:t>ОТКАЗ ОТ ИСПОЛЬЗОВАНИЯ ГЛЮКОЗЫ??</a:t>
            </a:r>
          </a:p>
          <a:p>
            <a:pPr>
              <a:lnSpc>
                <a:spcPct val="80000"/>
              </a:lnSpc>
            </a:pPr>
            <a:r>
              <a:rPr lang="ru-RU" sz="2800"/>
              <a:t>ЧАСТОТА ЯТРОГЕНИИ ДО 7 ПРЕПАРАТОВ – 0%, БОЛЕЕ 17 –ДО 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282" name="Object 2"/>
          <p:cNvGraphicFramePr>
            <a:graphicFrameLocks noChangeAspect="1"/>
          </p:cNvGraphicFramePr>
          <p:nvPr/>
        </p:nvGraphicFramePr>
        <p:xfrm>
          <a:off x="1692275" y="1989138"/>
          <a:ext cx="5392738" cy="4578350"/>
        </p:xfrm>
        <a:graphic>
          <a:graphicData uri="http://schemas.openxmlformats.org/presentationml/2006/ole">
            <p:oleObj spid="_x0000_s353282" name="Фотография Photo Editor" r:id="rId3" imgW="15895238" imgH="13495238" progId="">
              <p:embed/>
            </p:oleObj>
          </a:graphicData>
        </a:graphic>
      </p:graphicFrame>
      <p:sp>
        <p:nvSpPr>
          <p:cNvPr id="353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/>
              <a:t>Внутричерепные факторы вторичных повреждений мозга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0138" y="352425"/>
            <a:ext cx="7478712" cy="1354138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ru-RU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Проницаемость стенки периферического капилляра в норме</a:t>
            </a:r>
            <a:br>
              <a:rPr lang="ru-RU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endParaRPr lang="ru-RU" sz="2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223258" name="Object 26"/>
          <p:cNvGraphicFramePr>
            <a:graphicFrameLocks noChangeAspect="1"/>
          </p:cNvGraphicFramePr>
          <p:nvPr>
            <p:ph idx="1"/>
          </p:nvPr>
        </p:nvGraphicFramePr>
        <p:xfrm>
          <a:off x="1066800" y="2038350"/>
          <a:ext cx="7543800" cy="3998913"/>
        </p:xfrm>
        <a:graphic>
          <a:graphicData uri="http://schemas.openxmlformats.org/presentationml/2006/ole">
            <p:oleObj spid="_x0000_s223258" name="Image" r:id="rId3" imgW="23676190" imgH="12552381" progId="">
              <p:embed/>
            </p:oleObj>
          </a:graphicData>
        </a:graphic>
      </p:graphicFrame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2339975" y="1916113"/>
            <a:ext cx="4968875" cy="674687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400">
                <a:cs typeface="Times New Roman" pitchFamily="18" charset="0"/>
              </a:rPr>
              <a:t>    </a:t>
            </a:r>
            <a:r>
              <a:rPr lang="ru-RU" sz="1400"/>
              <a:t>  </a:t>
            </a:r>
            <a:r>
              <a:rPr lang="en-US" sz="2800">
                <a:solidFill>
                  <a:schemeClr val="hlink"/>
                </a:solidFill>
                <a:cs typeface="Times New Roman" pitchFamily="18" charset="0"/>
              </a:rPr>
              <a:t>Периферический </a:t>
            </a:r>
            <a:r>
              <a:rPr lang="ru-RU" sz="2800">
                <a:solidFill>
                  <a:schemeClr val="hlink"/>
                </a:solidFill>
              </a:rPr>
              <a:t>к</a:t>
            </a:r>
            <a:r>
              <a:rPr lang="en-US" sz="2800">
                <a:solidFill>
                  <a:schemeClr val="hlink"/>
                </a:solidFill>
                <a:cs typeface="Times New Roman" pitchFamily="18" charset="0"/>
              </a:rPr>
              <a:t>апилляр</a:t>
            </a:r>
          </a:p>
          <a:p>
            <a:endParaRPr lang="en-US" sz="2800">
              <a:solidFill>
                <a:schemeClr val="hlink"/>
              </a:solidFill>
            </a:endParaRPr>
          </a:p>
        </p:txBody>
      </p:sp>
      <p:sp>
        <p:nvSpPr>
          <p:cNvPr id="223236" name="Line 4"/>
          <p:cNvSpPr>
            <a:spLocks noChangeShapeType="1"/>
          </p:cNvSpPr>
          <p:nvPr/>
        </p:nvSpPr>
        <p:spPr bwMode="auto">
          <a:xfrm>
            <a:off x="4419600" y="2895600"/>
            <a:ext cx="0" cy="1825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3237" name="Oval 5"/>
          <p:cNvSpPr>
            <a:spLocks noChangeArrowheads="1"/>
          </p:cNvSpPr>
          <p:nvPr/>
        </p:nvSpPr>
        <p:spPr bwMode="auto">
          <a:xfrm>
            <a:off x="4038600" y="3124200"/>
            <a:ext cx="731838" cy="4572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4067175" y="3141663"/>
            <a:ext cx="962025" cy="431800"/>
          </a:xfrm>
          <a:prstGeom prst="rect">
            <a:avLst/>
          </a:prstGeom>
          <a:solidFill>
            <a:srgbClr val="000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>
                <a:cs typeface="Times New Roman" pitchFamily="18" charset="0"/>
              </a:rPr>
              <a:t>  </a:t>
            </a:r>
            <a:r>
              <a:rPr lang="en-US" sz="2000" b="1">
                <a:solidFill>
                  <a:schemeClr val="hlink"/>
                </a:solidFill>
                <a:cs typeface="Times New Roman" pitchFamily="18" charset="0"/>
              </a:rPr>
              <a:t>65 А</a:t>
            </a:r>
            <a:endParaRPr lang="en-US" sz="2000">
              <a:solidFill>
                <a:schemeClr val="hlink"/>
              </a:solidFill>
            </a:endParaRPr>
          </a:p>
        </p:txBody>
      </p:sp>
      <p:sp>
        <p:nvSpPr>
          <p:cNvPr id="223239" name="Line 7"/>
          <p:cNvSpPr>
            <a:spLocks noChangeShapeType="1"/>
          </p:cNvSpPr>
          <p:nvPr/>
        </p:nvSpPr>
        <p:spPr bwMode="auto">
          <a:xfrm>
            <a:off x="4419600" y="3657600"/>
            <a:ext cx="0" cy="2746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3240" name="Line 8"/>
          <p:cNvSpPr>
            <a:spLocks noChangeShapeType="1"/>
          </p:cNvSpPr>
          <p:nvPr/>
        </p:nvSpPr>
        <p:spPr bwMode="auto">
          <a:xfrm>
            <a:off x="4114800" y="4038600"/>
            <a:ext cx="623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3241" name="Line 9"/>
          <p:cNvSpPr>
            <a:spLocks noChangeShapeType="1"/>
          </p:cNvSpPr>
          <p:nvPr/>
        </p:nvSpPr>
        <p:spPr bwMode="auto">
          <a:xfrm>
            <a:off x="4419600" y="4114800"/>
            <a:ext cx="0" cy="3667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3242" name="Line 10"/>
          <p:cNvSpPr>
            <a:spLocks noChangeShapeType="1"/>
          </p:cNvSpPr>
          <p:nvPr/>
        </p:nvSpPr>
        <p:spPr bwMode="auto">
          <a:xfrm>
            <a:off x="4114800" y="4572000"/>
            <a:ext cx="623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3243" name="Line 11"/>
          <p:cNvSpPr>
            <a:spLocks noChangeShapeType="1"/>
          </p:cNvSpPr>
          <p:nvPr/>
        </p:nvSpPr>
        <p:spPr bwMode="auto">
          <a:xfrm>
            <a:off x="4419600" y="4648200"/>
            <a:ext cx="0" cy="914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684213" y="2852738"/>
            <a:ext cx="197485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>
                <a:solidFill>
                  <a:schemeClr val="hlink"/>
                </a:solidFill>
              </a:rPr>
              <a:t>Просвет сосуда</a:t>
            </a:r>
          </a:p>
          <a:p>
            <a:endParaRPr lang="en-US" sz="2800">
              <a:solidFill>
                <a:schemeClr val="hlink"/>
              </a:solidFill>
            </a:endParaRPr>
          </a:p>
        </p:txBody>
      </p:sp>
      <p:sp>
        <p:nvSpPr>
          <p:cNvPr id="223245" name="Text Box 13"/>
          <p:cNvSpPr txBox="1">
            <a:spLocks noChangeArrowheads="1"/>
          </p:cNvSpPr>
          <p:nvPr/>
        </p:nvSpPr>
        <p:spPr bwMode="auto">
          <a:xfrm>
            <a:off x="6011863" y="2852738"/>
            <a:ext cx="28432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chemeClr val="hlink"/>
                </a:solidFill>
                <a:cs typeface="Times New Roman" pitchFamily="18" charset="0"/>
              </a:rPr>
              <a:t>Интерстициаль</a:t>
            </a:r>
            <a:r>
              <a:rPr lang="ru-RU">
                <a:solidFill>
                  <a:schemeClr val="hlink"/>
                </a:solidFill>
              </a:rPr>
              <a:t>н</a:t>
            </a:r>
            <a:r>
              <a:rPr lang="en-US">
                <a:solidFill>
                  <a:schemeClr val="hlink"/>
                </a:solidFill>
                <a:cs typeface="Times New Roman" pitchFamily="18" charset="0"/>
              </a:rPr>
              <a:t>ое пространство</a:t>
            </a:r>
          </a:p>
          <a:p>
            <a:endParaRPr lang="en-US">
              <a:solidFill>
                <a:schemeClr val="hlink"/>
              </a:solidFill>
            </a:endParaRPr>
          </a:p>
        </p:txBody>
      </p:sp>
      <p:sp>
        <p:nvSpPr>
          <p:cNvPr id="223246" name="Text Box 14"/>
          <p:cNvSpPr txBox="1">
            <a:spLocks noChangeArrowheads="1"/>
          </p:cNvSpPr>
          <p:nvPr/>
        </p:nvSpPr>
        <p:spPr bwMode="auto">
          <a:xfrm>
            <a:off x="5148263" y="4221163"/>
            <a:ext cx="792162" cy="360362"/>
          </a:xfrm>
          <a:prstGeom prst="rect">
            <a:avLst/>
          </a:prstGeom>
          <a:solidFill>
            <a:srgbClr val="9933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b="1">
                <a:solidFill>
                  <a:schemeClr val="hlink"/>
                </a:solidFill>
              </a:rPr>
              <a:t>Na</a:t>
            </a:r>
            <a:r>
              <a:rPr lang="ru-RU" b="1" baseline="30000">
                <a:solidFill>
                  <a:schemeClr val="hlink"/>
                </a:solidFill>
              </a:rPr>
              <a:t>+</a:t>
            </a:r>
            <a:endParaRPr lang="en-US" b="1">
              <a:solidFill>
                <a:schemeClr val="hlink"/>
              </a:solidFill>
            </a:endParaRPr>
          </a:p>
          <a:p>
            <a:endParaRPr lang="en-US">
              <a:solidFill>
                <a:schemeClr val="hlink"/>
              </a:solidFill>
            </a:endParaRPr>
          </a:p>
        </p:txBody>
      </p:sp>
      <p:sp>
        <p:nvSpPr>
          <p:cNvPr id="223247" name="AutoShape 15"/>
          <p:cNvSpPr>
            <a:spLocks noChangeArrowheads="1"/>
          </p:cNvSpPr>
          <p:nvPr/>
        </p:nvSpPr>
        <p:spPr bwMode="auto">
          <a:xfrm>
            <a:off x="4572000" y="4724400"/>
            <a:ext cx="549275" cy="639763"/>
          </a:xfrm>
          <a:prstGeom prst="curvedRightArrow">
            <a:avLst>
              <a:gd name="adj1" fmla="val 23295"/>
              <a:gd name="adj2" fmla="val 46590"/>
              <a:gd name="adj3" fmla="val 33333"/>
            </a:avLst>
          </a:prstGeom>
          <a:solidFill>
            <a:srgbClr val="00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3248" name="AutoShape 16"/>
          <p:cNvSpPr>
            <a:spLocks noChangeArrowheads="1"/>
          </p:cNvSpPr>
          <p:nvPr/>
        </p:nvSpPr>
        <p:spPr bwMode="auto">
          <a:xfrm rot="-11053678">
            <a:off x="3733800" y="4724400"/>
            <a:ext cx="549275" cy="639763"/>
          </a:xfrm>
          <a:prstGeom prst="curvedRightArrow">
            <a:avLst>
              <a:gd name="adj1" fmla="val 23295"/>
              <a:gd name="adj2" fmla="val 46590"/>
              <a:gd name="adj3" fmla="val 33333"/>
            </a:avLst>
          </a:prstGeom>
          <a:solidFill>
            <a:srgbClr val="00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pPr eaLnBrk="1" hangingPunct="1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223249" name="Text Box 17"/>
          <p:cNvSpPr txBox="1">
            <a:spLocks noChangeArrowheads="1"/>
          </p:cNvSpPr>
          <p:nvPr/>
        </p:nvSpPr>
        <p:spPr bwMode="auto">
          <a:xfrm>
            <a:off x="1258888" y="4876800"/>
            <a:ext cx="2352675" cy="457200"/>
          </a:xfrm>
          <a:prstGeom prst="rect">
            <a:avLst/>
          </a:prstGeom>
          <a:solidFill>
            <a:srgbClr val="9933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>
                <a:solidFill>
                  <a:schemeClr val="hlink"/>
                </a:solidFill>
                <a:cs typeface="Times New Roman" pitchFamily="18" charset="0"/>
              </a:rPr>
              <a:t>Протеины</a:t>
            </a:r>
          </a:p>
          <a:p>
            <a:r>
              <a:rPr lang="en-US" sz="2800">
                <a:solidFill>
                  <a:schemeClr val="hlink"/>
                </a:solidFill>
                <a:cs typeface="Times New Roman" pitchFamily="18" charset="0"/>
              </a:rPr>
              <a:t> </a:t>
            </a:r>
          </a:p>
          <a:p>
            <a:endParaRPr lang="en-US" sz="2800">
              <a:solidFill>
                <a:schemeClr val="hlink"/>
              </a:solidFill>
            </a:endParaRPr>
          </a:p>
        </p:txBody>
      </p:sp>
      <p:sp>
        <p:nvSpPr>
          <p:cNvPr id="223250" name="Rectangle 18"/>
          <p:cNvSpPr>
            <a:spLocks noChangeArrowheads="1"/>
          </p:cNvSpPr>
          <p:nvPr/>
        </p:nvSpPr>
        <p:spPr bwMode="auto">
          <a:xfrm>
            <a:off x="0" y="1452563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cs typeface="Times New Roman" pitchFamily="18" charset="0"/>
              </a:rPr>
              <a:t> </a:t>
            </a:r>
          </a:p>
          <a:p>
            <a:r>
              <a:rPr lang="en-US" sz="1200">
                <a:cs typeface="Times New Roman" pitchFamily="18" charset="0"/>
              </a:rPr>
              <a:t> </a:t>
            </a:r>
          </a:p>
          <a:p>
            <a:r>
              <a:rPr lang="en-US" sz="1200">
                <a:cs typeface="Times New Roman" pitchFamily="18" charset="0"/>
              </a:rPr>
              <a:t> </a:t>
            </a:r>
          </a:p>
          <a:p>
            <a:r>
              <a:rPr lang="en-US" sz="1200">
                <a:cs typeface="Times New Roman" pitchFamily="18" charset="0"/>
              </a:rPr>
              <a:t> </a:t>
            </a:r>
          </a:p>
          <a:p>
            <a:endParaRPr lang="en-US"/>
          </a:p>
        </p:txBody>
      </p:sp>
      <p:sp>
        <p:nvSpPr>
          <p:cNvPr id="223251" name="Rectangle 19"/>
          <p:cNvSpPr>
            <a:spLocks noChangeArrowheads="1"/>
          </p:cNvSpPr>
          <p:nvPr/>
        </p:nvSpPr>
        <p:spPr bwMode="auto">
          <a:xfrm>
            <a:off x="0" y="1752600"/>
            <a:ext cx="9144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-396750" bIns="0">
            <a:spAutoFit/>
          </a:bodyPr>
          <a:lstStyle/>
          <a:p>
            <a:pPr eaLnBrk="1" hangingPunct="1"/>
            <a:endParaRPr lang="en-US" sz="1400">
              <a:solidFill>
                <a:schemeClr val="accent2"/>
              </a:solidFill>
            </a:endParaRPr>
          </a:p>
          <a:p>
            <a:r>
              <a:rPr lang="en-US" sz="1400" b="1">
                <a:solidFill>
                  <a:schemeClr val="accent2"/>
                </a:solidFill>
                <a:cs typeface="Times New Roman" pitchFamily="18" charset="0"/>
              </a:rPr>
              <a:t> </a:t>
            </a:r>
          </a:p>
          <a:p>
            <a:r>
              <a:rPr lang="en-US" sz="1400" b="1">
                <a:solidFill>
                  <a:schemeClr val="accent2"/>
                </a:solidFill>
                <a:cs typeface="Times New Roman" pitchFamily="18" charset="0"/>
              </a:rPr>
              <a:t> </a:t>
            </a:r>
          </a:p>
          <a:p>
            <a:r>
              <a:rPr lang="en-US" sz="1400">
                <a:solidFill>
                  <a:schemeClr val="accent2"/>
                </a:solidFill>
                <a:cs typeface="Times New Roman" pitchFamily="18" charset="0"/>
              </a:rPr>
              <a:t> </a:t>
            </a:r>
            <a:endParaRPr lang="en-US" sz="1400" b="1">
              <a:solidFill>
                <a:schemeClr val="accent2"/>
              </a:solidFill>
              <a:cs typeface="Times New Roman" pitchFamily="18" charset="0"/>
            </a:endParaRPr>
          </a:p>
          <a:p>
            <a:r>
              <a:rPr lang="en-US" sz="1400" b="1">
                <a:solidFill>
                  <a:schemeClr val="accent2"/>
                </a:solidFill>
                <a:cs typeface="Times New Roman" pitchFamily="18" charset="0"/>
              </a:rPr>
              <a:t> </a:t>
            </a:r>
          </a:p>
          <a:p>
            <a:r>
              <a:rPr lang="en-US" sz="1400">
                <a:solidFill>
                  <a:schemeClr val="accent2"/>
                </a:solidFill>
                <a:cs typeface="Times New Roman" pitchFamily="18" charset="0"/>
              </a:rPr>
              <a:t> </a:t>
            </a:r>
            <a:endParaRPr lang="en-US" sz="1200">
              <a:solidFill>
                <a:schemeClr val="accent2"/>
              </a:solidFill>
              <a:cs typeface="Times New Roman" pitchFamily="18" charset="0"/>
            </a:endParaRPr>
          </a:p>
          <a:p>
            <a:r>
              <a:rPr lang="en-US" sz="1400">
                <a:solidFill>
                  <a:schemeClr val="accent2"/>
                </a:solidFill>
                <a:cs typeface="Times New Roman" pitchFamily="18" charset="0"/>
              </a:rPr>
              <a:t> </a:t>
            </a:r>
            <a:endParaRPr lang="en-US" sz="1200">
              <a:solidFill>
                <a:schemeClr val="accent2"/>
              </a:solidFill>
              <a:cs typeface="Times New Roman" pitchFamily="18" charset="0"/>
            </a:endParaRPr>
          </a:p>
          <a:p>
            <a:r>
              <a:rPr lang="en-US" sz="1400">
                <a:solidFill>
                  <a:schemeClr val="accent2"/>
                </a:solidFill>
                <a:cs typeface="Times New Roman" pitchFamily="18" charset="0"/>
              </a:rPr>
              <a:t> </a:t>
            </a:r>
            <a:endParaRPr lang="en-US" sz="1200">
              <a:solidFill>
                <a:schemeClr val="accent2"/>
              </a:solidFill>
              <a:cs typeface="Times New Roman" pitchFamily="18" charset="0"/>
            </a:endParaRPr>
          </a:p>
          <a:p>
            <a:r>
              <a:rPr lang="en-US" sz="900">
                <a:solidFill>
                  <a:schemeClr val="accent2"/>
                </a:solidFill>
              </a:rPr>
              <a:t/>
            </a:r>
            <a:br>
              <a:rPr lang="en-US" sz="900">
                <a:solidFill>
                  <a:schemeClr val="accent2"/>
                </a:solidFill>
              </a:rPr>
            </a:br>
            <a:endParaRPr lang="en-US" sz="1400" b="1">
              <a:solidFill>
                <a:schemeClr val="accent2"/>
              </a:solidFill>
              <a:cs typeface="Times New Roman" pitchFamily="18" charset="0"/>
            </a:endParaRPr>
          </a:p>
          <a:p>
            <a:r>
              <a:rPr lang="en-US" sz="1400" b="1">
                <a:solidFill>
                  <a:schemeClr val="accent2"/>
                </a:solidFill>
                <a:cs typeface="Times New Roman" pitchFamily="18" charset="0"/>
              </a:rPr>
              <a:t> </a:t>
            </a:r>
          </a:p>
          <a:p>
            <a:r>
              <a:rPr lang="en-US" sz="1200">
                <a:solidFill>
                  <a:schemeClr val="accent2"/>
                </a:solidFill>
                <a:cs typeface="Times New Roman" pitchFamily="18" charset="0"/>
              </a:rPr>
              <a:t> </a:t>
            </a:r>
          </a:p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223252" name="Rectangle 20"/>
          <p:cNvSpPr>
            <a:spLocks noChangeArrowheads="1"/>
          </p:cNvSpPr>
          <p:nvPr/>
        </p:nvSpPr>
        <p:spPr bwMode="auto">
          <a:xfrm>
            <a:off x="0" y="1143000"/>
            <a:ext cx="91440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400"/>
              <a:t/>
            </a:r>
            <a:br>
              <a:rPr lang="en-US" sz="1400"/>
            </a:br>
            <a:r>
              <a:rPr lang="en-US" sz="1400"/>
              <a:t> </a:t>
            </a:r>
          </a:p>
          <a:p>
            <a:endParaRPr lang="en-US"/>
          </a:p>
        </p:txBody>
      </p:sp>
      <p:sp>
        <p:nvSpPr>
          <p:cNvPr id="223253" name="Rectangle 21"/>
          <p:cNvSpPr>
            <a:spLocks noChangeArrowheads="1"/>
          </p:cNvSpPr>
          <p:nvPr/>
        </p:nvSpPr>
        <p:spPr bwMode="auto">
          <a:xfrm>
            <a:off x="0" y="1905000"/>
            <a:ext cx="91440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400" b="1">
                <a:cs typeface="Times New Roman" pitchFamily="18" charset="0"/>
              </a:rPr>
              <a:t/>
            </a:r>
            <a:br>
              <a:rPr lang="en-US" sz="1400" b="1">
                <a:cs typeface="Times New Roman" pitchFamily="18" charset="0"/>
              </a:rPr>
            </a:br>
            <a:r>
              <a:rPr lang="en-US" sz="1400" b="1">
                <a:cs typeface="Times New Roman" pitchFamily="18" charset="0"/>
              </a:rPr>
              <a:t> </a:t>
            </a:r>
          </a:p>
          <a:p>
            <a:endParaRPr lang="en-US"/>
          </a:p>
        </p:txBody>
      </p:sp>
      <p:sp>
        <p:nvSpPr>
          <p:cNvPr id="223254" name="Rectangle 22"/>
          <p:cNvSpPr>
            <a:spLocks noChangeArrowheads="1"/>
          </p:cNvSpPr>
          <p:nvPr/>
        </p:nvSpPr>
        <p:spPr bwMode="auto">
          <a:xfrm>
            <a:off x="3276600" y="3660775"/>
            <a:ext cx="72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hlink"/>
                </a:solidFill>
                <a:cs typeface="Times New Roman" pitchFamily="18" charset="0"/>
              </a:rPr>
              <a:t>Н</a:t>
            </a:r>
            <a:r>
              <a:rPr lang="ru-RU" baseline="-25000">
                <a:solidFill>
                  <a:schemeClr val="hlink"/>
                </a:solidFill>
              </a:rPr>
              <a:t>2</a:t>
            </a:r>
            <a:r>
              <a:rPr lang="en-US">
                <a:solidFill>
                  <a:schemeClr val="hlink"/>
                </a:solidFill>
                <a:cs typeface="Times New Roman" pitchFamily="18" charset="0"/>
              </a:rPr>
              <a:t>О</a:t>
            </a:r>
          </a:p>
        </p:txBody>
      </p:sp>
      <p:sp>
        <p:nvSpPr>
          <p:cNvPr id="223255" name="Rectangle 23"/>
          <p:cNvSpPr>
            <a:spLocks noChangeArrowheads="1"/>
          </p:cNvSpPr>
          <p:nvPr/>
        </p:nvSpPr>
        <p:spPr bwMode="auto">
          <a:xfrm>
            <a:off x="5105400" y="3660775"/>
            <a:ext cx="72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hlink"/>
                </a:solidFill>
                <a:cs typeface="Times New Roman" pitchFamily="18" charset="0"/>
              </a:rPr>
              <a:t>Н</a:t>
            </a:r>
            <a:r>
              <a:rPr lang="ru-RU" baseline="-25000">
                <a:solidFill>
                  <a:schemeClr val="hlink"/>
                </a:solidFill>
              </a:rPr>
              <a:t>2</a:t>
            </a:r>
            <a:r>
              <a:rPr lang="en-US">
                <a:solidFill>
                  <a:schemeClr val="hlink"/>
                </a:solidFill>
                <a:cs typeface="Times New Roman" pitchFamily="18" charset="0"/>
              </a:rPr>
              <a:t>О</a:t>
            </a:r>
          </a:p>
        </p:txBody>
      </p:sp>
      <p:sp>
        <p:nvSpPr>
          <p:cNvPr id="223256" name="Text Box 24"/>
          <p:cNvSpPr txBox="1">
            <a:spLocks noChangeArrowheads="1"/>
          </p:cNvSpPr>
          <p:nvPr/>
        </p:nvSpPr>
        <p:spPr bwMode="auto">
          <a:xfrm>
            <a:off x="3276600" y="4149725"/>
            <a:ext cx="719138" cy="392113"/>
          </a:xfrm>
          <a:prstGeom prst="rect">
            <a:avLst/>
          </a:prstGeom>
          <a:solidFill>
            <a:srgbClr val="9933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b="1">
                <a:solidFill>
                  <a:schemeClr val="hlink"/>
                </a:solidFill>
              </a:rPr>
              <a:t>Na</a:t>
            </a:r>
            <a:r>
              <a:rPr lang="ru-RU" b="1" baseline="30000">
                <a:solidFill>
                  <a:schemeClr val="hlink"/>
                </a:solidFill>
              </a:rPr>
              <a:t>+</a:t>
            </a:r>
            <a:endParaRPr lang="en-US" b="1">
              <a:solidFill>
                <a:schemeClr val="hlink"/>
              </a:solidFill>
            </a:endParaRPr>
          </a:p>
          <a:p>
            <a:endParaRPr lang="en-US">
              <a:solidFill>
                <a:schemeClr val="hlink"/>
              </a:solidFill>
            </a:endParaRPr>
          </a:p>
        </p:txBody>
      </p:sp>
      <p:sp>
        <p:nvSpPr>
          <p:cNvPr id="223257" name="Text Box 25"/>
          <p:cNvSpPr txBox="1">
            <a:spLocks noChangeArrowheads="1"/>
          </p:cNvSpPr>
          <p:nvPr/>
        </p:nvSpPr>
        <p:spPr bwMode="auto">
          <a:xfrm>
            <a:off x="5257800" y="4876800"/>
            <a:ext cx="2409825" cy="457200"/>
          </a:xfrm>
          <a:prstGeom prst="rect">
            <a:avLst/>
          </a:prstGeom>
          <a:solidFill>
            <a:srgbClr val="9933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>
                <a:solidFill>
                  <a:schemeClr val="hlink"/>
                </a:solidFill>
                <a:cs typeface="Times New Roman" pitchFamily="18" charset="0"/>
              </a:rPr>
              <a:t>Протеины</a:t>
            </a:r>
          </a:p>
          <a:p>
            <a:r>
              <a:rPr lang="en-US" sz="2800">
                <a:solidFill>
                  <a:schemeClr val="hlink"/>
                </a:solidFill>
                <a:cs typeface="Times New Roman" pitchFamily="18" charset="0"/>
              </a:rPr>
              <a:t> </a:t>
            </a:r>
          </a:p>
          <a:p>
            <a:endParaRPr lang="en-US" sz="280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  <a:solidFill>
            <a:schemeClr val="accent1">
              <a:alpha val="0"/>
            </a:schemeClr>
          </a:solidFill>
        </p:spPr>
        <p:txBody>
          <a:bodyPr/>
          <a:lstStyle/>
          <a:p>
            <a:pPr algn="ctr"/>
            <a:r>
              <a:rPr lang="ru-RU" sz="2800">
                <a:solidFill>
                  <a:srgbClr val="FF0000"/>
                </a:solidFill>
                <a:cs typeface="Times New Roman" pitchFamily="18" charset="0"/>
              </a:rPr>
              <a:t>Проницаемость церебрального капилляра в норме</a:t>
            </a:r>
            <a:r>
              <a:rPr lang="ru-RU" sz="2800">
                <a:solidFill>
                  <a:schemeClr val="hlink"/>
                </a:solidFill>
                <a:cs typeface="Times New Roman" pitchFamily="18" charset="0"/>
              </a:rPr>
              <a:t> </a:t>
            </a:r>
          </a:p>
        </p:txBody>
      </p:sp>
      <p:graphicFrame>
        <p:nvGraphicFramePr>
          <p:cNvPr id="224279" name="Object 23"/>
          <p:cNvGraphicFramePr>
            <a:graphicFrameLocks noChangeAspect="1"/>
          </p:cNvGraphicFramePr>
          <p:nvPr>
            <p:ph idx="1"/>
          </p:nvPr>
        </p:nvGraphicFramePr>
        <p:xfrm>
          <a:off x="915988" y="1052513"/>
          <a:ext cx="7310437" cy="3889375"/>
        </p:xfrm>
        <a:graphic>
          <a:graphicData uri="http://schemas.openxmlformats.org/presentationml/2006/ole">
            <p:oleObj spid="_x0000_s224279" name="Image" r:id="rId3" imgW="23790476" imgH="12657143" progId="">
              <p:embed/>
            </p:oleObj>
          </a:graphicData>
        </a:graphic>
      </p:graphicFrame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2819400" y="1341438"/>
            <a:ext cx="3913188" cy="71913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sz="1800">
              <a:latin typeface="Arial" charset="0"/>
            </a:endParaRPr>
          </a:p>
        </p:txBody>
      </p:sp>
      <p:sp>
        <p:nvSpPr>
          <p:cNvPr id="224260" name="Line 4"/>
          <p:cNvSpPr>
            <a:spLocks noChangeShapeType="1"/>
          </p:cNvSpPr>
          <p:nvPr/>
        </p:nvSpPr>
        <p:spPr bwMode="auto">
          <a:xfrm>
            <a:off x="4648200" y="2133600"/>
            <a:ext cx="0" cy="1825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4261" name="Oval 5"/>
          <p:cNvSpPr>
            <a:spLocks noChangeArrowheads="1"/>
          </p:cNvSpPr>
          <p:nvPr/>
        </p:nvSpPr>
        <p:spPr bwMode="auto">
          <a:xfrm>
            <a:off x="4067175" y="2349500"/>
            <a:ext cx="1001713" cy="4572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en-US" sz="1800" b="1">
                <a:cs typeface="Times New Roman" pitchFamily="18" charset="0"/>
              </a:rPr>
              <a:t> </a:t>
            </a:r>
            <a:r>
              <a:rPr lang="ru-RU" sz="1800" b="1">
                <a:solidFill>
                  <a:schemeClr val="hlink"/>
                </a:solidFill>
                <a:cs typeface="Times New Roman" pitchFamily="18" charset="0"/>
              </a:rPr>
              <a:t>7 А</a:t>
            </a:r>
          </a:p>
        </p:txBody>
      </p:sp>
      <p:sp>
        <p:nvSpPr>
          <p:cNvPr id="224262" name="Line 6"/>
          <p:cNvSpPr>
            <a:spLocks noChangeShapeType="1"/>
          </p:cNvSpPr>
          <p:nvPr/>
        </p:nvSpPr>
        <p:spPr bwMode="auto">
          <a:xfrm>
            <a:off x="4648200" y="2895600"/>
            <a:ext cx="0" cy="1825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4263" name="Line 7"/>
          <p:cNvSpPr>
            <a:spLocks noChangeShapeType="1"/>
          </p:cNvSpPr>
          <p:nvPr/>
        </p:nvSpPr>
        <p:spPr bwMode="auto">
          <a:xfrm>
            <a:off x="4267200" y="3200400"/>
            <a:ext cx="762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4264" name="Line 8"/>
          <p:cNvSpPr>
            <a:spLocks noChangeShapeType="1"/>
          </p:cNvSpPr>
          <p:nvPr/>
        </p:nvSpPr>
        <p:spPr bwMode="auto">
          <a:xfrm>
            <a:off x="4648200" y="3276600"/>
            <a:ext cx="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4265" name="AutoShape 9"/>
          <p:cNvSpPr>
            <a:spLocks noChangeArrowheads="1"/>
          </p:cNvSpPr>
          <p:nvPr/>
        </p:nvSpPr>
        <p:spPr bwMode="auto">
          <a:xfrm rot="5585021" flipV="1">
            <a:off x="5033169" y="3425031"/>
            <a:ext cx="365125" cy="830263"/>
          </a:xfrm>
          <a:custGeom>
            <a:avLst/>
            <a:gdLst>
              <a:gd name="G0" fmla="+- -217875 0 0"/>
              <a:gd name="G1" fmla="+- 10179138 0 0"/>
              <a:gd name="G2" fmla="+- -217875 0 10179138"/>
              <a:gd name="G3" fmla="+- 10800 0 0"/>
              <a:gd name="G4" fmla="+- 0 0 -21787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622 0 0"/>
              <a:gd name="G9" fmla="+- 0 0 10179138"/>
              <a:gd name="G10" fmla="+- 9622 0 2700"/>
              <a:gd name="G11" fmla="cos G10 -217875"/>
              <a:gd name="G12" fmla="sin G10 -217875"/>
              <a:gd name="G13" fmla="cos 13500 -217875"/>
              <a:gd name="G14" fmla="sin 13500 -217875"/>
              <a:gd name="G15" fmla="+- G11 10800 0"/>
              <a:gd name="G16" fmla="+- G12 10800 0"/>
              <a:gd name="G17" fmla="+- G13 10800 0"/>
              <a:gd name="G18" fmla="+- G14 10800 0"/>
              <a:gd name="G19" fmla="*/ 9622 1 2"/>
              <a:gd name="G20" fmla="+- G19 5400 0"/>
              <a:gd name="G21" fmla="cos G20 -217875"/>
              <a:gd name="G22" fmla="sin G20 -217875"/>
              <a:gd name="G23" fmla="+- G21 10800 0"/>
              <a:gd name="G24" fmla="+- G12 G23 G22"/>
              <a:gd name="G25" fmla="+- G22 G23 G11"/>
              <a:gd name="G26" fmla="cos 10800 -217875"/>
              <a:gd name="G27" fmla="sin 10800 -217875"/>
              <a:gd name="G28" fmla="cos 9622 -217875"/>
              <a:gd name="G29" fmla="sin 9622 -21787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0179138"/>
              <a:gd name="G36" fmla="sin G34 10179138"/>
              <a:gd name="G37" fmla="+/ 10179138 -21787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622 G39"/>
              <a:gd name="G43" fmla="sin 962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186 w 21600"/>
              <a:gd name="T5" fmla="*/ 320 h 21600"/>
              <a:gd name="T6" fmla="*/ 1521 w 21600"/>
              <a:gd name="T7" fmla="*/ 15063 h 21600"/>
              <a:gd name="T8" fmla="*/ 8471 w 21600"/>
              <a:gd name="T9" fmla="*/ 1463 h 21600"/>
              <a:gd name="T10" fmla="*/ 24277 w 21600"/>
              <a:gd name="T11" fmla="*/ 10017 h 21600"/>
              <a:gd name="T12" fmla="*/ 21184 w 21600"/>
              <a:gd name="T13" fmla="*/ 13490 h 21600"/>
              <a:gd name="T14" fmla="*/ 17710 w 21600"/>
              <a:gd name="T15" fmla="*/ 1039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405" y="10242"/>
                </a:moveTo>
                <a:cubicBezTo>
                  <a:pt x="20110" y="5153"/>
                  <a:pt x="15897" y="1178"/>
                  <a:pt x="10800" y="1178"/>
                </a:cubicBezTo>
                <a:cubicBezTo>
                  <a:pt x="5485" y="1178"/>
                  <a:pt x="1178" y="5485"/>
                  <a:pt x="1178" y="10800"/>
                </a:cubicBezTo>
                <a:cubicBezTo>
                  <a:pt x="1177" y="12186"/>
                  <a:pt x="1477" y="13557"/>
                  <a:pt x="2056" y="14817"/>
                </a:cubicBezTo>
                <a:lnTo>
                  <a:pt x="986" y="15309"/>
                </a:lnTo>
                <a:cubicBezTo>
                  <a:pt x="336" y="13894"/>
                  <a:pt x="0" y="1235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521" y="-1"/>
                  <a:pt x="21250" y="4461"/>
                  <a:pt x="21581" y="10173"/>
                </a:cubicBezTo>
                <a:lnTo>
                  <a:pt x="24277" y="10017"/>
                </a:lnTo>
                <a:lnTo>
                  <a:pt x="21184" y="13490"/>
                </a:lnTo>
                <a:lnTo>
                  <a:pt x="17710" y="10398"/>
                </a:lnTo>
                <a:lnTo>
                  <a:pt x="20405" y="10242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4266" name="AutoShape 10"/>
          <p:cNvSpPr>
            <a:spLocks noChangeArrowheads="1"/>
          </p:cNvSpPr>
          <p:nvPr/>
        </p:nvSpPr>
        <p:spPr bwMode="auto">
          <a:xfrm rot="16267463" flipV="1">
            <a:off x="3984625" y="3406775"/>
            <a:ext cx="365125" cy="866775"/>
          </a:xfrm>
          <a:custGeom>
            <a:avLst/>
            <a:gdLst>
              <a:gd name="G0" fmla="+- 1336543 0 0"/>
              <a:gd name="G1" fmla="+- 10941354 0 0"/>
              <a:gd name="G2" fmla="+- 1336543 0 10941354"/>
              <a:gd name="G3" fmla="+- 10800 0 0"/>
              <a:gd name="G4" fmla="+- 0 0 133654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851 0 0"/>
              <a:gd name="G9" fmla="+- 0 0 10941354"/>
              <a:gd name="G10" fmla="+- 9851 0 2700"/>
              <a:gd name="G11" fmla="cos G10 1336543"/>
              <a:gd name="G12" fmla="sin G10 1336543"/>
              <a:gd name="G13" fmla="cos 13500 1336543"/>
              <a:gd name="G14" fmla="sin 13500 1336543"/>
              <a:gd name="G15" fmla="+- G11 10800 0"/>
              <a:gd name="G16" fmla="+- G12 10800 0"/>
              <a:gd name="G17" fmla="+- G13 10800 0"/>
              <a:gd name="G18" fmla="+- G14 10800 0"/>
              <a:gd name="G19" fmla="*/ 9851 1 2"/>
              <a:gd name="G20" fmla="+- G19 5400 0"/>
              <a:gd name="G21" fmla="cos G20 1336543"/>
              <a:gd name="G22" fmla="sin G20 1336543"/>
              <a:gd name="G23" fmla="+- G21 10800 0"/>
              <a:gd name="G24" fmla="+- G12 G23 G22"/>
              <a:gd name="G25" fmla="+- G22 G23 G11"/>
              <a:gd name="G26" fmla="cos 10800 1336543"/>
              <a:gd name="G27" fmla="sin 10800 1336543"/>
              <a:gd name="G28" fmla="cos 9851 1336543"/>
              <a:gd name="G29" fmla="sin 9851 133654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0941354"/>
              <a:gd name="G36" fmla="sin G34 10941354"/>
              <a:gd name="G37" fmla="+/ 10941354 133654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851 G39"/>
              <a:gd name="G43" fmla="sin 985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1491 w 21600"/>
              <a:gd name="T5" fmla="*/ 22 h 21600"/>
              <a:gd name="T6" fmla="*/ 740 w 21600"/>
              <a:gd name="T7" fmla="*/ 13131 h 21600"/>
              <a:gd name="T8" fmla="*/ 11431 w 21600"/>
              <a:gd name="T9" fmla="*/ 969 h 21600"/>
              <a:gd name="T10" fmla="*/ 23453 w 21600"/>
              <a:gd name="T11" fmla="*/ 15504 h 21600"/>
              <a:gd name="T12" fmla="*/ 19371 w 21600"/>
              <a:gd name="T13" fmla="*/ 17374 h 21600"/>
              <a:gd name="T14" fmla="*/ 17502 w 21600"/>
              <a:gd name="T15" fmla="*/ 13291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033" y="14232"/>
                </a:moveTo>
                <a:cubicBezTo>
                  <a:pt x="20441" y="13134"/>
                  <a:pt x="20651" y="11971"/>
                  <a:pt x="20651" y="10800"/>
                </a:cubicBezTo>
                <a:cubicBezTo>
                  <a:pt x="20651" y="5359"/>
                  <a:pt x="16240" y="949"/>
                  <a:pt x="10800" y="949"/>
                </a:cubicBezTo>
                <a:cubicBezTo>
                  <a:pt x="5359" y="949"/>
                  <a:pt x="949" y="5359"/>
                  <a:pt x="949" y="10800"/>
                </a:cubicBezTo>
                <a:cubicBezTo>
                  <a:pt x="948" y="11548"/>
                  <a:pt x="1034" y="12294"/>
                  <a:pt x="1203" y="13024"/>
                </a:cubicBezTo>
                <a:lnTo>
                  <a:pt x="278" y="13238"/>
                </a:lnTo>
                <a:cubicBezTo>
                  <a:pt x="93" y="12438"/>
                  <a:pt x="0" y="1162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2084"/>
                  <a:pt x="21370" y="13359"/>
                  <a:pt x="20923" y="14563"/>
                </a:cubicBezTo>
                <a:lnTo>
                  <a:pt x="23453" y="15504"/>
                </a:lnTo>
                <a:lnTo>
                  <a:pt x="19371" y="17374"/>
                </a:lnTo>
                <a:lnTo>
                  <a:pt x="17502" y="13291"/>
                </a:lnTo>
                <a:lnTo>
                  <a:pt x="20033" y="14232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4267" name="AutoShape 11"/>
          <p:cNvSpPr>
            <a:spLocks noChangeArrowheads="1"/>
          </p:cNvSpPr>
          <p:nvPr/>
        </p:nvSpPr>
        <p:spPr bwMode="auto">
          <a:xfrm>
            <a:off x="4800600" y="4191000"/>
            <a:ext cx="549275" cy="641350"/>
          </a:xfrm>
          <a:prstGeom prst="curvedRightArrow">
            <a:avLst>
              <a:gd name="adj1" fmla="val 23353"/>
              <a:gd name="adj2" fmla="val 46705"/>
              <a:gd name="adj3" fmla="val 33333"/>
            </a:avLst>
          </a:prstGeom>
          <a:solidFill>
            <a:schemeClr val="accent2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4268" name="AutoShape 12"/>
          <p:cNvSpPr>
            <a:spLocks noChangeArrowheads="1"/>
          </p:cNvSpPr>
          <p:nvPr/>
        </p:nvSpPr>
        <p:spPr bwMode="auto">
          <a:xfrm rot="-11053678">
            <a:off x="3962400" y="4114800"/>
            <a:ext cx="549275" cy="639763"/>
          </a:xfrm>
          <a:prstGeom prst="curvedRightArrow">
            <a:avLst>
              <a:gd name="adj1" fmla="val 23295"/>
              <a:gd name="adj2" fmla="val 46590"/>
              <a:gd name="adj3" fmla="val 33333"/>
            </a:avLst>
          </a:prstGeom>
          <a:solidFill>
            <a:schemeClr val="accent2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4269" name="Rectangle 13"/>
          <p:cNvSpPr>
            <a:spLocks noChangeArrowheads="1"/>
          </p:cNvSpPr>
          <p:nvPr/>
        </p:nvSpPr>
        <p:spPr bwMode="auto">
          <a:xfrm>
            <a:off x="2916238" y="14843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400" b="1">
                <a:cs typeface="Times New Roman" pitchFamily="18" charset="0"/>
              </a:rPr>
              <a:t>     </a:t>
            </a:r>
            <a:r>
              <a:rPr lang="ru-RU">
                <a:solidFill>
                  <a:schemeClr val="hlink"/>
                </a:solidFill>
                <a:cs typeface="Times New Roman" pitchFamily="18" charset="0"/>
              </a:rPr>
              <a:t>Церебральный капилляр</a:t>
            </a:r>
            <a:r>
              <a:rPr lang="en-US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224270" name="Rectangle 14"/>
          <p:cNvSpPr>
            <a:spLocks noChangeArrowheads="1"/>
          </p:cNvSpPr>
          <p:nvPr/>
        </p:nvSpPr>
        <p:spPr bwMode="auto">
          <a:xfrm>
            <a:off x="5181600" y="2133600"/>
            <a:ext cx="30622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dirty="0" err="1">
                <a:solidFill>
                  <a:schemeClr val="hlink"/>
                </a:solidFill>
                <a:cs typeface="Times New Roman" pitchFamily="18" charset="0"/>
              </a:rPr>
              <a:t>Интерстициальное</a:t>
            </a:r>
            <a:r>
              <a:rPr lang="en-US" dirty="0">
                <a:solidFill>
                  <a:schemeClr val="hlink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hlink"/>
                </a:solidFill>
                <a:cs typeface="Times New Roman" pitchFamily="18" charset="0"/>
              </a:rPr>
              <a:t>пространство</a:t>
            </a:r>
            <a:endParaRPr lang="en-US" dirty="0">
              <a:solidFill>
                <a:schemeClr val="hlink"/>
              </a:solidFill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hlink"/>
                </a:solidFill>
                <a:cs typeface="Times New Roman" pitchFamily="18" charset="0"/>
              </a:rPr>
              <a:t> </a:t>
            </a:r>
          </a:p>
          <a:p>
            <a:endParaRPr lang="en-US" sz="2000" dirty="0">
              <a:solidFill>
                <a:schemeClr val="hlink"/>
              </a:solidFill>
            </a:endParaRPr>
          </a:p>
        </p:txBody>
      </p:sp>
      <p:sp>
        <p:nvSpPr>
          <p:cNvPr id="224271" name="Rectangle 15"/>
          <p:cNvSpPr>
            <a:spLocks noChangeArrowheads="1"/>
          </p:cNvSpPr>
          <p:nvPr/>
        </p:nvSpPr>
        <p:spPr bwMode="auto">
          <a:xfrm>
            <a:off x="1908175" y="2205038"/>
            <a:ext cx="23622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eaLnBrk="1" hangingPunct="1"/>
            <a:r>
              <a:rPr lang="en-US" sz="2000">
                <a:solidFill>
                  <a:schemeClr val="hlink"/>
                </a:solidFill>
                <a:cs typeface="Times New Roman" pitchFamily="18" charset="0"/>
              </a:rPr>
              <a:t> </a:t>
            </a:r>
            <a:r>
              <a:rPr lang="en-US">
                <a:solidFill>
                  <a:schemeClr val="hlink"/>
                </a:solidFill>
                <a:cs typeface="Times New Roman" pitchFamily="18" charset="0"/>
              </a:rPr>
              <a:t>Просвет сосуда</a:t>
            </a:r>
          </a:p>
          <a:p>
            <a:r>
              <a:rPr lang="en-US" sz="2000">
                <a:solidFill>
                  <a:schemeClr val="hlink"/>
                </a:solidFill>
                <a:cs typeface="Times New Roman" pitchFamily="18" charset="0"/>
              </a:rPr>
              <a:t> </a:t>
            </a:r>
          </a:p>
          <a:p>
            <a:endParaRPr lang="en-US">
              <a:solidFill>
                <a:schemeClr val="hlink"/>
              </a:solidFill>
            </a:endParaRPr>
          </a:p>
        </p:txBody>
      </p:sp>
      <p:sp>
        <p:nvSpPr>
          <p:cNvPr id="224272" name="Rectangle 16"/>
          <p:cNvSpPr>
            <a:spLocks noChangeArrowheads="1"/>
          </p:cNvSpPr>
          <p:nvPr/>
        </p:nvSpPr>
        <p:spPr bwMode="auto">
          <a:xfrm>
            <a:off x="5562600" y="4343400"/>
            <a:ext cx="188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chemeClr val="hlink"/>
                </a:solidFill>
                <a:cs typeface="Times New Roman" pitchFamily="18" charset="0"/>
              </a:rPr>
              <a:t>Протеины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224273" name="Rectangle 17"/>
          <p:cNvSpPr>
            <a:spLocks noChangeArrowheads="1"/>
          </p:cNvSpPr>
          <p:nvPr/>
        </p:nvSpPr>
        <p:spPr bwMode="auto">
          <a:xfrm>
            <a:off x="1908175" y="4343400"/>
            <a:ext cx="1825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eaLnBrk="1" hangingPunct="1"/>
            <a:r>
              <a:rPr lang="ru-RU">
                <a:solidFill>
                  <a:schemeClr val="hlink"/>
                </a:solidFill>
                <a:cs typeface="Times New Roman" pitchFamily="18" charset="0"/>
              </a:rPr>
              <a:t>Протеины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224274" name="Rectangle 18"/>
          <p:cNvSpPr>
            <a:spLocks noChangeArrowheads="1"/>
          </p:cNvSpPr>
          <p:nvPr/>
        </p:nvSpPr>
        <p:spPr bwMode="auto">
          <a:xfrm>
            <a:off x="3276600" y="2971800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hlink"/>
                </a:solidFill>
                <a:cs typeface="Times New Roman" pitchFamily="18" charset="0"/>
              </a:rPr>
              <a:t>Н</a:t>
            </a:r>
            <a:r>
              <a:rPr lang="ru-RU" sz="1800" baseline="-25000">
                <a:solidFill>
                  <a:schemeClr val="hlink"/>
                </a:solidFill>
              </a:rPr>
              <a:t>2</a:t>
            </a:r>
            <a:r>
              <a:rPr lang="en-US" sz="1800">
                <a:solidFill>
                  <a:schemeClr val="hlink"/>
                </a:solidFill>
                <a:cs typeface="Times New Roman" pitchFamily="18" charset="0"/>
              </a:rPr>
              <a:t>О</a:t>
            </a:r>
          </a:p>
        </p:txBody>
      </p:sp>
      <p:sp>
        <p:nvSpPr>
          <p:cNvPr id="224275" name="Rectangle 19"/>
          <p:cNvSpPr>
            <a:spLocks noChangeArrowheads="1"/>
          </p:cNvSpPr>
          <p:nvPr/>
        </p:nvSpPr>
        <p:spPr bwMode="auto">
          <a:xfrm>
            <a:off x="5486400" y="2971800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hlink"/>
                </a:solidFill>
                <a:cs typeface="Times New Roman" pitchFamily="18" charset="0"/>
              </a:rPr>
              <a:t>Н</a:t>
            </a:r>
            <a:r>
              <a:rPr lang="ru-RU" sz="1800" baseline="-25000">
                <a:solidFill>
                  <a:schemeClr val="hlink"/>
                </a:solidFill>
              </a:rPr>
              <a:t>2</a:t>
            </a:r>
            <a:r>
              <a:rPr lang="en-US" sz="1800">
                <a:solidFill>
                  <a:schemeClr val="hlink"/>
                </a:solidFill>
                <a:cs typeface="Times New Roman" pitchFamily="18" charset="0"/>
              </a:rPr>
              <a:t>О</a:t>
            </a:r>
          </a:p>
        </p:txBody>
      </p:sp>
      <p:sp>
        <p:nvSpPr>
          <p:cNvPr id="224276" name="Text Box 20"/>
          <p:cNvSpPr txBox="1">
            <a:spLocks noChangeArrowheads="1"/>
          </p:cNvSpPr>
          <p:nvPr/>
        </p:nvSpPr>
        <p:spPr bwMode="auto">
          <a:xfrm>
            <a:off x="1981200" y="3505200"/>
            <a:ext cx="1828800" cy="685800"/>
          </a:xfrm>
          <a:prstGeom prst="rect">
            <a:avLst/>
          </a:prstGeom>
          <a:solidFill>
            <a:srgbClr val="9933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600" b="1">
                <a:solidFill>
                  <a:schemeClr val="hlink"/>
                </a:solidFill>
              </a:rPr>
              <a:t>Na</a:t>
            </a:r>
            <a:r>
              <a:rPr lang="ru-RU" sz="3600" b="1" baseline="30000">
                <a:solidFill>
                  <a:schemeClr val="hlink"/>
                </a:solidFill>
              </a:rPr>
              <a:t>+</a:t>
            </a:r>
            <a:endParaRPr lang="en-US" sz="3600" b="1">
              <a:solidFill>
                <a:schemeClr val="hlink"/>
              </a:solidFill>
            </a:endParaRPr>
          </a:p>
          <a:p>
            <a:endParaRPr lang="en-US" sz="3600">
              <a:solidFill>
                <a:schemeClr val="hlink"/>
              </a:solidFill>
            </a:endParaRPr>
          </a:p>
        </p:txBody>
      </p:sp>
      <p:sp>
        <p:nvSpPr>
          <p:cNvPr id="224277" name="Text Box 21"/>
          <p:cNvSpPr txBox="1">
            <a:spLocks noChangeArrowheads="1"/>
          </p:cNvSpPr>
          <p:nvPr/>
        </p:nvSpPr>
        <p:spPr bwMode="auto">
          <a:xfrm>
            <a:off x="5562600" y="3505200"/>
            <a:ext cx="1828800" cy="685800"/>
          </a:xfrm>
          <a:prstGeom prst="rect">
            <a:avLst/>
          </a:prstGeom>
          <a:solidFill>
            <a:srgbClr val="9933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600" b="1">
                <a:solidFill>
                  <a:schemeClr val="hlink"/>
                </a:solidFill>
              </a:rPr>
              <a:t>Na</a:t>
            </a:r>
            <a:r>
              <a:rPr lang="ru-RU" sz="3600" b="1" baseline="30000">
                <a:solidFill>
                  <a:schemeClr val="hlink"/>
                </a:solidFill>
              </a:rPr>
              <a:t>+</a:t>
            </a:r>
            <a:endParaRPr lang="en-US" sz="3600" b="1">
              <a:solidFill>
                <a:schemeClr val="hlink"/>
              </a:solidFill>
            </a:endParaRPr>
          </a:p>
          <a:p>
            <a:endParaRPr lang="en-US" sz="3600">
              <a:solidFill>
                <a:schemeClr val="hlink"/>
              </a:solidFill>
            </a:endParaRPr>
          </a:p>
        </p:txBody>
      </p:sp>
      <p:sp>
        <p:nvSpPr>
          <p:cNvPr id="224278" name="Rectangle 22"/>
          <p:cNvSpPr>
            <a:spLocks noChangeArrowheads="1"/>
          </p:cNvSpPr>
          <p:nvPr/>
        </p:nvSpPr>
        <p:spPr bwMode="auto">
          <a:xfrm>
            <a:off x="0" y="5013325"/>
            <a:ext cx="9144000" cy="184467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>
                <a:latin typeface="Garamond" pitchFamily="18" charset="0"/>
              </a:rPr>
              <a:t>Повышение </a:t>
            </a:r>
            <a:r>
              <a:rPr lang="en-US">
                <a:latin typeface="Garamond" pitchFamily="18" charset="0"/>
              </a:rPr>
              <a:t>Na</a:t>
            </a:r>
            <a:r>
              <a:rPr lang="en-US" baseline="30000">
                <a:latin typeface="Garamond" pitchFamily="18" charset="0"/>
              </a:rPr>
              <a:t>+</a:t>
            </a:r>
            <a:r>
              <a:rPr lang="ru-RU">
                <a:latin typeface="Garamond" pitchFamily="18" charset="0"/>
              </a:rPr>
              <a:t> в плазме всего на 1 мэкв/л вызывает увеличение</a:t>
            </a:r>
            <a:endParaRPr lang="en-US">
              <a:latin typeface="Garamond" pitchFamily="18" charset="0"/>
            </a:endParaRPr>
          </a:p>
          <a:p>
            <a:pPr algn="ctr" eaLnBrk="1" hangingPunct="1"/>
            <a:r>
              <a:rPr lang="ru-RU">
                <a:latin typeface="Garamond" pitchFamily="18" charset="0"/>
              </a:rPr>
              <a:t> градиента давления между сосудом и мозгом на 39 мм рт.ст.</a:t>
            </a:r>
            <a:endParaRPr lang="en-US">
              <a:latin typeface="Garamond" pitchFamily="18" charset="0"/>
            </a:endParaRPr>
          </a:p>
          <a:p>
            <a:pPr algn="ctr" eaLnBrk="1" hangingPunct="1"/>
            <a:r>
              <a:rPr lang="ru-RU">
                <a:latin typeface="Garamond" pitchFamily="18" charset="0"/>
              </a:rPr>
              <a:t>Увеличение уровня плазменных белков с 40 до 80 г/л (в два раза!)</a:t>
            </a:r>
            <a:endParaRPr lang="en-US">
              <a:latin typeface="Garamond" pitchFamily="18" charset="0"/>
            </a:endParaRPr>
          </a:p>
          <a:p>
            <a:pPr algn="ctr" eaLnBrk="1" hangingPunct="1"/>
            <a:r>
              <a:rPr lang="ru-RU">
                <a:latin typeface="Garamond" pitchFamily="18" charset="0"/>
              </a:rPr>
              <a:t> повышает этот градиент только на 23 мм рт.ст.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42852"/>
            <a:ext cx="7543800" cy="1593873"/>
          </a:xfrm>
        </p:spPr>
        <p:txBody>
          <a:bodyPr/>
          <a:lstStyle/>
          <a:p>
            <a:pPr algn="ctr"/>
            <a:r>
              <a:rPr lang="ru-RU" dirty="0" smtClean="0">
                <a:latin typeface="a_Albionic" pitchFamily="34" charset="-52"/>
              </a:rPr>
              <a:t>Классификация нарушений сознания Коновалов А.Н., 1998 г.</a:t>
            </a:r>
            <a:endParaRPr lang="ru-RU" dirty="0">
              <a:latin typeface="a_Albionic" pitchFamily="34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a_Albionic" pitchFamily="34" charset="-52"/>
                <a:cs typeface="Times New Roman" pitchFamily="18" charset="0"/>
              </a:rPr>
              <a:t>Ясное сознание </a:t>
            </a:r>
          </a:p>
          <a:p>
            <a:r>
              <a:rPr lang="ru-RU" dirty="0" smtClean="0">
                <a:solidFill>
                  <a:schemeClr val="tx1"/>
                </a:solidFill>
                <a:latin typeface="a_Albionic" pitchFamily="34" charset="-52"/>
                <a:cs typeface="Times New Roman" pitchFamily="18" charset="0"/>
              </a:rPr>
              <a:t>Оглушение умеренное </a:t>
            </a:r>
          </a:p>
          <a:p>
            <a:r>
              <a:rPr lang="ru-RU" dirty="0" smtClean="0">
                <a:solidFill>
                  <a:schemeClr val="tx1"/>
                </a:solidFill>
                <a:latin typeface="a_Albionic" pitchFamily="34" charset="-52"/>
                <a:cs typeface="Times New Roman" pitchFamily="18" charset="0"/>
              </a:rPr>
              <a:t>Оглушение глубокое </a:t>
            </a:r>
          </a:p>
          <a:p>
            <a:r>
              <a:rPr lang="ru-RU" dirty="0" smtClean="0">
                <a:solidFill>
                  <a:schemeClr val="tx1"/>
                </a:solidFill>
                <a:latin typeface="a_Albionic" pitchFamily="34" charset="-52"/>
                <a:cs typeface="Times New Roman" pitchFamily="18" charset="0"/>
              </a:rPr>
              <a:t>Сопор </a:t>
            </a:r>
          </a:p>
          <a:p>
            <a:r>
              <a:rPr lang="ru-RU" dirty="0" smtClean="0">
                <a:solidFill>
                  <a:schemeClr val="tx1"/>
                </a:solidFill>
                <a:latin typeface="a_Albionic" pitchFamily="34" charset="-52"/>
                <a:cs typeface="Times New Roman" pitchFamily="18" charset="0"/>
              </a:rPr>
              <a:t>Кома умеренная </a:t>
            </a:r>
          </a:p>
          <a:p>
            <a:r>
              <a:rPr lang="ru-RU" dirty="0" smtClean="0">
                <a:solidFill>
                  <a:schemeClr val="tx1"/>
                </a:solidFill>
                <a:latin typeface="a_Albionic" pitchFamily="34" charset="-52"/>
                <a:cs typeface="Times New Roman" pitchFamily="18" charset="0"/>
              </a:rPr>
              <a:t>Кома глубокая </a:t>
            </a:r>
          </a:p>
          <a:p>
            <a:r>
              <a:rPr lang="ru-RU" dirty="0" smtClean="0">
                <a:solidFill>
                  <a:schemeClr val="tx1"/>
                </a:solidFill>
                <a:latin typeface="a_Albionic" pitchFamily="34" charset="-52"/>
                <a:cs typeface="Times New Roman" pitchFamily="18" charset="0"/>
              </a:rPr>
              <a:t>Кома терминальная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4541</TotalTime>
  <Words>1661</Words>
  <Application>Microsoft PowerPoint</Application>
  <PresentationFormat>Экран (4:3)</PresentationFormat>
  <Paragraphs>282</Paragraphs>
  <Slides>56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59" baseType="lpstr">
      <vt:lpstr>Сумерки</vt:lpstr>
      <vt:lpstr>Image</vt:lpstr>
      <vt:lpstr>Фотография Photo Editor</vt:lpstr>
      <vt:lpstr>   Универсальный подход к терапии заболеваний  и повреждений головного мозга.</vt:lpstr>
      <vt:lpstr>Теоретические позиции </vt:lpstr>
      <vt:lpstr>Слайд 3</vt:lpstr>
      <vt:lpstr>Порочный круг ВЧГ</vt:lpstr>
      <vt:lpstr>Слайд 5</vt:lpstr>
      <vt:lpstr>Внутричерепные факторы вторичных повреждений мозга</vt:lpstr>
      <vt:lpstr>Проницаемость стенки периферического капилляра в норме </vt:lpstr>
      <vt:lpstr>Проницаемость церебрального капилляра в норме </vt:lpstr>
      <vt:lpstr>Классификация нарушений сознания Коновалов А.Н., 1998 г.</vt:lpstr>
      <vt:lpstr>Шкала комы Глазго   (1974) </vt:lpstr>
      <vt:lpstr>Детская шкала комы Глазго (до 4-х лет) </vt:lpstr>
      <vt:lpstr>Шкала Мейо (2005)</vt:lpstr>
      <vt:lpstr>Принципы госпитализации</vt:lpstr>
      <vt:lpstr>Слайд 14</vt:lpstr>
      <vt:lpstr>Слайд 15</vt:lpstr>
      <vt:lpstr>Слайд 16</vt:lpstr>
      <vt:lpstr>Слайд 17</vt:lpstr>
      <vt:lpstr>Принципы лечения</vt:lpstr>
      <vt:lpstr>Слайд 19</vt:lpstr>
      <vt:lpstr>Слайд 20</vt:lpstr>
      <vt:lpstr>Мониторинг  ВЧД</vt:lpstr>
      <vt:lpstr>Коррекция повышенного ВЧД</vt:lpstr>
      <vt:lpstr>ВНУТРИЧЕРЕПНАЯ ГИПЕРТЕЗИЯ</vt:lpstr>
      <vt:lpstr>Слайд 24</vt:lpstr>
      <vt:lpstr>Слайд 25</vt:lpstr>
      <vt:lpstr>Искусственная гипотермия</vt:lpstr>
      <vt:lpstr>Искусственная гипотермия</vt:lpstr>
      <vt:lpstr>Инфекции центральной нервной системы (менингит, менингоэнцефалит)</vt:lpstr>
      <vt:lpstr>Жизнеугрожающие осложнения менингоэнцефалитов</vt:lpstr>
      <vt:lpstr>Интенсивная терапия менингоэнцефалитов</vt:lpstr>
      <vt:lpstr>Интенсивная терапия менингоэнцефалитов</vt:lpstr>
      <vt:lpstr>Интенсивная терапия менингоэнцефалитов</vt:lpstr>
      <vt:lpstr>Интенсивная терапия менингоэнцефалитов</vt:lpstr>
      <vt:lpstr>Интенсивная терапия менингоэнцефалитов</vt:lpstr>
      <vt:lpstr>Интенсивная терапия менингоэнцефалитов</vt:lpstr>
      <vt:lpstr>Инфекции желудочно-кишечного такта и гепатобилиарной системы</vt:lpstr>
      <vt:lpstr>Эпилептический статус</vt:lpstr>
      <vt:lpstr>Классификация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Вторичный ангиоспазм</vt:lpstr>
      <vt:lpstr>Госпитальный этап - отсроченные мероприятия</vt:lpstr>
      <vt:lpstr>КОРРЕКЦИЯ МЕТАБОЛИЧЕСКИХ ПРОЦЕССОВ</vt:lpstr>
    </vt:vector>
  </TitlesOfParts>
  <Company>MMA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Черепно-мозговая травма.</dc:title>
  <dc:creator>Intercomp</dc:creator>
  <cp:lastModifiedBy>DTPM4</cp:lastModifiedBy>
  <cp:revision>114</cp:revision>
  <dcterms:created xsi:type="dcterms:W3CDTF">2002-08-26T04:42:20Z</dcterms:created>
  <dcterms:modified xsi:type="dcterms:W3CDTF">2015-12-04T11:23:36Z</dcterms:modified>
</cp:coreProperties>
</file>