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305" r:id="rId5"/>
    <p:sldId id="282" r:id="rId6"/>
    <p:sldId id="278" r:id="rId7"/>
    <p:sldId id="279" r:id="rId8"/>
    <p:sldId id="280" r:id="rId9"/>
    <p:sldId id="281" r:id="rId10"/>
    <p:sldId id="306" r:id="rId11"/>
    <p:sldId id="312" r:id="rId12"/>
    <p:sldId id="307" r:id="rId13"/>
    <p:sldId id="260" r:id="rId14"/>
    <p:sldId id="261" r:id="rId15"/>
    <p:sldId id="265" r:id="rId16"/>
    <p:sldId id="266" r:id="rId17"/>
    <p:sldId id="268" r:id="rId18"/>
    <p:sldId id="269" r:id="rId19"/>
    <p:sldId id="267" r:id="rId20"/>
    <p:sldId id="270" r:id="rId21"/>
    <p:sldId id="272" r:id="rId22"/>
    <p:sldId id="273" r:id="rId23"/>
    <p:sldId id="271" r:id="rId24"/>
    <p:sldId id="314" r:id="rId25"/>
    <p:sldId id="315" r:id="rId26"/>
    <p:sldId id="316" r:id="rId27"/>
    <p:sldId id="274" r:id="rId28"/>
    <p:sldId id="275" r:id="rId29"/>
    <p:sldId id="276" r:id="rId30"/>
    <p:sldId id="277" r:id="rId31"/>
    <p:sldId id="283" r:id="rId32"/>
    <p:sldId id="284" r:id="rId33"/>
    <p:sldId id="285" r:id="rId34"/>
    <p:sldId id="313" r:id="rId35"/>
    <p:sldId id="299" r:id="rId36"/>
    <p:sldId id="300" r:id="rId37"/>
    <p:sldId id="308" r:id="rId38"/>
    <p:sldId id="297" r:id="rId39"/>
    <p:sldId id="296" r:id="rId40"/>
    <p:sldId id="301" r:id="rId41"/>
    <p:sldId id="311" r:id="rId42"/>
    <p:sldId id="302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86" autoAdjust="0"/>
    <p:restoredTop sz="94660"/>
  </p:normalViewPr>
  <p:slideViewPr>
    <p:cSldViewPr>
      <p:cViewPr varScale="1">
        <p:scale>
          <a:sx n="69" d="100"/>
          <a:sy n="69" d="100"/>
        </p:scale>
        <p:origin x="11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6801D5-2ED4-48B4-A6E2-0D56FCB0C424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614C99-8327-4000-8A55-949E656E22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8934" y="3717032"/>
            <a:ext cx="6858000" cy="115976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Желтухи </a:t>
            </a:r>
            <a:r>
              <a:rPr lang="ru-RU" sz="2400" dirty="0" smtClean="0"/>
              <a:t>новорожденных. </a:t>
            </a:r>
            <a:r>
              <a:rPr lang="ru-RU" sz="2400" dirty="0" smtClean="0"/>
              <a:t>Дифференциальная диагностика и терапевтическая тактика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5085184"/>
            <a:ext cx="6858000" cy="648072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Прометной</a:t>
            </a:r>
            <a:r>
              <a:rPr lang="ru-RU" dirty="0" smtClean="0"/>
              <a:t> Д.В., </a:t>
            </a:r>
          </a:p>
          <a:p>
            <a:r>
              <a:rPr lang="ru-RU" dirty="0" smtClean="0"/>
              <a:t>доцент курса неонатологии кафедры педиатрии ФПК и ППС </a:t>
            </a:r>
            <a:r>
              <a:rPr lang="ru-RU" dirty="0" err="1" smtClean="0"/>
              <a:t>РостГМУ</a:t>
            </a:r>
            <a:r>
              <a:rPr lang="ru-RU" dirty="0" smtClean="0"/>
              <a:t>,</a:t>
            </a:r>
          </a:p>
          <a:p>
            <a:r>
              <a:rPr lang="ru-RU" dirty="0" smtClean="0"/>
              <a:t>анестезиолог-реаниматолог ГБУ РО «ОДКБ»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22385"/>
            <a:ext cx="8229600" cy="382279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неонатальных </a:t>
            </a:r>
            <a:r>
              <a:rPr lang="ru-RU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преобладающей фракции билирубина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39552" y="404665"/>
            <a:ext cx="8229600" cy="62644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05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Неконъюгированная</a:t>
            </a: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05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гипербилирубинемия</a:t>
            </a: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ru-RU" sz="105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Повышенное образование билирубина: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/>
              <a:t>1. Гемолиз</a:t>
            </a:r>
            <a:r>
              <a:rPr lang="ru-RU" sz="1050" i="1" dirty="0" smtClean="0"/>
              <a:t>: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эритроцитарные</a:t>
            </a:r>
            <a:r>
              <a:rPr lang="ru-RU" sz="1050" dirty="0" smtClean="0"/>
              <a:t> </a:t>
            </a:r>
            <a:r>
              <a:rPr lang="ru-RU" sz="1050" dirty="0" err="1" smtClean="0"/>
              <a:t>мембранопатии</a:t>
            </a:r>
            <a:r>
              <a:rPr lang="ru-RU" sz="1050" dirty="0" smtClean="0"/>
              <a:t>: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сфероцитоз</a:t>
            </a:r>
            <a:r>
              <a:rPr lang="ru-RU" sz="1050" dirty="0" smtClean="0"/>
              <a:t>;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эллиптоцитоз</a:t>
            </a:r>
            <a:r>
              <a:rPr lang="ru-RU" sz="1050" dirty="0" smtClean="0"/>
              <a:t>;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пикноцитоз</a:t>
            </a:r>
            <a:r>
              <a:rPr lang="ru-RU" sz="1050" dirty="0" smtClean="0"/>
              <a:t>;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стоматоцитоз</a:t>
            </a:r>
            <a:r>
              <a:rPr lang="ru-RU" sz="1050" dirty="0" smtClean="0"/>
              <a:t>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эритроцитарные</a:t>
            </a:r>
            <a:r>
              <a:rPr lang="ru-RU" sz="1050" dirty="0" smtClean="0"/>
              <a:t> </a:t>
            </a:r>
            <a:r>
              <a:rPr lang="ru-RU" sz="1050" dirty="0" err="1" smtClean="0"/>
              <a:t>энзимодефициты</a:t>
            </a:r>
            <a:r>
              <a:rPr lang="ru-RU" sz="1050" dirty="0" smtClean="0"/>
              <a:t>: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дефицит глюкозо-6-фосфат-дегидрогеназы;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дефицит </a:t>
            </a:r>
            <a:r>
              <a:rPr lang="ru-RU" sz="1050" dirty="0" err="1" smtClean="0"/>
              <a:t>пируваткиназы</a:t>
            </a:r>
            <a:r>
              <a:rPr lang="ru-RU" sz="1050" dirty="0" smtClean="0"/>
              <a:t>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гемоглобинопатии</a:t>
            </a:r>
            <a:r>
              <a:rPr lang="ru-RU" sz="1050" dirty="0" smtClean="0"/>
              <a:t>: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альфа- и гамма-талассемии;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иммунно</a:t>
            </a:r>
            <a:r>
              <a:rPr lang="ru-RU" sz="1050" dirty="0" smtClean="0"/>
              <a:t>-опосредованный гемолиз  (положительная прямая проба </a:t>
            </a:r>
            <a:r>
              <a:rPr lang="ru-RU" sz="1050" dirty="0" err="1" smtClean="0"/>
              <a:t>Кумбса</a:t>
            </a:r>
            <a:r>
              <a:rPr lang="ru-RU" sz="1050" dirty="0" smtClean="0"/>
              <a:t>):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резус-иммунизация;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АВ0-иммунизация;</a:t>
            </a:r>
          </a:p>
          <a:p>
            <a:pPr marL="1165860" lvl="3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иммунизация по редким факторам.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>
                <a:solidFill>
                  <a:schemeClr val="tx1"/>
                </a:solidFill>
              </a:rPr>
              <a:t>2. </a:t>
            </a:r>
            <a:r>
              <a:rPr lang="ru-RU" sz="1050" i="1" u="sng" dirty="0" err="1" smtClean="0">
                <a:solidFill>
                  <a:schemeClr val="tx1"/>
                </a:solidFill>
              </a:rPr>
              <a:t>Пповышенная</a:t>
            </a:r>
            <a:r>
              <a:rPr lang="ru-RU" sz="1050" i="1" u="sng" dirty="0" smtClean="0">
                <a:solidFill>
                  <a:schemeClr val="tx1"/>
                </a:solidFill>
              </a:rPr>
              <a:t> энтерогепатическая циркуляция: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кишечная непроходимость, пилоростеноз;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илеус</a:t>
            </a:r>
            <a:r>
              <a:rPr lang="ru-RU" sz="1050" dirty="0" smtClean="0"/>
              <a:t>, </a:t>
            </a:r>
            <a:r>
              <a:rPr lang="ru-RU" sz="1050" dirty="0" err="1" smtClean="0"/>
              <a:t>мекониальная</a:t>
            </a:r>
            <a:r>
              <a:rPr lang="ru-RU" sz="1050" dirty="0" smtClean="0"/>
              <a:t> пробка, </a:t>
            </a:r>
            <a:r>
              <a:rPr lang="ru-RU" sz="1050" dirty="0" err="1" smtClean="0"/>
              <a:t>кистофиброз</a:t>
            </a:r>
            <a:r>
              <a:rPr lang="ru-RU" sz="1050" dirty="0" smtClean="0"/>
              <a:t> поджелудочной железы;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грудное вскармливание (</a:t>
            </a:r>
            <a:r>
              <a:rPr lang="ru-RU" sz="1050" dirty="0" err="1" smtClean="0"/>
              <a:t>сн</a:t>
            </a:r>
            <a:r>
              <a:rPr lang="ru-RU" sz="1050" dirty="0" smtClean="0"/>
              <a:t>-м </a:t>
            </a:r>
            <a:r>
              <a:rPr lang="ru-RU" sz="1050" dirty="0" err="1" smtClean="0"/>
              <a:t>Ариаса</a:t>
            </a:r>
            <a:r>
              <a:rPr lang="ru-RU" sz="1050" dirty="0" smtClean="0"/>
              <a:t> – </a:t>
            </a:r>
            <a:r>
              <a:rPr lang="ru-RU" sz="1050" dirty="0" err="1" smtClean="0"/>
              <a:t>прегнановая</a:t>
            </a:r>
            <a:r>
              <a:rPr lang="ru-RU" sz="1050" dirty="0" smtClean="0"/>
              <a:t> желтуха; не путать с б-</a:t>
            </a:r>
            <a:r>
              <a:rPr lang="ru-RU" sz="1050" dirty="0" err="1" smtClean="0"/>
              <a:t>нью</a:t>
            </a:r>
            <a:r>
              <a:rPr lang="ru-RU" sz="1050" dirty="0" smtClean="0"/>
              <a:t> </a:t>
            </a:r>
            <a:r>
              <a:rPr lang="ru-RU" sz="1050" dirty="0" err="1" smtClean="0"/>
              <a:t>Ариаса</a:t>
            </a:r>
            <a:r>
              <a:rPr lang="ru-RU" sz="1050" dirty="0" smtClean="0"/>
              <a:t> – </a:t>
            </a:r>
            <a:r>
              <a:rPr lang="ru-RU" sz="1050" dirty="0" err="1" smtClean="0"/>
              <a:t>сн</a:t>
            </a:r>
            <a:r>
              <a:rPr lang="ru-RU" sz="1050" dirty="0" smtClean="0"/>
              <a:t>-мом </a:t>
            </a:r>
            <a:r>
              <a:rPr lang="ru-RU" sz="1050" dirty="0" err="1" smtClean="0"/>
              <a:t>Криглера-Наджара</a:t>
            </a:r>
            <a:r>
              <a:rPr lang="ru-RU" sz="1050" dirty="0" smtClean="0"/>
              <a:t> </a:t>
            </a:r>
            <a:r>
              <a:rPr lang="en-US" sz="1050" dirty="0" smtClean="0"/>
              <a:t>II</a:t>
            </a:r>
            <a:r>
              <a:rPr lang="ru-RU" sz="1050" dirty="0" smtClean="0"/>
              <a:t> типа)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/>
              <a:t>3. Заболевания, сопровождающиеся </a:t>
            </a:r>
            <a:r>
              <a:rPr lang="ru-RU" sz="1050" i="1" u="sng" dirty="0" err="1" smtClean="0"/>
              <a:t>экстравазацией</a:t>
            </a:r>
            <a:r>
              <a:rPr lang="ru-RU" sz="1050" i="1" u="sng" dirty="0" smtClean="0"/>
              <a:t> крови (например, </a:t>
            </a:r>
            <a:r>
              <a:rPr lang="ru-RU" sz="1050" i="1" u="sng" dirty="0" err="1" smtClean="0"/>
              <a:t>кефалогематома</a:t>
            </a:r>
            <a:r>
              <a:rPr lang="ru-RU" sz="1050" i="1" u="sng" dirty="0" smtClean="0"/>
              <a:t>, ВЧК).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/>
              <a:t>4. Полицитемия.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ru-RU" sz="105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Б. Сниженный печеночный клиренс билирубина (снижение скорости выведения):</a:t>
            </a:r>
            <a:endParaRPr lang="en-US" sz="105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/>
              <a:t>1. Недоношенность, в </a:t>
            </a:r>
            <a:r>
              <a:rPr lang="ru-RU" sz="1050" i="1" u="sng" dirty="0" err="1" smtClean="0"/>
              <a:t>т.ч</a:t>
            </a:r>
            <a:r>
              <a:rPr lang="ru-RU" sz="1050" i="1" u="sng" dirty="0" smtClean="0"/>
              <a:t>. недоношенные с подними сроками </a:t>
            </a:r>
            <a:r>
              <a:rPr lang="ru-RU" sz="1050" i="1" u="sng" dirty="0" err="1" smtClean="0"/>
              <a:t>гестации</a:t>
            </a:r>
            <a:r>
              <a:rPr lang="ru-RU" sz="1050" i="1" u="sng" dirty="0" smtClean="0"/>
              <a:t>.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>
                <a:solidFill>
                  <a:schemeClr val="tx1"/>
                </a:solidFill>
              </a:rPr>
              <a:t>2. </a:t>
            </a:r>
            <a:r>
              <a:rPr lang="ru-RU" sz="1050" i="1" u="sng" dirty="0" err="1" smtClean="0">
                <a:solidFill>
                  <a:schemeClr val="tx1"/>
                </a:solidFill>
              </a:rPr>
              <a:t>Гормонодефициты</a:t>
            </a:r>
            <a:r>
              <a:rPr lang="ru-RU" sz="1050" i="1" u="sng" dirty="0" smtClean="0">
                <a:solidFill>
                  <a:schemeClr val="tx1"/>
                </a:solidFill>
              </a:rPr>
              <a:t>:</a:t>
            </a:r>
          </a:p>
          <a:p>
            <a:pPr marL="834390" lvl="2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гипотиреоз;</a:t>
            </a:r>
          </a:p>
          <a:p>
            <a:pPr marL="83439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гипопитуитаризм</a:t>
            </a:r>
            <a:r>
              <a:rPr lang="ru-RU" sz="1050" dirty="0" smtClean="0"/>
              <a:t>.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/>
              <a:t>3. Нарушение захвата билирубина печенью:</a:t>
            </a:r>
          </a:p>
          <a:p>
            <a:pPr marL="83439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незаращение</a:t>
            </a:r>
            <a:r>
              <a:rPr lang="ru-RU" sz="1050" dirty="0" smtClean="0"/>
              <a:t> венозного протока (</a:t>
            </a:r>
            <a:r>
              <a:rPr lang="ru-RU" sz="1050" dirty="0" err="1" smtClean="0"/>
              <a:t>Аранциева</a:t>
            </a:r>
            <a:r>
              <a:rPr lang="ru-RU" sz="1050" dirty="0" smtClean="0"/>
              <a:t>);</a:t>
            </a:r>
            <a:endParaRPr lang="ru-RU" sz="1050" dirty="0"/>
          </a:p>
          <a:p>
            <a:pPr marL="834390" lvl="2" indent="0">
              <a:spcBef>
                <a:spcPts val="0"/>
              </a:spcBef>
              <a:buFontTx/>
              <a:buChar char="-"/>
            </a:pPr>
            <a:r>
              <a:rPr lang="ru-RU" sz="1050" dirty="0" smtClean="0"/>
              <a:t>полиморфизм гена </a:t>
            </a:r>
            <a:r>
              <a:rPr lang="en-US" sz="1050" i="1" dirty="0" smtClean="0"/>
              <a:t>SLCO1B1</a:t>
            </a:r>
            <a:r>
              <a:rPr lang="ru-RU" sz="1050" i="1" dirty="0" smtClean="0"/>
              <a:t>;</a:t>
            </a:r>
          </a:p>
          <a:p>
            <a:pPr marL="560070" lvl="1" indent="0">
              <a:spcBef>
                <a:spcPts val="0"/>
              </a:spcBef>
              <a:buNone/>
            </a:pPr>
            <a:r>
              <a:rPr lang="ru-RU" sz="1050" i="1" u="sng" dirty="0" smtClean="0"/>
              <a:t>4. Нарушение конъюгации билирубина:</a:t>
            </a:r>
          </a:p>
          <a:p>
            <a:pPr marL="834390" lvl="2" indent="0">
              <a:spcBef>
                <a:spcPts val="0"/>
              </a:spcBef>
              <a:buFontTx/>
              <a:buChar char="-"/>
            </a:pPr>
            <a:r>
              <a:rPr lang="ru-RU" sz="1050" dirty="0" err="1" smtClean="0"/>
              <a:t>сн</a:t>
            </a:r>
            <a:r>
              <a:rPr lang="ru-RU" sz="1050" dirty="0" smtClean="0"/>
              <a:t>-м </a:t>
            </a:r>
            <a:r>
              <a:rPr lang="ru-RU" sz="1050" dirty="0" err="1" smtClean="0"/>
              <a:t>Криглера-Наджара</a:t>
            </a:r>
            <a:r>
              <a:rPr lang="ru-RU" sz="1050" dirty="0" smtClean="0"/>
              <a:t> (</a:t>
            </a:r>
            <a:r>
              <a:rPr lang="en-US" sz="1050" dirty="0" err="1"/>
              <a:t>C</a:t>
            </a:r>
            <a:r>
              <a:rPr lang="en-US" sz="1050" dirty="0" err="1" smtClean="0"/>
              <a:t>rigler-Najjar</a:t>
            </a:r>
            <a:r>
              <a:rPr lang="en-US" sz="1050" dirty="0" smtClean="0"/>
              <a:t>)</a:t>
            </a:r>
            <a:r>
              <a:rPr lang="en-US" sz="1050" dirty="0"/>
              <a:t> </a:t>
            </a:r>
            <a:r>
              <a:rPr lang="en-US" sz="1050" dirty="0" smtClean="0"/>
              <a:t>I </a:t>
            </a:r>
            <a:r>
              <a:rPr lang="ru-RU" sz="1050" dirty="0" smtClean="0"/>
              <a:t>и </a:t>
            </a:r>
            <a:r>
              <a:rPr lang="en-US" sz="1050" dirty="0" smtClean="0"/>
              <a:t>II </a:t>
            </a:r>
            <a:r>
              <a:rPr lang="ru-RU" sz="1050" dirty="0" smtClean="0"/>
              <a:t>типов;</a:t>
            </a:r>
          </a:p>
          <a:p>
            <a:pPr marL="834390" lvl="2" indent="0">
              <a:spcBef>
                <a:spcPts val="0"/>
              </a:spcBef>
              <a:buFontTx/>
              <a:buChar char="-"/>
            </a:pPr>
            <a:r>
              <a:rPr lang="ru-RU" sz="1050" dirty="0" smtClean="0">
                <a:solidFill>
                  <a:schemeClr val="tx1"/>
                </a:solidFill>
              </a:rPr>
              <a:t>б-</a:t>
            </a:r>
            <a:r>
              <a:rPr lang="ru-RU" sz="1050" dirty="0" err="1" smtClean="0">
                <a:solidFill>
                  <a:schemeClr val="tx1"/>
                </a:solidFill>
              </a:rPr>
              <a:t>нь</a:t>
            </a:r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 err="1" smtClean="0">
                <a:solidFill>
                  <a:schemeClr val="tx1"/>
                </a:solidFill>
              </a:rPr>
              <a:t>Жильбера</a:t>
            </a:r>
            <a:r>
              <a:rPr lang="ru-RU" sz="1050" dirty="0" smtClean="0">
                <a:solidFill>
                  <a:schemeClr val="tx1"/>
                </a:solidFill>
              </a:rPr>
              <a:t>.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050" i="1" u="sng" dirty="0" smtClean="0"/>
              <a:t>5. </a:t>
            </a:r>
            <a:r>
              <a:rPr lang="ru-RU" sz="1050" i="1" u="sng" dirty="0"/>
              <a:t>Заболевания, сопровождающиеся повышенной энтерогепатической циркуляцией: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/>
              <a:t>кишечная непроходимость, пилоростеноз;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 err="1"/>
              <a:t>илеус</a:t>
            </a:r>
            <a:r>
              <a:rPr lang="ru-RU" sz="1050" dirty="0"/>
              <a:t>, </a:t>
            </a:r>
            <a:r>
              <a:rPr lang="ru-RU" sz="1050" dirty="0" err="1"/>
              <a:t>мекониальная</a:t>
            </a:r>
            <a:r>
              <a:rPr lang="ru-RU" sz="1050" dirty="0"/>
              <a:t> пробка, </a:t>
            </a:r>
            <a:r>
              <a:rPr lang="ru-RU" sz="1050" dirty="0" err="1"/>
              <a:t>кистофиброз</a:t>
            </a:r>
            <a:r>
              <a:rPr lang="ru-RU" sz="1050" dirty="0"/>
              <a:t> поджелудочной железы;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050" dirty="0"/>
              <a:t>грудное вскармливание (</a:t>
            </a:r>
            <a:r>
              <a:rPr lang="ru-RU" sz="1050" dirty="0" err="1"/>
              <a:t>сн</a:t>
            </a:r>
            <a:r>
              <a:rPr lang="ru-RU" sz="1050" dirty="0"/>
              <a:t>-м </a:t>
            </a:r>
            <a:r>
              <a:rPr lang="ru-RU" sz="1050" dirty="0" err="1"/>
              <a:t>Ариаса</a:t>
            </a:r>
            <a:r>
              <a:rPr lang="ru-RU" sz="1050" dirty="0"/>
              <a:t> – </a:t>
            </a:r>
            <a:r>
              <a:rPr lang="ru-RU" sz="1050" dirty="0" err="1"/>
              <a:t>прегнановая</a:t>
            </a:r>
            <a:r>
              <a:rPr lang="ru-RU" sz="1050" dirty="0"/>
              <a:t> желтуха; не путать с б-</a:t>
            </a:r>
            <a:r>
              <a:rPr lang="ru-RU" sz="1050" dirty="0" err="1"/>
              <a:t>нью</a:t>
            </a:r>
            <a:r>
              <a:rPr lang="ru-RU" sz="1050" dirty="0"/>
              <a:t> </a:t>
            </a:r>
            <a:r>
              <a:rPr lang="ru-RU" sz="1050" dirty="0" err="1"/>
              <a:t>Ариаса</a:t>
            </a:r>
            <a:r>
              <a:rPr lang="ru-RU" sz="1050" dirty="0"/>
              <a:t> – </a:t>
            </a:r>
            <a:r>
              <a:rPr lang="ru-RU" sz="1050" dirty="0" err="1"/>
              <a:t>сн</a:t>
            </a:r>
            <a:r>
              <a:rPr lang="ru-RU" sz="1050" dirty="0"/>
              <a:t>-мом </a:t>
            </a:r>
            <a:r>
              <a:rPr lang="ru-RU" sz="1050" dirty="0" err="1"/>
              <a:t>Криглера-Наджара</a:t>
            </a:r>
            <a:r>
              <a:rPr lang="ru-RU" sz="1050" dirty="0"/>
              <a:t> </a:t>
            </a:r>
            <a:r>
              <a:rPr lang="en-US" sz="1050" dirty="0"/>
              <a:t>II</a:t>
            </a:r>
            <a:r>
              <a:rPr lang="ru-RU" sz="1050" dirty="0"/>
              <a:t> типа)</a:t>
            </a:r>
          </a:p>
          <a:p>
            <a:pPr marL="548640" lvl="2" indent="0">
              <a:spcBef>
                <a:spcPts val="0"/>
              </a:spcBef>
              <a:buNone/>
            </a:pPr>
            <a:endParaRPr lang="ru-RU" sz="105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423817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22385"/>
            <a:ext cx="8229600" cy="382279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неонатальных </a:t>
            </a:r>
            <a:r>
              <a:rPr lang="ru-RU" sz="1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преобладающей фракции билирубина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39552" y="404665"/>
            <a:ext cx="8229600" cy="626442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онъюгированная </a:t>
            </a:r>
            <a:r>
              <a:rPr lang="ru-RU" sz="1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гипербилирубинемия</a:t>
            </a:r>
            <a:r>
              <a:rPr lang="ru-RU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ru-RU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Инфекционные причины (перинатальные </a:t>
            </a:r>
            <a:r>
              <a:rPr lang="ru-RU" sz="11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холецистохолангиты</a:t>
            </a:r>
            <a:r>
              <a:rPr lang="ru-RU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100" i="1" u="sng" dirty="0" smtClean="0"/>
              <a:t>1. Бактериальные и паразитарные возбудители</a:t>
            </a:r>
            <a:r>
              <a:rPr lang="ru-RU" sz="1100" i="1" dirty="0" smtClean="0"/>
              <a:t>: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сепсис;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err="1" smtClean="0"/>
              <a:t>листериоз</a:t>
            </a:r>
            <a:r>
              <a:rPr lang="ru-RU" sz="1100" dirty="0" smtClean="0"/>
              <a:t>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туберкулез;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инфекции мочевыводящих путей;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токсоплазмоз;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малярия. 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ru-RU" sz="1100" i="1" u="sng" dirty="0" smtClean="0">
                <a:solidFill>
                  <a:schemeClr val="tx1"/>
                </a:solidFill>
              </a:rPr>
              <a:t>2. Вирусные: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ЦМВ;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ВПГ;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краснуха;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err="1" smtClean="0"/>
              <a:t>реовирус</a:t>
            </a:r>
            <a:r>
              <a:rPr lang="ru-RU" sz="1100" dirty="0" smtClean="0"/>
              <a:t>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аденовирус;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err="1" smtClean="0"/>
              <a:t>энтеровирус</a:t>
            </a:r>
            <a:r>
              <a:rPr lang="ru-RU" sz="1100" dirty="0" smtClean="0"/>
              <a:t>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err="1" smtClean="0"/>
              <a:t>парвовирус</a:t>
            </a:r>
            <a:r>
              <a:rPr lang="ru-RU" sz="1100" dirty="0" smtClean="0"/>
              <a:t> В6;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/>
              <a:t>с</a:t>
            </a:r>
            <a:r>
              <a:rPr lang="ru-RU" sz="1100" dirty="0" smtClean="0"/>
              <a:t>инцитиальный гигантоклеточный гепатит с </a:t>
            </a:r>
            <a:r>
              <a:rPr lang="ru-RU" sz="1100" dirty="0" err="1" smtClean="0"/>
              <a:t>парамиксовирусоподобными</a:t>
            </a:r>
            <a:r>
              <a:rPr lang="ru-RU" sz="1100" dirty="0" smtClean="0"/>
              <a:t> включениями;</a:t>
            </a:r>
          </a:p>
          <a:p>
            <a:pPr marL="891540" lvl="2" indent="0">
              <a:spcBef>
                <a:spcPts val="0"/>
              </a:spcBef>
              <a:buFontTx/>
              <a:buChar char="-"/>
            </a:pPr>
            <a:r>
              <a:rPr lang="ru-RU" sz="1100" dirty="0" smtClean="0"/>
              <a:t>гепатиты В и Е.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ru-RU" sz="11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Б. Патология </a:t>
            </a:r>
            <a:r>
              <a:rPr lang="ru-RU" sz="11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билиарного</a:t>
            </a:r>
            <a:r>
              <a:rPr lang="ru-RU" sz="11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тракта:</a:t>
            </a:r>
            <a:endParaRPr lang="en-US" sz="11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Атрезия желчевыводящих путей.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Кисты </a:t>
            </a:r>
            <a:r>
              <a:rPr lang="ru-RU" sz="1100" i="1" dirty="0" err="1" smtClean="0"/>
              <a:t>холедоха</a:t>
            </a:r>
            <a:r>
              <a:rPr lang="ru-RU" sz="1100" i="1" dirty="0" smtClean="0"/>
              <a:t>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Спонтанная перфорация общего желчного протока.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Синдром слизистой/желчной пробки.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Неонатальный </a:t>
            </a:r>
            <a:r>
              <a:rPr lang="ru-RU" sz="1100" i="1" dirty="0" err="1" smtClean="0"/>
              <a:t>склерозирующий</a:t>
            </a:r>
            <a:r>
              <a:rPr lang="ru-RU" sz="1100" i="1" dirty="0" smtClean="0"/>
              <a:t> холангит.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Недостаточность (гипоплазия) </a:t>
            </a:r>
            <a:r>
              <a:rPr lang="ru-RU" sz="1100" i="1" dirty="0" err="1" smtClean="0"/>
              <a:t>внутрипечных</a:t>
            </a:r>
            <a:r>
              <a:rPr lang="ru-RU" sz="1100" i="1" dirty="0" smtClean="0"/>
              <a:t> желчных протоков.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Синдром </a:t>
            </a:r>
            <a:r>
              <a:rPr lang="ru-RU" sz="1100" i="1" dirty="0" err="1" smtClean="0"/>
              <a:t>Алажилля</a:t>
            </a:r>
            <a:r>
              <a:rPr lang="ru-RU" sz="1100" i="1" dirty="0" smtClean="0"/>
              <a:t>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Болезнь </a:t>
            </a:r>
            <a:r>
              <a:rPr lang="ru-RU" sz="1100" i="1" dirty="0" err="1" smtClean="0"/>
              <a:t>Кароли</a:t>
            </a:r>
            <a:r>
              <a:rPr lang="ru-RU" sz="1100" i="1" dirty="0" smtClean="0"/>
              <a:t>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Кистозный фиброз.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Идиопатическая стриктура желчного протока.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err="1" smtClean="0"/>
              <a:t>Холелитиаз</a:t>
            </a:r>
            <a:r>
              <a:rPr lang="ru-RU" sz="1100" i="1" dirty="0" smtClean="0"/>
              <a:t>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О. холецистит.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Хр. холецистит.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err="1" smtClean="0"/>
              <a:t>Акалькулезный</a:t>
            </a:r>
            <a:r>
              <a:rPr lang="ru-RU" sz="1100" i="1" dirty="0" smtClean="0"/>
              <a:t> холецистит.</a:t>
            </a:r>
          </a:p>
          <a:p>
            <a:pPr marL="777240" lvl="2">
              <a:spcBef>
                <a:spcPts val="0"/>
              </a:spcBef>
              <a:buAutoNum type="arabicPeriod"/>
            </a:pPr>
            <a:r>
              <a:rPr lang="ru-RU" sz="1100" i="1" dirty="0" smtClean="0"/>
              <a:t>О. водянка желчного пузыря.</a:t>
            </a:r>
            <a:endParaRPr lang="ru-RU" sz="110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10437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39552" y="2780928"/>
            <a:ext cx="8229600" cy="93610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отдельных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неонатальных </a:t>
            </a:r>
            <a:r>
              <a:rPr lang="ru-RU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1896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28926" y="57148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Неонатальные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желтухи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Физиологические: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Патологические:</a:t>
            </a:r>
            <a:endParaRPr lang="ru-RU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286116" y="1142984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00562" y="1142984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7158" y="2000240"/>
            <a:ext cx="2786082" cy="10215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транзиторная желтуха новорожденных (</a:t>
            </a:r>
            <a:r>
              <a:rPr lang="ru-RU" dirty="0" err="1" smtClean="0">
                <a:solidFill>
                  <a:schemeClr val="tx1"/>
                </a:solidFill>
              </a:rPr>
              <a:t>конъюгационная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  <a:endCxn id="12" idx="0"/>
          </p:cNvCxnSpPr>
          <p:nvPr/>
        </p:nvCxnSpPr>
        <p:spPr>
          <a:xfrm rot="5400000">
            <a:off x="1633040" y="1883080"/>
            <a:ext cx="234319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00562" y="3929066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- </a:t>
            </a:r>
            <a:r>
              <a:rPr lang="ru-RU" dirty="0" err="1" smtClean="0">
                <a:solidFill>
                  <a:schemeClr val="bg1">
                    <a:lumMod val="85000"/>
                  </a:schemeClr>
                </a:solidFill>
              </a:rPr>
              <a:t>конъюгационные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93523" y="2025956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гемолитические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9060" y="295465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печеночные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43636" y="4786322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механические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 rot="5400000">
            <a:off x="6722998" y="1543750"/>
            <a:ext cx="377195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</p:cNvCxnSpPr>
          <p:nvPr/>
        </p:nvCxnSpPr>
        <p:spPr>
          <a:xfrm rot="5400000">
            <a:off x="6472965" y="2150973"/>
            <a:ext cx="1234451" cy="464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</p:cNvCxnSpPr>
          <p:nvPr/>
        </p:nvCxnSpPr>
        <p:spPr>
          <a:xfrm rot="5400000">
            <a:off x="6258651" y="2651039"/>
            <a:ext cx="1948831" cy="178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</p:cNvCxnSpPr>
          <p:nvPr/>
        </p:nvCxnSpPr>
        <p:spPr>
          <a:xfrm rot="16200000" flipH="1">
            <a:off x="6330088" y="2758195"/>
            <a:ext cx="2948963" cy="9644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4286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/>
              <a:t>Клиническая классификация </a:t>
            </a:r>
            <a:r>
              <a:rPr lang="ru-RU" sz="2500" dirty="0" err="1" smtClean="0"/>
              <a:t>неонатальных</a:t>
            </a:r>
            <a:r>
              <a:rPr lang="ru-RU" sz="2500" dirty="0" smtClean="0"/>
              <a:t> </a:t>
            </a:r>
            <a:r>
              <a:rPr lang="ru-RU" sz="2500" dirty="0" err="1" smtClean="0"/>
              <a:t>желтух</a:t>
            </a:r>
            <a:endParaRPr lang="ru-RU" sz="25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40296"/>
          </a:xfrm>
        </p:spPr>
        <p:txBody>
          <a:bodyPr>
            <a:normAutofit/>
          </a:bodyPr>
          <a:lstStyle/>
          <a:p>
            <a:pPr algn="ctr"/>
            <a:r>
              <a:rPr lang="ru-RU" sz="2500" dirty="0" smtClean="0"/>
              <a:t>Причины физиологической желтухи новорожденных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176232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Повышенная скорость образования билирубина за счет:</a:t>
            </a:r>
          </a:p>
          <a:p>
            <a:pPr marL="788670" lvl="1" indent="-514350"/>
            <a:r>
              <a:rPr lang="ru-RU" dirty="0" smtClean="0"/>
              <a:t>физиологической полицитемии;</a:t>
            </a:r>
          </a:p>
          <a:p>
            <a:pPr marL="788670" lvl="1" indent="-514350"/>
            <a:r>
              <a:rPr lang="ru-RU" dirty="0" smtClean="0"/>
              <a:t>более короткой продолжительность жизни эритроцитов, содержащих фетальный гемоглобин;</a:t>
            </a:r>
          </a:p>
          <a:p>
            <a:pPr marL="788670" lvl="1" indent="-514350"/>
            <a:r>
              <a:rPr lang="ru-RU" dirty="0" smtClean="0"/>
              <a:t>катаболической направленности обмена веществ и образование билирубина за счет </a:t>
            </a:r>
            <a:r>
              <a:rPr lang="ru-RU" dirty="0" err="1" smtClean="0"/>
              <a:t>неэритроцитарных</a:t>
            </a:r>
            <a:r>
              <a:rPr lang="ru-RU" dirty="0" smtClean="0"/>
              <a:t> источников (миоглобин, </a:t>
            </a:r>
            <a:r>
              <a:rPr lang="ru-RU" dirty="0" err="1" smtClean="0"/>
              <a:t>пироллы</a:t>
            </a:r>
            <a:r>
              <a:rPr lang="ru-RU" dirty="0" smtClean="0"/>
              <a:t>, </a:t>
            </a:r>
            <a:r>
              <a:rPr lang="ru-RU" dirty="0" err="1" smtClean="0"/>
              <a:t>цитохром</a:t>
            </a:r>
            <a:r>
              <a:rPr lang="ru-RU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Снижение функциональной способности печени по выведению билирубина:</a:t>
            </a:r>
          </a:p>
          <a:p>
            <a:pPr marL="788670" lvl="1" indent="-514350"/>
            <a:r>
              <a:rPr lang="ru-RU" dirty="0" smtClean="0"/>
              <a:t>снижен захват билирубина </a:t>
            </a:r>
            <a:r>
              <a:rPr lang="ru-RU" dirty="0" err="1" smtClean="0"/>
              <a:t>гепатоцитом</a:t>
            </a:r>
            <a:r>
              <a:rPr lang="ru-RU" dirty="0" smtClean="0"/>
              <a:t>;</a:t>
            </a:r>
          </a:p>
          <a:p>
            <a:pPr marL="788670" lvl="1" indent="-514350"/>
            <a:r>
              <a:rPr lang="ru-RU" dirty="0" smtClean="0"/>
              <a:t>снижена активность ферментных систем, в частности </a:t>
            </a:r>
            <a:r>
              <a:rPr lang="ru-RU" dirty="0" err="1" smtClean="0"/>
              <a:t>глюкуронилтрансферазы</a:t>
            </a:r>
            <a:r>
              <a:rPr lang="ru-RU" dirty="0" smtClean="0"/>
              <a:t> (достигает уровня взрослых к 1 – 2 месяцам жизни);</a:t>
            </a:r>
          </a:p>
          <a:p>
            <a:pPr marL="788670" lvl="1" indent="-514350"/>
            <a:r>
              <a:rPr lang="ru-RU" dirty="0" smtClean="0"/>
              <a:t>снижена экскреция.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Повышенное повторное поступление непрямого билирубина из кишечника в кровь, обусловленное:</a:t>
            </a:r>
          </a:p>
          <a:p>
            <a:pPr marL="788670" lvl="1" indent="-514350"/>
            <a:r>
              <a:rPr lang="ru-RU" dirty="0" smtClean="0"/>
              <a:t>высокой активностью </a:t>
            </a:r>
            <a:r>
              <a:rPr lang="ru-RU" dirty="0" err="1" smtClean="0"/>
              <a:t>бета-глюкуронидазы</a:t>
            </a:r>
            <a:r>
              <a:rPr lang="ru-RU" dirty="0" smtClean="0"/>
              <a:t> кишечника;</a:t>
            </a:r>
          </a:p>
          <a:p>
            <a:pPr marL="788670" lvl="1" indent="-514350"/>
            <a:r>
              <a:rPr lang="ru-RU" dirty="0" smtClean="0"/>
              <a:t>поступлением части крови через </a:t>
            </a:r>
            <a:r>
              <a:rPr lang="ru-RU" dirty="0" err="1" smtClean="0"/>
              <a:t>аранциев</a:t>
            </a:r>
            <a:r>
              <a:rPr lang="ru-RU" dirty="0" smtClean="0"/>
              <a:t> проток в  нижнюю полую вену, минуя печень;</a:t>
            </a:r>
          </a:p>
          <a:p>
            <a:pPr marL="788670" lvl="1" indent="-514350"/>
            <a:r>
              <a:rPr lang="ru-RU" dirty="0" smtClean="0"/>
              <a:t>транзиторным </a:t>
            </a:r>
            <a:r>
              <a:rPr lang="ru-RU" dirty="0" err="1" smtClean="0"/>
              <a:t>дисбиоценозом</a:t>
            </a:r>
            <a:r>
              <a:rPr lang="ru-RU" dirty="0" smtClean="0"/>
              <a:t> кишечника.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Клиническая картина физиологической желтухи.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Динамика желтухи:</a:t>
            </a:r>
          </a:p>
          <a:p>
            <a:pPr marL="788670" lvl="1" indent="-514350"/>
            <a:r>
              <a:rPr lang="ru-RU" dirty="0" smtClean="0"/>
              <a:t>появляется через 24-36 часов после рождения;</a:t>
            </a:r>
          </a:p>
          <a:p>
            <a:pPr marL="788670" lvl="1" indent="-514350"/>
            <a:r>
              <a:rPr lang="ru-RU" dirty="0" smtClean="0"/>
              <a:t>нарастает в течение первых 3 – 4 дней жизни;</a:t>
            </a:r>
          </a:p>
          <a:p>
            <a:pPr marL="788670" lvl="1" indent="-514350"/>
            <a:r>
              <a:rPr lang="ru-RU" dirty="0" smtClean="0"/>
              <a:t>угасает с конца первой недели жизни;</a:t>
            </a:r>
          </a:p>
          <a:p>
            <a:pPr marL="788670" lvl="1" indent="-514350"/>
            <a:r>
              <a:rPr lang="ru-RU" dirty="0" smtClean="0"/>
              <a:t>исчезает на 2 – 3 неделе жизни.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Особенности клинической картины:</a:t>
            </a:r>
          </a:p>
          <a:p>
            <a:pPr marL="788670" lvl="1" indent="-514350"/>
            <a:r>
              <a:rPr lang="ru-RU" dirty="0" smtClean="0"/>
              <a:t>кожа имеет оранжевый оттенок;</a:t>
            </a:r>
          </a:p>
          <a:p>
            <a:pPr marL="788670" lvl="1" indent="-514350"/>
            <a:r>
              <a:rPr lang="ru-RU" dirty="0" smtClean="0"/>
              <a:t>общее состояние – удовлетворительное;</a:t>
            </a:r>
          </a:p>
          <a:p>
            <a:pPr marL="788670" lvl="1" indent="-514350"/>
            <a:r>
              <a:rPr lang="ru-RU" dirty="0" smtClean="0"/>
              <a:t>нет </a:t>
            </a:r>
            <a:r>
              <a:rPr lang="ru-RU" dirty="0" err="1" smtClean="0"/>
              <a:t>гепатоспленомегалии</a:t>
            </a:r>
            <a:r>
              <a:rPr lang="ru-RU" dirty="0" smtClean="0"/>
              <a:t>;</a:t>
            </a:r>
          </a:p>
          <a:p>
            <a:pPr marL="788670" lvl="1" indent="-514350"/>
            <a:r>
              <a:rPr lang="ru-RU" dirty="0" smtClean="0"/>
              <a:t>обычная окраска кала и мочи.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Лабораторные критерии физиологической желтухи.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Пуповинная кровь:</a:t>
            </a:r>
          </a:p>
          <a:p>
            <a:pPr lvl="1"/>
            <a:r>
              <a:rPr lang="ru-RU" dirty="0" smtClean="0"/>
              <a:t>билирубин </a:t>
            </a:r>
            <a:r>
              <a:rPr lang="en-US" dirty="0" smtClean="0"/>
              <a:t>&lt;</a:t>
            </a:r>
            <a:r>
              <a:rPr lang="ru-RU" dirty="0" smtClean="0"/>
              <a:t>51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1"/>
            <a:r>
              <a:rPr lang="ru-RU" dirty="0" smtClean="0"/>
              <a:t>гемоглобин соответствует норме;</a:t>
            </a:r>
          </a:p>
          <a:p>
            <a:r>
              <a:rPr lang="ru-RU" dirty="0" smtClean="0"/>
              <a:t>Венозная кровь:</a:t>
            </a:r>
          </a:p>
          <a:p>
            <a:pPr lvl="1"/>
            <a:r>
              <a:rPr lang="ru-RU" dirty="0" smtClean="0"/>
              <a:t>почасовой прирост билирубина в 1-е сутки </a:t>
            </a:r>
            <a:r>
              <a:rPr lang="en-US" dirty="0" smtClean="0"/>
              <a:t>&lt;5</a:t>
            </a:r>
            <a:r>
              <a:rPr lang="ru-RU" dirty="0" smtClean="0"/>
              <a:t>,1 </a:t>
            </a:r>
            <a:r>
              <a:rPr lang="ru-RU" dirty="0" err="1" smtClean="0"/>
              <a:t>мкмоль</a:t>
            </a:r>
            <a:r>
              <a:rPr lang="ru-RU" dirty="0" smtClean="0"/>
              <a:t>/л/час;</a:t>
            </a:r>
          </a:p>
          <a:p>
            <a:pPr lvl="1"/>
            <a:r>
              <a:rPr lang="ru-RU" dirty="0" smtClean="0"/>
              <a:t>максимальная концентрация общ. билирубина на 3 – 4 сутки:</a:t>
            </a:r>
          </a:p>
          <a:p>
            <a:pPr lvl="2">
              <a:buFont typeface="Wingdings" pitchFamily="2" charset="2"/>
              <a:buChar char="q"/>
            </a:pPr>
            <a:r>
              <a:rPr lang="ru-RU" dirty="0" smtClean="0"/>
              <a:t>доношенные </a:t>
            </a:r>
            <a:r>
              <a:rPr lang="en-US" dirty="0" smtClean="0"/>
              <a:t>≤256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2">
              <a:buFont typeface="Wingdings" pitchFamily="2" charset="2"/>
              <a:buChar char="q"/>
            </a:pPr>
            <a:r>
              <a:rPr lang="ru-RU" dirty="0" smtClean="0"/>
              <a:t>недоношенные ≤</a:t>
            </a:r>
            <a:r>
              <a:rPr lang="en-US" dirty="0" smtClean="0"/>
              <a:t>171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1"/>
            <a:r>
              <a:rPr lang="ru-RU" dirty="0" smtClean="0"/>
              <a:t>повышение общ. билирубина за счет непрямого;</a:t>
            </a:r>
          </a:p>
          <a:p>
            <a:pPr lvl="1"/>
            <a:r>
              <a:rPr lang="ru-RU" dirty="0" smtClean="0"/>
              <a:t>доля прямого билирубина </a:t>
            </a:r>
            <a:r>
              <a:rPr lang="en-US" dirty="0" smtClean="0"/>
              <a:t>&lt;</a:t>
            </a:r>
            <a:r>
              <a:rPr lang="ru-RU" dirty="0" smtClean="0"/>
              <a:t>20%;</a:t>
            </a:r>
          </a:p>
          <a:p>
            <a:r>
              <a:rPr lang="ru-RU" dirty="0" smtClean="0"/>
              <a:t>ОАК:</a:t>
            </a:r>
          </a:p>
          <a:p>
            <a:pPr lvl="1"/>
            <a:r>
              <a:rPr lang="ru-RU" dirty="0" smtClean="0"/>
              <a:t>нормальные значения гемоглобина, эритроцитов, </a:t>
            </a:r>
            <a:r>
              <a:rPr lang="ru-RU" dirty="0" err="1" smtClean="0"/>
              <a:t>ретикулоцитов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патологических </a:t>
            </a:r>
            <a:r>
              <a:rPr lang="ru-RU" dirty="0" err="1" smtClean="0"/>
              <a:t>желтух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22602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время появления</a:t>
            </a:r>
            <a:r>
              <a:rPr lang="ru-RU" dirty="0" smtClean="0"/>
              <a:t>: при рождении, на 1-е сутки, на 2-й неделе жизни;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значения непрямого билирубина</a:t>
            </a:r>
            <a:r>
              <a:rPr lang="ru-RU" dirty="0" smtClean="0"/>
              <a:t>: 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доношенные: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dirty="0" smtClean="0"/>
              <a:t>пуповинная кровь - </a:t>
            </a:r>
            <a:r>
              <a:rPr lang="en-US" dirty="0" smtClean="0"/>
              <a:t>&gt;</a:t>
            </a:r>
            <a:r>
              <a:rPr lang="ru-RU" dirty="0" smtClean="0"/>
              <a:t>51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dirty="0" smtClean="0"/>
              <a:t>венозная кровь в первые 12 часов - </a:t>
            </a:r>
            <a:r>
              <a:rPr lang="en-US" dirty="0" smtClean="0"/>
              <a:t>&gt;</a:t>
            </a:r>
            <a:r>
              <a:rPr lang="ru-RU" dirty="0" smtClean="0"/>
              <a:t>85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dirty="0" smtClean="0"/>
              <a:t>венозная кровь на 2-е сутки - </a:t>
            </a:r>
            <a:r>
              <a:rPr lang="en-US" dirty="0" smtClean="0"/>
              <a:t>&gt;</a:t>
            </a:r>
            <a:r>
              <a:rPr lang="ru-RU" dirty="0" smtClean="0"/>
              <a:t>171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dirty="0" smtClean="0"/>
              <a:t>венозная кровь в любом возрасте - </a:t>
            </a:r>
            <a:r>
              <a:rPr lang="en-US" dirty="0" smtClean="0"/>
              <a:t>&gt;222</a:t>
            </a:r>
            <a:r>
              <a:rPr lang="ru-RU" dirty="0" smtClean="0"/>
              <a:t> </a:t>
            </a:r>
            <a:r>
              <a:rPr lang="ru-RU" dirty="0" err="1" smtClean="0"/>
              <a:t>мкмоль</a:t>
            </a:r>
            <a:r>
              <a:rPr lang="ru-RU" dirty="0" smtClean="0"/>
              <a:t>/л.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 недоношенные:</a:t>
            </a:r>
          </a:p>
          <a:p>
            <a:pPr lvl="2" algn="just">
              <a:buFont typeface="Wingdings" pitchFamily="2" charset="2"/>
              <a:buChar char="ü"/>
            </a:pPr>
            <a:r>
              <a:rPr lang="ru-RU" dirty="0" smtClean="0"/>
              <a:t>пуповинная кровь - 85 - 103 </a:t>
            </a:r>
            <a:r>
              <a:rPr lang="ru-RU" dirty="0" err="1" smtClean="0"/>
              <a:t>мкмоль</a:t>
            </a:r>
            <a:r>
              <a:rPr lang="ru-RU" dirty="0" smtClean="0"/>
              <a:t>/л.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почасовой прирост непрямого билирубина </a:t>
            </a:r>
            <a:r>
              <a:rPr lang="en-US" dirty="0" smtClean="0"/>
              <a:t>&gt;</a:t>
            </a:r>
            <a:r>
              <a:rPr lang="ru-RU" dirty="0" smtClean="0"/>
              <a:t>5,1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затяжное течение желтухи</a:t>
            </a:r>
            <a:r>
              <a:rPr lang="ru-RU" dirty="0" smtClean="0"/>
              <a:t>: </a:t>
            </a:r>
            <a:r>
              <a:rPr lang="en-US" dirty="0" smtClean="0"/>
              <a:t>&gt;</a:t>
            </a:r>
            <a:r>
              <a:rPr lang="ru-RU" dirty="0" smtClean="0"/>
              <a:t>14 дней у доношенных; </a:t>
            </a:r>
            <a:r>
              <a:rPr lang="en-US" dirty="0" smtClean="0"/>
              <a:t>&gt;</a:t>
            </a:r>
            <a:r>
              <a:rPr lang="ru-RU" dirty="0" smtClean="0"/>
              <a:t>20 дней у недоношенных;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волнообразный характер течения </a:t>
            </a:r>
            <a:r>
              <a:rPr lang="ru-RU" dirty="0" smtClean="0"/>
              <a:t>желтухи при стойком желтушном окрашивании кожи, слизистых;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уровень прямого билирубина </a:t>
            </a:r>
            <a:r>
              <a:rPr lang="ru-RU" dirty="0" smtClean="0"/>
              <a:t>≥20% от повышенного общего или </a:t>
            </a:r>
            <a:r>
              <a:rPr lang="en-US" dirty="0" smtClean="0"/>
              <a:t>&gt;</a:t>
            </a:r>
            <a:r>
              <a:rPr lang="ru-RU" dirty="0" smtClean="0"/>
              <a:t>25 </a:t>
            </a:r>
            <a:r>
              <a:rPr lang="ru-RU" dirty="0" err="1" smtClean="0"/>
              <a:t>мкмоль</a:t>
            </a:r>
            <a:r>
              <a:rPr lang="ru-RU" dirty="0" smtClean="0"/>
              <a:t>/л.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9438" y="5445224"/>
            <a:ext cx="8207361" cy="108011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34380" y="5521424"/>
            <a:ext cx="8075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N.B.! </a:t>
            </a:r>
            <a:r>
              <a:rPr lang="ru-RU" dirty="0" smtClean="0"/>
              <a:t>Если</a:t>
            </a:r>
            <a:r>
              <a:rPr lang="en-US" dirty="0" smtClean="0"/>
              <a:t> </a:t>
            </a:r>
            <a:r>
              <a:rPr lang="ru-RU" dirty="0" smtClean="0"/>
              <a:t>у новорожденного имеет место один или несколько указанных признаков, то желтуха, со значительной долей вероятности, является патологической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71802" y="57148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Неонатальные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желтухи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Физиологические: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Патологические: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286116" y="1142984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00562" y="1142984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7158" y="2000240"/>
            <a:ext cx="2786082" cy="10215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- транзиторная желтуха новорожденных (</a:t>
            </a:r>
            <a:r>
              <a:rPr lang="ru-RU" dirty="0" err="1" smtClean="0">
                <a:solidFill>
                  <a:schemeClr val="bg1">
                    <a:lumMod val="75000"/>
                  </a:schemeClr>
                </a:solidFill>
              </a:rPr>
              <a:t>конъюгационная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  <a:endCxn id="12" idx="0"/>
          </p:cNvCxnSpPr>
          <p:nvPr/>
        </p:nvCxnSpPr>
        <p:spPr>
          <a:xfrm rot="5400000">
            <a:off x="1633040" y="1883080"/>
            <a:ext cx="234319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71868" y="200024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гемолитические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95132" y="3900475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конъюгационные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49298" y="2817484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печеночные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43636" y="4786322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механические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 rot="5400000">
            <a:off x="6722998" y="1543750"/>
            <a:ext cx="377195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</p:cNvCxnSpPr>
          <p:nvPr/>
        </p:nvCxnSpPr>
        <p:spPr>
          <a:xfrm rot="5400000">
            <a:off x="6472965" y="2150973"/>
            <a:ext cx="1234451" cy="464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</p:cNvCxnSpPr>
          <p:nvPr/>
        </p:nvCxnSpPr>
        <p:spPr>
          <a:xfrm rot="5400000">
            <a:off x="6258651" y="2651039"/>
            <a:ext cx="1948831" cy="178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</p:cNvCxnSpPr>
          <p:nvPr/>
        </p:nvCxnSpPr>
        <p:spPr>
          <a:xfrm rot="16200000" flipH="1">
            <a:off x="6330088" y="2758195"/>
            <a:ext cx="2948963" cy="9644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4286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/>
              <a:t>Клиническая классификация </a:t>
            </a:r>
            <a:r>
              <a:rPr lang="ru-RU" sz="2500" dirty="0" err="1" smtClean="0"/>
              <a:t>неонатальных</a:t>
            </a:r>
            <a:r>
              <a:rPr lang="ru-RU" sz="2500" dirty="0" smtClean="0"/>
              <a:t> </a:t>
            </a:r>
            <a:r>
              <a:rPr lang="ru-RU" sz="2500" dirty="0" err="1" smtClean="0"/>
              <a:t>желтух</a:t>
            </a:r>
            <a:endParaRPr lang="ru-RU" sz="25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dirty="0" err="1" smtClean="0"/>
              <a:t>Конъюгационные</a:t>
            </a:r>
            <a:r>
              <a:rPr lang="ru-RU" sz="2600" dirty="0" smtClean="0"/>
              <a:t> желтухи (</a:t>
            </a:r>
            <a:r>
              <a:rPr lang="ru-RU" sz="2600" dirty="0" err="1" smtClean="0"/>
              <a:t>неконъюгированная</a:t>
            </a:r>
            <a:r>
              <a:rPr lang="ru-RU" sz="2600" dirty="0" smtClean="0"/>
              <a:t> или непрямая </a:t>
            </a:r>
            <a:r>
              <a:rPr lang="ru-RU" sz="2600" dirty="0" err="1" smtClean="0"/>
              <a:t>гипербилирубинемия</a:t>
            </a:r>
            <a:r>
              <a:rPr lang="ru-RU" sz="2600" dirty="0" smtClean="0"/>
              <a:t>)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желтуха недоношенных детей;</a:t>
            </a:r>
          </a:p>
          <a:p>
            <a:r>
              <a:rPr lang="ru-RU" dirty="0" smtClean="0"/>
              <a:t>желтуха материнского молока (</a:t>
            </a:r>
            <a:r>
              <a:rPr lang="ru-RU" dirty="0" err="1" smtClean="0"/>
              <a:t>сн</a:t>
            </a:r>
            <a:r>
              <a:rPr lang="ru-RU" dirty="0" smtClean="0"/>
              <a:t>-м </a:t>
            </a:r>
            <a:r>
              <a:rPr lang="ru-RU" dirty="0" err="1" smtClean="0"/>
              <a:t>Ариаса</a:t>
            </a:r>
            <a:r>
              <a:rPr lang="ru-RU" dirty="0" smtClean="0"/>
              <a:t>, </a:t>
            </a:r>
            <a:r>
              <a:rPr lang="ru-RU" dirty="0" err="1" smtClean="0"/>
              <a:t>прегнановая</a:t>
            </a:r>
            <a:r>
              <a:rPr lang="ru-RU" dirty="0" smtClean="0"/>
              <a:t> желтуха);</a:t>
            </a:r>
          </a:p>
          <a:p>
            <a:r>
              <a:rPr lang="ru-RU" dirty="0" smtClean="0"/>
              <a:t>желтуха при гипотиреозе;</a:t>
            </a:r>
          </a:p>
          <a:p>
            <a:r>
              <a:rPr lang="ru-RU" dirty="0" smtClean="0"/>
              <a:t>синдром </a:t>
            </a:r>
            <a:r>
              <a:rPr lang="ru-RU" dirty="0" err="1" smtClean="0"/>
              <a:t>Криглера-Наджара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желтуха при высокой кишечной непроходимости;</a:t>
            </a:r>
          </a:p>
          <a:p>
            <a:r>
              <a:rPr lang="ru-RU" dirty="0" smtClean="0"/>
              <a:t>синдром </a:t>
            </a:r>
            <a:r>
              <a:rPr lang="ru-RU" dirty="0" err="1" smtClean="0"/>
              <a:t>Жильбера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семейная транзиторная </a:t>
            </a:r>
            <a:r>
              <a:rPr lang="ru-RU" dirty="0" err="1" smtClean="0"/>
              <a:t>гипербилирубинемия</a:t>
            </a:r>
            <a:r>
              <a:rPr lang="ru-RU" dirty="0" smtClean="0"/>
              <a:t> </a:t>
            </a:r>
            <a:r>
              <a:rPr lang="ru-RU" dirty="0" err="1" smtClean="0"/>
              <a:t>Люцея-Дрискола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синдром </a:t>
            </a:r>
            <a:r>
              <a:rPr lang="ru-RU" dirty="0" err="1" smtClean="0"/>
              <a:t>Дубина-Джонса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синдром Ротора.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Желтуха новорожденных </a:t>
            </a:r>
            <a:r>
              <a:rPr lang="ru-RU" dirty="0" smtClean="0"/>
              <a:t>- это визуальное проявление повышения уровня билирубина, проявляющееся </a:t>
            </a:r>
            <a:r>
              <a:rPr lang="ru-RU" dirty="0" smtClean="0">
                <a:solidFill>
                  <a:srgbClr val="0070C0"/>
                </a:solidFill>
              </a:rPr>
              <a:t>у доношенных </a:t>
            </a:r>
            <a:r>
              <a:rPr lang="ru-RU" dirty="0" smtClean="0"/>
              <a:t>новорожденных при уровне общего билирубина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</a:t>
            </a:r>
            <a:r>
              <a:rPr lang="ru-RU" dirty="0" smtClean="0"/>
              <a:t> </a:t>
            </a:r>
            <a:r>
              <a:rPr lang="ru-RU" dirty="0" err="1" smtClean="0"/>
              <a:t>мкмоль</a:t>
            </a:r>
            <a:r>
              <a:rPr lang="ru-RU" dirty="0" smtClean="0"/>
              <a:t>/л, </a:t>
            </a:r>
            <a:r>
              <a:rPr lang="ru-RU" dirty="0" smtClean="0">
                <a:solidFill>
                  <a:srgbClr val="0070C0"/>
                </a:solidFill>
              </a:rPr>
              <a:t>у недоношенных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</a:t>
            </a:r>
            <a:r>
              <a:rPr lang="ru-RU" dirty="0" smtClean="0"/>
              <a:t> </a:t>
            </a:r>
            <a:r>
              <a:rPr lang="ru-RU" dirty="0" err="1" smtClean="0"/>
              <a:t>мкмоль</a:t>
            </a:r>
            <a:r>
              <a:rPr lang="ru-RU" dirty="0" smtClean="0"/>
              <a:t>/л.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Гипербилирубинемия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ru-RU" dirty="0" smtClean="0"/>
              <a:t> – повышение уровня общего билирубина выше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342</a:t>
            </a:r>
            <a:r>
              <a:rPr lang="ru-RU" dirty="0" smtClean="0"/>
              <a:t> </a:t>
            </a:r>
            <a:r>
              <a:rPr lang="ru-RU" dirty="0" err="1" smtClean="0"/>
              <a:t>мкмоль</a:t>
            </a:r>
            <a:r>
              <a:rPr lang="ru-RU" dirty="0" smtClean="0"/>
              <a:t>/л (20 мг/</a:t>
            </a:r>
            <a:r>
              <a:rPr lang="ru-RU" dirty="0" err="1" smtClean="0"/>
              <a:t>дл</a:t>
            </a:r>
            <a:r>
              <a:rPr lang="ru-RU" dirty="0" smtClean="0"/>
              <a:t>; </a:t>
            </a:r>
            <a:r>
              <a:rPr lang="en-US" dirty="0" smtClean="0"/>
              <a:t>mg/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endParaRPr lang="ru-RU" dirty="0" smtClean="0"/>
          </a:p>
          <a:p>
            <a:pPr lvl="0" algn="just">
              <a:buNone/>
            </a:pPr>
            <a:r>
              <a:rPr lang="ru-RU" sz="1400" dirty="0" smtClean="0"/>
              <a:t>* - </a:t>
            </a:r>
            <a:r>
              <a:rPr lang="en-US" sz="1400" dirty="0" err="1" smtClean="0"/>
              <a:t>Buonocore</a:t>
            </a:r>
            <a:r>
              <a:rPr lang="en-US" sz="1400" dirty="0" smtClean="0"/>
              <a:t> </a:t>
            </a:r>
            <a:r>
              <a:rPr lang="en-US" sz="1400" dirty="0"/>
              <a:t>G., </a:t>
            </a:r>
            <a:r>
              <a:rPr lang="en-US" sz="1400" dirty="0" err="1"/>
              <a:t>Bracci</a:t>
            </a:r>
            <a:r>
              <a:rPr lang="en-US" sz="1400" dirty="0"/>
              <a:t> R., </a:t>
            </a:r>
            <a:r>
              <a:rPr lang="en-US" sz="1400" dirty="0" err="1"/>
              <a:t>Weindling</a:t>
            </a:r>
            <a:r>
              <a:rPr lang="en-US" sz="1400" dirty="0"/>
              <a:t> M. Neonatology. A Practical Approach to Neonatal Diseases. – Springer-</a:t>
            </a:r>
            <a:r>
              <a:rPr lang="en-US" sz="1400" dirty="0" err="1"/>
              <a:t>Verlag</a:t>
            </a:r>
            <a:r>
              <a:rPr lang="en-US" sz="1400" dirty="0"/>
              <a:t>, 2012. – 1348 p.</a:t>
            </a:r>
            <a:endParaRPr lang="ru-RU" sz="1400" dirty="0"/>
          </a:p>
          <a:p>
            <a:pPr algn="just">
              <a:buNone/>
            </a:pPr>
            <a:endParaRPr lang="ru-RU" sz="14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67544" y="5517232"/>
            <a:ext cx="331236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Патогенез </a:t>
            </a:r>
            <a:r>
              <a:rPr lang="ru-RU" dirty="0" err="1" smtClean="0"/>
              <a:t>конъюгационных</a:t>
            </a:r>
            <a:r>
              <a:rPr lang="ru-RU" dirty="0" smtClean="0"/>
              <a:t> </a:t>
            </a:r>
            <a:r>
              <a:rPr lang="ru-RU" dirty="0" err="1" smtClean="0"/>
              <a:t>желтух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нарушение конъюгации в </a:t>
            </a:r>
            <a:r>
              <a:rPr lang="ru-RU" dirty="0" err="1" smtClean="0"/>
              <a:t>гепатоцитах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повышенная энтерогепатическая циркуляция (при </a:t>
            </a:r>
            <a:r>
              <a:rPr lang="ru-RU" dirty="0" err="1" smtClean="0"/>
              <a:t>сн-ме</a:t>
            </a:r>
            <a:r>
              <a:rPr lang="ru-RU" dirty="0" smtClean="0"/>
              <a:t> </a:t>
            </a:r>
            <a:r>
              <a:rPr lang="ru-RU" dirty="0" err="1" smtClean="0"/>
              <a:t>Ариаса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Клиническая картина </a:t>
            </a:r>
            <a:r>
              <a:rPr lang="ru-RU" dirty="0" err="1" smtClean="0"/>
              <a:t>конъюгационной</a:t>
            </a:r>
            <a:r>
              <a:rPr lang="ru-RU" dirty="0" smtClean="0"/>
              <a:t> желтухи.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Динамика желтухи:</a:t>
            </a:r>
          </a:p>
          <a:p>
            <a:pPr marL="788670" lvl="1" indent="-514350"/>
            <a:r>
              <a:rPr lang="ru-RU" dirty="0" smtClean="0"/>
              <a:t>появляется не ранее 24 часов после рождения;</a:t>
            </a:r>
          </a:p>
          <a:p>
            <a:pPr marL="788670" lvl="1" indent="-514350"/>
            <a:r>
              <a:rPr lang="ru-RU" dirty="0" smtClean="0"/>
              <a:t>нарастает после 4 суток жизни;</a:t>
            </a:r>
          </a:p>
          <a:p>
            <a:pPr marL="788670" lvl="1" indent="-514350"/>
            <a:r>
              <a:rPr lang="ru-RU" dirty="0" smtClean="0"/>
              <a:t>не угасает до конца 3 недели жизни.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Особенности клинической картины:</a:t>
            </a:r>
          </a:p>
          <a:p>
            <a:pPr marL="788670" lvl="1" indent="-514350"/>
            <a:r>
              <a:rPr lang="ru-RU" dirty="0" smtClean="0"/>
              <a:t>кожа имеет оранжевый оттенок;</a:t>
            </a:r>
          </a:p>
          <a:p>
            <a:pPr marL="788670" lvl="1" indent="-514350"/>
            <a:r>
              <a:rPr lang="ru-RU" dirty="0" smtClean="0"/>
              <a:t>общее состояние – удовлетворительное, при выраженной </a:t>
            </a:r>
            <a:r>
              <a:rPr lang="ru-RU" dirty="0" err="1" smtClean="0"/>
              <a:t>гипербилирубинемии</a:t>
            </a:r>
            <a:r>
              <a:rPr lang="ru-RU" dirty="0" smtClean="0"/>
              <a:t> ухудшается;</a:t>
            </a:r>
          </a:p>
          <a:p>
            <a:pPr marL="788670" lvl="1" indent="-514350"/>
            <a:r>
              <a:rPr lang="ru-RU" dirty="0" smtClean="0"/>
              <a:t>нет </a:t>
            </a:r>
            <a:r>
              <a:rPr lang="ru-RU" dirty="0" err="1" smtClean="0"/>
              <a:t>гепатоспленомегалии</a:t>
            </a:r>
            <a:r>
              <a:rPr lang="ru-RU" dirty="0" smtClean="0"/>
              <a:t>;</a:t>
            </a:r>
          </a:p>
          <a:p>
            <a:pPr marL="788670" lvl="1" indent="-514350"/>
            <a:r>
              <a:rPr lang="ru-RU" dirty="0" smtClean="0"/>
              <a:t>обычная окраска кала и мочи.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Лабораторные критерии </a:t>
            </a:r>
            <a:r>
              <a:rPr lang="ru-RU" dirty="0" err="1" smtClean="0"/>
              <a:t>конъюгационной</a:t>
            </a:r>
            <a:r>
              <a:rPr lang="ru-RU" dirty="0" smtClean="0"/>
              <a:t> желтухи.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Пуповинная кровь:</a:t>
            </a:r>
          </a:p>
          <a:p>
            <a:pPr lvl="1"/>
            <a:r>
              <a:rPr lang="ru-RU" dirty="0" smtClean="0"/>
              <a:t>билирубин </a:t>
            </a:r>
            <a:r>
              <a:rPr lang="en-US" dirty="0" smtClean="0"/>
              <a:t>&lt;</a:t>
            </a:r>
            <a:r>
              <a:rPr lang="ru-RU" dirty="0" smtClean="0"/>
              <a:t>51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1"/>
            <a:r>
              <a:rPr lang="ru-RU" dirty="0" smtClean="0"/>
              <a:t>гемоглобин соответствует норме;</a:t>
            </a:r>
          </a:p>
          <a:p>
            <a:r>
              <a:rPr lang="ru-RU" dirty="0" smtClean="0"/>
              <a:t>Венозная кровь: </a:t>
            </a:r>
          </a:p>
          <a:p>
            <a:pPr lvl="1"/>
            <a:r>
              <a:rPr lang="ru-RU" dirty="0" smtClean="0"/>
              <a:t>почасовой прирост билирубина в 1-е сутки </a:t>
            </a:r>
            <a:r>
              <a:rPr lang="en-US" dirty="0" smtClean="0"/>
              <a:t>&lt;</a:t>
            </a:r>
            <a:r>
              <a:rPr lang="ru-RU" dirty="0" smtClean="0"/>
              <a:t> 6,8 </a:t>
            </a:r>
            <a:r>
              <a:rPr lang="ru-RU" dirty="0" err="1" smtClean="0"/>
              <a:t>мкмоль</a:t>
            </a:r>
            <a:r>
              <a:rPr lang="ru-RU" dirty="0" smtClean="0"/>
              <a:t>/л/час;</a:t>
            </a:r>
          </a:p>
          <a:p>
            <a:pPr lvl="1"/>
            <a:r>
              <a:rPr lang="ru-RU" dirty="0" smtClean="0"/>
              <a:t>максимальная концентрация </a:t>
            </a:r>
            <a:r>
              <a:rPr lang="ru-RU" dirty="0" err="1" smtClean="0"/>
              <a:t>общ.билирубина</a:t>
            </a:r>
            <a:r>
              <a:rPr lang="ru-RU" dirty="0" smtClean="0"/>
              <a:t> на 3 – 4 сутки </a:t>
            </a:r>
            <a:r>
              <a:rPr lang="ru-RU" dirty="0" err="1" smtClean="0"/>
              <a:t>м.б</a:t>
            </a:r>
            <a:r>
              <a:rPr lang="ru-RU" dirty="0" smtClean="0"/>
              <a:t>.:</a:t>
            </a:r>
          </a:p>
          <a:p>
            <a:pPr lvl="2">
              <a:buFont typeface="Wingdings" pitchFamily="2" charset="2"/>
              <a:buChar char="q"/>
            </a:pPr>
            <a:r>
              <a:rPr lang="ru-RU" dirty="0" smtClean="0"/>
              <a:t>доношенные </a:t>
            </a:r>
            <a:r>
              <a:rPr lang="en-US" dirty="0" smtClean="0"/>
              <a:t>&gt;256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2">
              <a:buFont typeface="Wingdings" pitchFamily="2" charset="2"/>
              <a:buChar char="q"/>
            </a:pPr>
            <a:r>
              <a:rPr lang="ru-RU" dirty="0" smtClean="0"/>
              <a:t>недоношенные &gt;</a:t>
            </a:r>
            <a:r>
              <a:rPr lang="en-US" dirty="0" smtClean="0"/>
              <a:t>171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1"/>
            <a:r>
              <a:rPr lang="ru-RU" dirty="0" smtClean="0"/>
              <a:t>повышение </a:t>
            </a:r>
            <a:r>
              <a:rPr lang="ru-RU" dirty="0" err="1" smtClean="0"/>
              <a:t>общ.билирубина</a:t>
            </a:r>
            <a:r>
              <a:rPr lang="ru-RU" dirty="0" smtClean="0"/>
              <a:t> за счет непрямого;</a:t>
            </a:r>
          </a:p>
          <a:p>
            <a:pPr lvl="1"/>
            <a:r>
              <a:rPr lang="ru-RU" dirty="0" smtClean="0"/>
              <a:t>доля прямого билирубина </a:t>
            </a:r>
            <a:r>
              <a:rPr lang="en-US" dirty="0" smtClean="0"/>
              <a:t>&lt;</a:t>
            </a:r>
            <a:r>
              <a:rPr lang="ru-RU" dirty="0" smtClean="0"/>
              <a:t>20% (обычно </a:t>
            </a:r>
            <a:r>
              <a:rPr lang="en-US" dirty="0" smtClean="0"/>
              <a:t>&lt;</a:t>
            </a:r>
            <a:r>
              <a:rPr lang="ru-RU" dirty="0" smtClean="0"/>
              <a:t>10%);</a:t>
            </a:r>
          </a:p>
          <a:p>
            <a:r>
              <a:rPr lang="ru-RU" dirty="0" smtClean="0"/>
              <a:t>ОАК:</a:t>
            </a:r>
          </a:p>
          <a:p>
            <a:pPr lvl="1"/>
            <a:r>
              <a:rPr lang="ru-RU" dirty="0" smtClean="0"/>
              <a:t>нормальные значения гемоглобина, эритроцитов, </a:t>
            </a:r>
            <a:r>
              <a:rPr lang="ru-RU" dirty="0" err="1" smtClean="0"/>
              <a:t>ретикулоцитов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402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Желтуха недоношенных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032216"/>
          </a:xfrm>
        </p:spPr>
        <p:txBody>
          <a:bodyPr/>
          <a:lstStyle/>
          <a:p>
            <a:pPr algn="just"/>
            <a:r>
              <a:rPr lang="ru-RU" dirty="0" smtClean="0"/>
              <a:t>держится дольше, по сравнению с физиологической желтухой у доношенных детей – до 3 – 4 недель;</a:t>
            </a:r>
          </a:p>
          <a:p>
            <a:pPr algn="just"/>
            <a:r>
              <a:rPr lang="ru-RU" dirty="0" smtClean="0"/>
              <a:t>наибольшая концентрация билирубина возникает к 5 – 6 дню;</a:t>
            </a:r>
          </a:p>
          <a:p>
            <a:pPr algn="just"/>
            <a:r>
              <a:rPr lang="ru-RU" dirty="0" smtClean="0"/>
              <a:t>начинает уменьшаться желтуха к 8 дню;</a:t>
            </a:r>
          </a:p>
          <a:p>
            <a:pPr algn="just"/>
            <a:r>
              <a:rPr lang="ru-RU" dirty="0" smtClean="0"/>
              <a:t>почасовой прирост билирубина </a:t>
            </a:r>
            <a:r>
              <a:rPr lang="en-US" dirty="0" smtClean="0"/>
              <a:t>&lt;3,4</a:t>
            </a:r>
            <a:r>
              <a:rPr lang="ru-RU" dirty="0" smtClean="0"/>
              <a:t> </a:t>
            </a:r>
            <a:r>
              <a:rPr lang="ru-RU" dirty="0" err="1" smtClean="0"/>
              <a:t>мкмоль</a:t>
            </a:r>
            <a:r>
              <a:rPr lang="ru-RU" dirty="0" smtClean="0"/>
              <a:t>/ч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511" y="116632"/>
            <a:ext cx="8785225" cy="360511"/>
          </a:xfrm>
        </p:spPr>
        <p:txBody>
          <a:bodyPr>
            <a:noAutofit/>
          </a:bodyPr>
          <a:lstStyle/>
          <a:p>
            <a:pPr algn="ctr"/>
            <a:r>
              <a:rPr lang="ru-RU" sz="2100" dirty="0" err="1" smtClean="0"/>
              <a:t>Прегнановая</a:t>
            </a:r>
            <a:r>
              <a:rPr lang="ru-RU" sz="2100" dirty="0" smtClean="0"/>
              <a:t> желтуха (желтуха материнского молока, </a:t>
            </a:r>
            <a:r>
              <a:rPr lang="ru-RU" sz="2100" dirty="0" err="1" smtClean="0"/>
              <a:t>сн</a:t>
            </a:r>
            <a:r>
              <a:rPr lang="ru-RU" sz="2100" dirty="0" smtClean="0"/>
              <a:t>-м </a:t>
            </a:r>
            <a:r>
              <a:rPr lang="ru-RU" sz="2100" dirty="0" err="1" smtClean="0"/>
              <a:t>Ариаса</a:t>
            </a:r>
            <a:r>
              <a:rPr lang="ru-RU" sz="2100" dirty="0" smtClean="0"/>
              <a:t>)</a:t>
            </a:r>
            <a:endParaRPr lang="ru-RU" sz="21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324" y="620688"/>
            <a:ext cx="8229600" cy="58715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Частота: </a:t>
            </a:r>
            <a:r>
              <a:rPr lang="ru-RU" sz="1400" dirty="0" smtClean="0"/>
              <a:t>2 – 4 %</a:t>
            </a:r>
            <a:endParaRPr lang="ru-RU" sz="1400" dirty="0"/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 риска: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снижение </a:t>
            </a:r>
            <a:r>
              <a:rPr lang="ru-RU" sz="1400" dirty="0" err="1" smtClean="0"/>
              <a:t>калоража</a:t>
            </a:r>
            <a:r>
              <a:rPr lang="ru-RU" sz="1400" dirty="0" smtClean="0"/>
              <a:t> ГМ при неустановившейся лактации в первые дни жизни;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высокая активность бета-</a:t>
            </a:r>
            <a:r>
              <a:rPr lang="ru-RU" sz="1400" dirty="0" err="1" smtClean="0"/>
              <a:t>глюкуронидазы</a:t>
            </a:r>
            <a:r>
              <a:rPr lang="ru-RU" sz="1400" dirty="0" smtClean="0"/>
              <a:t> грудного молока (отщепляет остаток </a:t>
            </a:r>
            <a:r>
              <a:rPr lang="ru-RU" sz="1400" dirty="0" err="1" smtClean="0"/>
              <a:t>глюкуроновой</a:t>
            </a:r>
            <a:r>
              <a:rPr lang="ru-RU" sz="1400" dirty="0" smtClean="0"/>
              <a:t> кислоты от ПБ (билирубин-</a:t>
            </a:r>
            <a:r>
              <a:rPr lang="ru-RU" sz="1400" dirty="0" err="1" smtClean="0"/>
              <a:t>диглюкуронида</a:t>
            </a:r>
            <a:r>
              <a:rPr lang="ru-RU" sz="1400" dirty="0" smtClean="0"/>
              <a:t>) в кишечнике ребенка, превращая его в НБ, который </a:t>
            </a:r>
            <a:r>
              <a:rPr lang="ru-RU" sz="1400" dirty="0" err="1" smtClean="0"/>
              <a:t>реабсорбируется</a:t>
            </a:r>
            <a:r>
              <a:rPr lang="ru-RU" sz="1400" dirty="0" smtClean="0"/>
              <a:t> в кишечнике и поступает в системный кровоток, вызывая повышение уровня НБ в крови);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дефицит компонентов ГМ (липаза, жирные кислоты);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/>
              <a:t>высокое содержание прегнан-3-альфа-20-р-диола </a:t>
            </a:r>
            <a:r>
              <a:rPr lang="ru-RU" sz="1400" dirty="0" smtClean="0"/>
              <a:t>в молоке у некоторых женщин (тормозит активность </a:t>
            </a:r>
            <a:r>
              <a:rPr lang="ru-RU" sz="1400" dirty="0" err="1" smtClean="0"/>
              <a:t>глюкуронилтрансферазы</a:t>
            </a:r>
            <a:r>
              <a:rPr lang="ru-RU" sz="1400" dirty="0" smtClean="0"/>
              <a:t> печени новорожденного);</a:t>
            </a:r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Патогенез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сниженная экскреция билирубина из печени</a:t>
            </a:r>
            <a:r>
              <a:rPr lang="ru-RU" sz="1400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повышенная энтерогепатическая циркуляция (</a:t>
            </a:r>
            <a:r>
              <a:rPr lang="ru-RU" sz="1400" dirty="0" err="1" smtClean="0"/>
              <a:t>реабсорбция</a:t>
            </a:r>
            <a:r>
              <a:rPr lang="ru-RU" sz="1400" dirty="0" smtClean="0"/>
              <a:t>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повышение уровня НБ в крови новорожденного.</a:t>
            </a:r>
            <a:endParaRPr lang="ru-RU" sz="1400" dirty="0" smtClean="0"/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Клиника: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развивается на 2 – 3 </a:t>
            </a:r>
            <a:r>
              <a:rPr lang="ru-RU" sz="1400" b="1" dirty="0" smtClean="0"/>
              <a:t>неделе</a:t>
            </a:r>
            <a:r>
              <a:rPr lang="ru-RU" sz="1400" dirty="0" smtClean="0"/>
              <a:t> жизни;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макс. уровень НБ на </a:t>
            </a:r>
            <a:r>
              <a:rPr lang="ru-RU" sz="1400" b="1" dirty="0" smtClean="0"/>
              <a:t>8 – 15 сутки</a:t>
            </a:r>
            <a:r>
              <a:rPr lang="ru-RU" sz="1400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уровень НБ </a:t>
            </a:r>
            <a:r>
              <a:rPr lang="ru-RU" sz="1400" b="1" dirty="0" smtClean="0"/>
              <a:t>выше 171 </a:t>
            </a:r>
            <a:r>
              <a:rPr lang="ru-RU" sz="1400" b="1" dirty="0" err="1" smtClean="0"/>
              <a:t>мкмоль</a:t>
            </a:r>
            <a:r>
              <a:rPr lang="ru-RU" sz="1400" b="1" dirty="0" smtClean="0"/>
              <a:t>/л </a:t>
            </a:r>
            <a:r>
              <a:rPr lang="ru-RU" sz="1400" dirty="0" smtClean="0"/>
              <a:t>(вплоть до 300 и несколько выше);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err="1" smtClean="0"/>
              <a:t>гипербилирубинемия</a:t>
            </a:r>
            <a:r>
              <a:rPr lang="ru-RU" sz="1400" dirty="0" smtClean="0"/>
              <a:t> длится </a:t>
            </a:r>
            <a:r>
              <a:rPr lang="ru-RU" sz="1400" b="1" dirty="0" smtClean="0"/>
              <a:t>до 9 недель</a:t>
            </a:r>
            <a:r>
              <a:rPr lang="ru-RU" sz="1400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общее состояние не страдает;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отсутствует </a:t>
            </a:r>
            <a:r>
              <a:rPr lang="ru-RU" sz="1400" dirty="0" err="1" smtClean="0"/>
              <a:t>гепатоспленомегалия</a:t>
            </a:r>
            <a:r>
              <a:rPr lang="ru-RU" sz="1400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отсутствует неврологическая симптоматика;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аппетит не страдает, «хорошая» прибавка в весе.</a:t>
            </a:r>
            <a:endParaRPr lang="ru-RU" sz="1400" dirty="0" smtClean="0"/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Прогноз: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всегда благоприятный.</a:t>
            </a:r>
            <a:endParaRPr lang="ru-RU" sz="1400" dirty="0" smtClean="0"/>
          </a:p>
        </p:txBody>
      </p:sp>
    </p:spTree>
    <p:extLst>
      <p:ext uri="{BB962C8B-B14F-4D97-AF65-F5344CB8AC3E}">
        <p14:creationId xmlns:p14="http://schemas.microsoft.com/office/powerpoint/2010/main" val="652311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324" y="620688"/>
            <a:ext cx="8229600" cy="58715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Частота: </a:t>
            </a:r>
            <a:r>
              <a:rPr lang="ru-RU" sz="1400" dirty="0" smtClean="0"/>
              <a:t>12 – 13% доношенных новорожденных (причины желтухи связаны с грудным вскармливанием, но не связаны непосредственно с компонентами грудного молока). </a:t>
            </a:r>
            <a:endParaRPr lang="ru-RU" sz="1400" dirty="0"/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 риска: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«нечастое» кормление (менее 7 – 8 раз в сутки);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позднее прикладывание к груди;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дефицит жидкости, потребляемой матерью;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позднее отхождение </a:t>
            </a:r>
            <a:r>
              <a:rPr lang="ru-RU" sz="1400" dirty="0" err="1" smtClean="0"/>
              <a:t>мекония</a:t>
            </a:r>
            <a:r>
              <a:rPr lang="ru-RU" sz="1400" dirty="0" smtClean="0"/>
              <a:t> после рождения (</a:t>
            </a:r>
            <a:r>
              <a:rPr lang="en-US" sz="1400" dirty="0" smtClean="0"/>
              <a:t>&gt;12 </a:t>
            </a:r>
            <a:r>
              <a:rPr lang="ru-RU" sz="1400" dirty="0" smtClean="0"/>
              <a:t>ч; используется стимуляция стула постановкой клизмы);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задержка пережатия пуповины;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окситоцин в родах;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сгущение желчи. </a:t>
            </a:r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Патогенез: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сниженная экскреция билирубина из печени</a:t>
            </a:r>
            <a:r>
              <a:rPr lang="ru-RU" sz="1400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повышенная энтерогепатическая циркуляция (</a:t>
            </a:r>
            <a:r>
              <a:rPr lang="ru-RU" sz="1400" dirty="0" err="1" smtClean="0"/>
              <a:t>реабсорбция</a:t>
            </a:r>
            <a:r>
              <a:rPr lang="ru-RU" sz="1400" dirty="0" smtClean="0"/>
              <a:t>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повышение уровня НБ в крови новорожденного.</a:t>
            </a:r>
            <a:endParaRPr lang="ru-RU" sz="1400" dirty="0" smtClean="0"/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Клиника: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развивается на 2 – 4 </a:t>
            </a:r>
            <a:r>
              <a:rPr lang="ru-RU" sz="1400" b="1" dirty="0" smtClean="0"/>
              <a:t>день</a:t>
            </a:r>
            <a:r>
              <a:rPr lang="ru-RU" sz="1400" dirty="0" smtClean="0"/>
              <a:t> жизни;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пик билирубина на 3 – 6 сутки;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уровень НБ </a:t>
            </a:r>
            <a:r>
              <a:rPr lang="ru-RU" sz="1400" b="1" dirty="0" smtClean="0"/>
              <a:t>более 205 </a:t>
            </a:r>
            <a:r>
              <a:rPr lang="ru-RU" sz="1400" dirty="0" err="1" smtClean="0"/>
              <a:t>мкмоль</a:t>
            </a:r>
            <a:r>
              <a:rPr lang="ru-RU" sz="1400" dirty="0" smtClean="0"/>
              <a:t>/л;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err="1" smtClean="0"/>
              <a:t>гипербилирубинемия</a:t>
            </a:r>
            <a:r>
              <a:rPr lang="ru-RU" sz="1400" dirty="0" smtClean="0"/>
              <a:t> длится </a:t>
            </a:r>
            <a:r>
              <a:rPr lang="ru-RU" sz="1400" b="1" dirty="0" smtClean="0"/>
              <a:t>более 3 недель</a:t>
            </a:r>
            <a:r>
              <a:rPr lang="ru-RU" sz="1400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общее состояние не страдает;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отсутствует </a:t>
            </a:r>
            <a:r>
              <a:rPr lang="ru-RU" sz="1400" dirty="0" err="1" smtClean="0"/>
              <a:t>гепатоспленомегалия</a:t>
            </a:r>
            <a:r>
              <a:rPr lang="ru-RU" sz="1400" dirty="0" smtClean="0"/>
              <a:t>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отсутствует неврологическая симптоматика;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аппетит не страдает, «хорошая» прибавка в весе.</a:t>
            </a:r>
            <a:endParaRPr lang="ru-RU" sz="1400" dirty="0" smtClean="0"/>
          </a:p>
          <a:p>
            <a:pPr>
              <a:spcBef>
                <a:spcPts val="0"/>
              </a:spcBef>
              <a:buNone/>
            </a:pP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Прогноз: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400" dirty="0" smtClean="0"/>
              <a:t>всегда благоприятный.</a:t>
            </a:r>
            <a:endParaRPr lang="ru-RU" sz="1400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1" y="116632"/>
            <a:ext cx="8785225" cy="3605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100" dirty="0"/>
              <a:t>Ж</a:t>
            </a:r>
            <a:r>
              <a:rPr lang="ru-RU" sz="2100" dirty="0" smtClean="0"/>
              <a:t>елтуха грудного вскармливания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98973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457323" y="1484784"/>
            <a:ext cx="8229600" cy="19111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ru-RU" sz="1800" dirty="0" err="1" smtClean="0"/>
              <a:t>холекинетики</a:t>
            </a:r>
            <a:r>
              <a:rPr lang="ru-RU" sz="1800" dirty="0" smtClean="0"/>
              <a:t>: </a:t>
            </a:r>
            <a:r>
              <a:rPr lang="en-US" sz="1800" dirty="0" smtClean="0"/>
              <a:t>MgSO</a:t>
            </a:r>
            <a:r>
              <a:rPr lang="en-US" sz="1800" baseline="-25000" dirty="0" smtClean="0"/>
              <a:t>4</a:t>
            </a:r>
            <a:r>
              <a:rPr lang="en-US" sz="1800" dirty="0" smtClean="0"/>
              <a:t> 12,5%</a:t>
            </a:r>
            <a:r>
              <a:rPr lang="ru-RU" sz="1800" dirty="0" smtClean="0"/>
              <a:t> по ½ - 1 </a:t>
            </a:r>
            <a:r>
              <a:rPr lang="ru-RU" sz="1800" dirty="0" err="1" smtClean="0"/>
              <a:t>ч.л</a:t>
            </a:r>
            <a:r>
              <a:rPr lang="ru-RU" sz="1800" dirty="0" smtClean="0"/>
              <a:t>. х 3 р/</a:t>
            </a:r>
            <a:r>
              <a:rPr lang="ru-RU" sz="1800" dirty="0" err="1" smtClean="0"/>
              <a:t>сут</a:t>
            </a:r>
            <a:r>
              <a:rPr lang="ru-RU" sz="1800" dirty="0" smtClean="0"/>
              <a:t>. до приемлемого снижения уровня НБ;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800" dirty="0" smtClean="0"/>
              <a:t>отмена грудного вскармливания на 48 – 72 ч. (дифференциально диагностическим признаком будет снижение уровня НБ по окончании указанного периода);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1800" dirty="0" smtClean="0"/>
              <a:t>фототерапия.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0" y="332656"/>
            <a:ext cx="8785225" cy="936104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/>
              <a:t>Лечение </a:t>
            </a:r>
            <a:r>
              <a:rPr lang="ru-RU" sz="2600" dirty="0" err="1" smtClean="0"/>
              <a:t>желтух</a:t>
            </a:r>
            <a:r>
              <a:rPr lang="ru-RU" sz="2600" dirty="0" smtClean="0"/>
              <a:t> грудного вскармливания и материнского молока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512833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Криглера-Наджара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29600" cy="554461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Патогенез:</a:t>
            </a:r>
          </a:p>
          <a:p>
            <a:pPr>
              <a:buFontTx/>
              <a:buChar char="-"/>
            </a:pPr>
            <a:r>
              <a:rPr lang="ru-RU" dirty="0" smtClean="0"/>
              <a:t>отсутствие (</a:t>
            </a:r>
            <a:r>
              <a:rPr lang="en-US" dirty="0" smtClean="0"/>
              <a:t>I </a:t>
            </a:r>
            <a:r>
              <a:rPr lang="ru-RU" dirty="0" smtClean="0"/>
              <a:t>тип)</a:t>
            </a:r>
            <a:r>
              <a:rPr lang="en-US" dirty="0" smtClean="0"/>
              <a:t> </a:t>
            </a:r>
            <a:r>
              <a:rPr lang="ru-RU" dirty="0" smtClean="0"/>
              <a:t>или снижение активности (</a:t>
            </a:r>
            <a:r>
              <a:rPr lang="en-US" dirty="0" smtClean="0"/>
              <a:t>II</a:t>
            </a:r>
            <a:r>
              <a:rPr lang="ru-RU" dirty="0" smtClean="0"/>
              <a:t> тип) </a:t>
            </a:r>
            <a:r>
              <a:rPr lang="ru-RU" dirty="0" err="1" smtClean="0"/>
              <a:t>уридилдифосфатглюкуронилтрансферазы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повышение НБ;</a:t>
            </a:r>
          </a:p>
          <a:p>
            <a:pPr>
              <a:buFontTx/>
              <a:buChar char="-"/>
            </a:pPr>
            <a:r>
              <a:rPr lang="ru-RU" dirty="0" smtClean="0"/>
              <a:t>возможно развитие </a:t>
            </a:r>
            <a:r>
              <a:rPr lang="ru-RU" dirty="0" err="1" smtClean="0"/>
              <a:t>билирубиновой</a:t>
            </a:r>
            <a:r>
              <a:rPr lang="ru-RU" dirty="0" smtClean="0"/>
              <a:t> энцефалопатии или ядерной желтухи.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Клиника:</a:t>
            </a:r>
          </a:p>
          <a:p>
            <a:pPr>
              <a:buFontTx/>
              <a:buChar char="-"/>
            </a:pPr>
            <a:r>
              <a:rPr lang="ru-RU" dirty="0" smtClean="0"/>
              <a:t>развивается в 1-х суток;</a:t>
            </a:r>
          </a:p>
          <a:p>
            <a:pPr>
              <a:buFontTx/>
              <a:buChar char="-"/>
            </a:pPr>
            <a:r>
              <a:rPr lang="ru-RU" dirty="0" smtClean="0"/>
              <a:t>нарастает по интенсивности при отсутствии признаков гемолиза;</a:t>
            </a:r>
          </a:p>
          <a:p>
            <a:pPr>
              <a:buFontTx/>
              <a:buChar char="-"/>
            </a:pPr>
            <a:r>
              <a:rPr lang="ru-RU" dirty="0" smtClean="0"/>
              <a:t>умеренно повышенный НБ у одного из родителей (определяется по повышенному уровню НБ </a:t>
            </a:r>
            <a:r>
              <a:rPr lang="en-US" dirty="0" smtClean="0"/>
              <a:t>&gt;</a:t>
            </a:r>
            <a:r>
              <a:rPr lang="ru-RU" dirty="0" smtClean="0"/>
              <a:t>34-68 </a:t>
            </a:r>
            <a:r>
              <a:rPr lang="ru-RU" dirty="0" err="1" smtClean="0"/>
              <a:t>мкмоль</a:t>
            </a:r>
            <a:r>
              <a:rPr lang="ru-RU" dirty="0" smtClean="0"/>
              <a:t>/л).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Прогноз: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ru-RU" dirty="0" smtClean="0"/>
              <a:t>при </a:t>
            </a:r>
            <a:r>
              <a:rPr lang="en-US" dirty="0" smtClean="0"/>
              <a:t>I</a:t>
            </a:r>
            <a:r>
              <a:rPr lang="ru-RU" dirty="0" smtClean="0"/>
              <a:t> типе – неблагоприятный (умирают преимущественно на 1 году жизни);</a:t>
            </a:r>
          </a:p>
          <a:p>
            <a:pPr>
              <a:buFontTx/>
              <a:buChar char="-"/>
            </a:pPr>
            <a:r>
              <a:rPr lang="ru-RU" dirty="0" smtClean="0"/>
              <a:t>при </a:t>
            </a:r>
            <a:r>
              <a:rPr lang="en-US" dirty="0" smtClean="0"/>
              <a:t>II </a:t>
            </a:r>
            <a:r>
              <a:rPr lang="ru-RU" dirty="0" smtClean="0"/>
              <a:t>типе – относительно благоприятный.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Лечение:</a:t>
            </a:r>
          </a:p>
          <a:p>
            <a:pPr>
              <a:buFontTx/>
              <a:buChar char="-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тип:</a:t>
            </a:r>
          </a:p>
          <a:p>
            <a:pPr lvl="1">
              <a:buFontTx/>
              <a:buChar char="-"/>
            </a:pPr>
            <a:r>
              <a:rPr lang="ru-RU" dirty="0" err="1"/>
              <a:t>ортотопическая</a:t>
            </a:r>
            <a:r>
              <a:rPr lang="ru-RU" dirty="0"/>
              <a:t> трансплантация </a:t>
            </a:r>
            <a:r>
              <a:rPr lang="ru-RU" dirty="0" smtClean="0"/>
              <a:t>печени;</a:t>
            </a:r>
            <a:endParaRPr lang="ru-RU" dirty="0"/>
          </a:p>
          <a:p>
            <a:pPr lvl="1">
              <a:buFontTx/>
              <a:buChar char="-"/>
            </a:pPr>
            <a:r>
              <a:rPr lang="ru-RU" dirty="0" err="1"/>
              <a:t>инфузия</a:t>
            </a:r>
            <a:r>
              <a:rPr lang="ru-RU" dirty="0"/>
              <a:t> </a:t>
            </a:r>
            <a:r>
              <a:rPr lang="ru-RU" dirty="0" err="1"/>
              <a:t>гепатоцитов</a:t>
            </a:r>
            <a:r>
              <a:rPr lang="ru-RU" dirty="0"/>
              <a:t> доноров с высокой активностью </a:t>
            </a:r>
            <a:r>
              <a:rPr lang="ru-RU" dirty="0" err="1"/>
              <a:t>глюкуронилтрансферазы</a:t>
            </a:r>
            <a:r>
              <a:rPr lang="ru-RU" dirty="0"/>
              <a:t> 1А1 ч/з воротную </a:t>
            </a:r>
            <a:r>
              <a:rPr lang="ru-RU" dirty="0" smtClean="0"/>
              <a:t>вену;</a:t>
            </a:r>
            <a:endParaRPr lang="ru-RU" dirty="0" smtClean="0"/>
          </a:p>
          <a:p>
            <a:pPr lvl="1">
              <a:buFontTx/>
              <a:buChar char="-"/>
            </a:pPr>
            <a:r>
              <a:rPr lang="ru-RU" dirty="0" smtClean="0"/>
              <a:t>фототерапия.</a:t>
            </a:r>
            <a:endParaRPr lang="ru-RU" dirty="0"/>
          </a:p>
          <a:p>
            <a:pPr>
              <a:buFontTx/>
              <a:buChar char="-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тип:</a:t>
            </a:r>
          </a:p>
          <a:p>
            <a:pPr lvl="1">
              <a:buFontTx/>
              <a:buChar char="-"/>
            </a:pPr>
            <a:r>
              <a:rPr lang="ru-RU" dirty="0" smtClean="0"/>
              <a:t>фототерапия;</a:t>
            </a:r>
          </a:p>
          <a:p>
            <a:pPr lvl="1">
              <a:buFontTx/>
              <a:buChar char="-"/>
            </a:pPr>
            <a:r>
              <a:rPr lang="ru-RU" dirty="0" err="1" smtClean="0"/>
              <a:t>фенобарбитал</a:t>
            </a:r>
            <a:r>
              <a:rPr lang="ru-RU" dirty="0" smtClean="0"/>
              <a:t> 5 – 6 мг/кг/</a:t>
            </a:r>
            <a:r>
              <a:rPr lang="ru-RU" dirty="0" err="1" smtClean="0"/>
              <a:t>сут</a:t>
            </a:r>
            <a:r>
              <a:rPr lang="ru-RU" dirty="0" smtClean="0"/>
              <a:t>, курсами по 4 – 6 дней.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r>
              <a:rPr lang="ru-RU" dirty="0" smtClean="0"/>
              <a:t>Синдром </a:t>
            </a:r>
            <a:r>
              <a:rPr lang="ru-RU" dirty="0" err="1" smtClean="0"/>
              <a:t>Жильбера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424936" cy="54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Распространенность:</a:t>
            </a:r>
          </a:p>
          <a:p>
            <a:pPr>
              <a:buFontTx/>
              <a:buChar char="-"/>
            </a:pPr>
            <a:r>
              <a:rPr lang="ru-RU" dirty="0" smtClean="0"/>
              <a:t>1 – 6% населения.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Патогенез:</a:t>
            </a:r>
          </a:p>
          <a:p>
            <a:pPr>
              <a:buFontTx/>
              <a:buChar char="-"/>
            </a:pPr>
            <a:r>
              <a:rPr lang="ru-RU" dirty="0" smtClean="0"/>
              <a:t>небольшое снижение активности </a:t>
            </a:r>
            <a:r>
              <a:rPr lang="ru-RU" dirty="0" err="1" smtClean="0"/>
              <a:t>уридилдифосфатглюкуронилтрансферазы+нарушение</a:t>
            </a:r>
            <a:r>
              <a:rPr lang="ru-RU" dirty="0" smtClean="0"/>
              <a:t> захвата билирубина </a:t>
            </a:r>
            <a:r>
              <a:rPr lang="ru-RU" dirty="0" err="1" smtClean="0"/>
              <a:t>гепатоцитами</a:t>
            </a:r>
            <a:r>
              <a:rPr lang="ru-RU" dirty="0" smtClean="0"/>
              <a:t> (дефект белка внутриклеточного транспорта);</a:t>
            </a:r>
          </a:p>
          <a:p>
            <a:pPr>
              <a:buFontTx/>
              <a:buChar char="-"/>
            </a:pPr>
            <a:r>
              <a:rPr lang="ru-RU" dirty="0" smtClean="0"/>
              <a:t>повышение НБ;</a:t>
            </a:r>
          </a:p>
          <a:p>
            <a:pPr>
              <a:buFontTx/>
              <a:buChar char="-"/>
            </a:pPr>
            <a:r>
              <a:rPr lang="ru-RU" dirty="0" smtClean="0"/>
              <a:t>возможно развитие </a:t>
            </a:r>
            <a:r>
              <a:rPr lang="ru-RU" dirty="0" err="1" smtClean="0"/>
              <a:t>билирубиновой</a:t>
            </a:r>
            <a:r>
              <a:rPr lang="ru-RU" dirty="0" smtClean="0"/>
              <a:t> энцефалопатии или ядерной желтухи.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Клиника:</a:t>
            </a:r>
          </a:p>
          <a:p>
            <a:pPr>
              <a:buFontTx/>
              <a:buChar char="-"/>
            </a:pPr>
            <a:r>
              <a:rPr lang="ru-RU" dirty="0" smtClean="0"/>
              <a:t>течение «мягкое»;</a:t>
            </a:r>
          </a:p>
          <a:p>
            <a:pPr>
              <a:buFontTx/>
              <a:buChar char="-"/>
            </a:pPr>
            <a:r>
              <a:rPr lang="ru-RU" dirty="0" smtClean="0"/>
              <a:t>желтуха невыраженная (</a:t>
            </a:r>
            <a:r>
              <a:rPr lang="ru-RU" dirty="0" err="1" smtClean="0"/>
              <a:t>субиктеричность</a:t>
            </a:r>
            <a:r>
              <a:rPr lang="ru-RU" dirty="0" smtClean="0"/>
              <a:t> склер, матовая желтушность кожи, частичное пожелтение стоп, ладоней, подмышечных впадин, носогубного треугольника).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Лечение:</a:t>
            </a:r>
          </a:p>
          <a:p>
            <a:pPr>
              <a:buFontTx/>
              <a:buChar char="-"/>
            </a:pPr>
            <a:r>
              <a:rPr lang="ru-RU" dirty="0" err="1" smtClean="0"/>
              <a:t>фенобарбитал</a:t>
            </a:r>
            <a:r>
              <a:rPr lang="ru-RU" dirty="0" smtClean="0"/>
              <a:t> 1 – 6  мг/кг/</a:t>
            </a:r>
            <a:r>
              <a:rPr lang="ru-RU" dirty="0" err="1" smtClean="0"/>
              <a:t>сут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4286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/>
              <a:t>Клиническая классификация </a:t>
            </a:r>
            <a:r>
              <a:rPr lang="ru-RU" sz="2500" dirty="0" err="1" smtClean="0"/>
              <a:t>неонатальных</a:t>
            </a:r>
            <a:r>
              <a:rPr lang="ru-RU" sz="2500" dirty="0" smtClean="0"/>
              <a:t> </a:t>
            </a:r>
            <a:r>
              <a:rPr lang="ru-RU" sz="2500" dirty="0" err="1" smtClean="0"/>
              <a:t>желтух</a:t>
            </a:r>
            <a:endParaRPr lang="ru-RU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3071802" y="57148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Неонатальные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желтухи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Физиологические: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Патологические: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286116" y="1142984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00562" y="1142984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7158" y="2000240"/>
            <a:ext cx="2786082" cy="10215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- транзиторная желтуха новорожденных (</a:t>
            </a:r>
            <a:r>
              <a:rPr lang="ru-RU" dirty="0" err="1" smtClean="0">
                <a:solidFill>
                  <a:schemeClr val="bg1">
                    <a:lumMod val="75000"/>
                  </a:schemeClr>
                </a:solidFill>
              </a:rPr>
              <a:t>конъюгационная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  <a:endCxn id="12" idx="0"/>
          </p:cNvCxnSpPr>
          <p:nvPr/>
        </p:nvCxnSpPr>
        <p:spPr>
          <a:xfrm rot="5400000">
            <a:off x="1633040" y="1883080"/>
            <a:ext cx="234319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71868" y="200024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гемолитические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00496" y="2857497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конъюгационные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6314" y="385762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печеночные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43636" y="4786322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механические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 rot="5400000">
            <a:off x="6722998" y="1543750"/>
            <a:ext cx="377195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</p:cNvCxnSpPr>
          <p:nvPr/>
        </p:nvCxnSpPr>
        <p:spPr>
          <a:xfrm rot="5400000">
            <a:off x="6472965" y="2150973"/>
            <a:ext cx="1234451" cy="464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</p:cNvCxnSpPr>
          <p:nvPr/>
        </p:nvCxnSpPr>
        <p:spPr>
          <a:xfrm rot="5400000">
            <a:off x="6258651" y="2651039"/>
            <a:ext cx="1948831" cy="178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</p:cNvCxnSpPr>
          <p:nvPr/>
        </p:nvCxnSpPr>
        <p:spPr>
          <a:xfrm rot="16200000" flipH="1">
            <a:off x="6330088" y="2758195"/>
            <a:ext cx="2948963" cy="9644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04838" y="56573"/>
            <a:ext cx="8229600" cy="361950"/>
          </a:xfrm>
        </p:spPr>
        <p:txBody>
          <a:bodyPr>
            <a:noAutofit/>
          </a:bodyPr>
          <a:lstStyle/>
          <a:p>
            <a:pPr algn="ctr"/>
            <a:r>
              <a:rPr lang="ru-RU" sz="2200" dirty="0" smtClean="0"/>
              <a:t>Стадии </a:t>
            </a:r>
            <a:r>
              <a:rPr lang="ru-RU" sz="2200" dirty="0" err="1" smtClean="0"/>
              <a:t>билирубинового</a:t>
            </a:r>
            <a:r>
              <a:rPr lang="ru-RU" sz="2200" dirty="0" smtClean="0"/>
              <a:t> обмена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0" y="403225"/>
            <a:ext cx="8229600" cy="1057275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/>
              <a:t>Образование билирубина.</a:t>
            </a:r>
          </a:p>
          <a:p>
            <a:r>
              <a:rPr lang="ru-RU" sz="1800" dirty="0" smtClean="0"/>
              <a:t>Транспорт свободного билирубина из кровеносного русла в </a:t>
            </a:r>
            <a:r>
              <a:rPr lang="ru-RU" sz="1800" dirty="0" err="1" smtClean="0"/>
              <a:t>гепатоцит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Конъюгация и экскреция билирубина.</a:t>
            </a:r>
            <a:endParaRPr lang="ru-RU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543" y="1460342"/>
            <a:ext cx="4211027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 l="2406" r="10695"/>
          <a:stretch>
            <a:fillRect/>
          </a:stretch>
        </p:blipFill>
        <p:spPr bwMode="auto">
          <a:xfrm>
            <a:off x="5110743" y="1555081"/>
            <a:ext cx="4000496" cy="386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flipH="1" flipV="1">
            <a:off x="3396231" y="1983710"/>
            <a:ext cx="2739526" cy="30918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24859" y="1626521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Альбумин</a:t>
            </a:r>
            <a:endParaRPr lang="ru-RU" sz="1400" dirty="0"/>
          </a:p>
        </p:txBody>
      </p:sp>
      <p:cxnSp>
        <p:nvCxnSpPr>
          <p:cNvPr id="8" name="Прямая со стрелкой 7"/>
          <p:cNvCxnSpPr>
            <a:stCxn id="7" idx="1"/>
          </p:cNvCxnSpPr>
          <p:nvPr/>
        </p:nvCxnSpPr>
        <p:spPr>
          <a:xfrm rot="10800000">
            <a:off x="3396231" y="1769396"/>
            <a:ext cx="428628" cy="110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Гемолитические желтухи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ГБН;</a:t>
            </a:r>
          </a:p>
          <a:p>
            <a:r>
              <a:rPr lang="ru-RU" dirty="0" smtClean="0"/>
              <a:t>аномалии мембраны эритроцитов (</a:t>
            </a:r>
            <a:r>
              <a:rPr lang="ru-RU" dirty="0" err="1" smtClean="0"/>
              <a:t>микросфероцитоз</a:t>
            </a:r>
            <a:r>
              <a:rPr lang="ru-RU" dirty="0" smtClean="0"/>
              <a:t>; дефицит глю-6-ф </a:t>
            </a:r>
            <a:r>
              <a:rPr lang="ru-RU" dirty="0" err="1" smtClean="0"/>
              <a:t>дегидрогеназы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дефекты строения и синтеза гемоглобина (альфа-  и бета талассемии);</a:t>
            </a:r>
          </a:p>
          <a:p>
            <a:r>
              <a:rPr lang="ru-RU" dirty="0" smtClean="0"/>
              <a:t>дефекты строения </a:t>
            </a:r>
            <a:r>
              <a:rPr lang="ru-RU" dirty="0" err="1" smtClean="0"/>
              <a:t>гема</a:t>
            </a:r>
            <a:r>
              <a:rPr lang="ru-RU" dirty="0" smtClean="0"/>
              <a:t> (</a:t>
            </a:r>
            <a:r>
              <a:rPr lang="ru-RU" dirty="0" err="1" smtClean="0"/>
              <a:t>порфирии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лекарственный гемолиз (</a:t>
            </a:r>
            <a:r>
              <a:rPr lang="ru-RU" dirty="0" err="1" smtClean="0"/>
              <a:t>викасол</a:t>
            </a:r>
            <a:r>
              <a:rPr lang="ru-RU" dirty="0" smtClean="0"/>
              <a:t> в высоких дозах);</a:t>
            </a:r>
          </a:p>
          <a:p>
            <a:r>
              <a:rPr lang="ru-RU" dirty="0" smtClean="0"/>
              <a:t>гемолиз эритроцитов вследствие инфекционных заболеваний (ЦМВ, герпес, краснуха, токсоплазмоз, </a:t>
            </a:r>
            <a:r>
              <a:rPr lang="ru-RU" dirty="0" err="1" smtClean="0"/>
              <a:t>листериоз</a:t>
            </a:r>
            <a:r>
              <a:rPr lang="ru-RU" dirty="0" smtClean="0"/>
              <a:t>, сифилис, </a:t>
            </a:r>
            <a:r>
              <a:rPr lang="ru-RU" dirty="0" err="1" smtClean="0"/>
              <a:t>неонатальный</a:t>
            </a:r>
            <a:r>
              <a:rPr lang="ru-RU" dirty="0" smtClean="0"/>
              <a:t> сепсис).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Патогенез гемолитических </a:t>
            </a:r>
            <a:r>
              <a:rPr lang="ru-RU" dirty="0" err="1" smtClean="0"/>
              <a:t>желтух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повышенный гемолиз эритроцитов.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Клиническая картина гемолитической желтухи.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Динамика желтухи:</a:t>
            </a:r>
          </a:p>
          <a:p>
            <a:pPr marL="788670" lvl="1" indent="-514350"/>
            <a:r>
              <a:rPr lang="ru-RU" dirty="0" smtClean="0"/>
              <a:t>появляется в первые 24 часа после рождения (чаще – в первые 12 часов);</a:t>
            </a:r>
          </a:p>
          <a:p>
            <a:pPr marL="788670" lvl="1" indent="-514350"/>
            <a:r>
              <a:rPr lang="ru-RU" dirty="0" smtClean="0"/>
              <a:t>нарастает в течение первых 3 – 5 суток жизни;</a:t>
            </a:r>
          </a:p>
          <a:p>
            <a:pPr marL="788670" lvl="1" indent="-514350"/>
            <a:r>
              <a:rPr lang="ru-RU" dirty="0" smtClean="0"/>
              <a:t>начинает угасать с конца первой, начале второй недели жизни;</a:t>
            </a:r>
          </a:p>
          <a:p>
            <a:pPr marL="788670" lvl="1" indent="-514350"/>
            <a:r>
              <a:rPr lang="ru-RU" dirty="0" smtClean="0"/>
              <a:t>исчезает до конца 3 недели жизни.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Особенности клинической картины:</a:t>
            </a:r>
          </a:p>
          <a:p>
            <a:pPr marL="788670" lvl="1" indent="-514350"/>
            <a:r>
              <a:rPr lang="ru-RU" dirty="0" smtClean="0"/>
              <a:t>кожа имеет лимонный оттенок (желтуха на бледном фоне);</a:t>
            </a:r>
          </a:p>
          <a:p>
            <a:pPr marL="788670" lvl="1" indent="-514350"/>
            <a:r>
              <a:rPr lang="ru-RU" dirty="0" smtClean="0"/>
              <a:t>общее состояние зависит от выраженности гемолиза – от удовлетворительного до тяжелого;</a:t>
            </a:r>
          </a:p>
          <a:p>
            <a:pPr marL="788670" lvl="1" indent="-514350"/>
            <a:r>
              <a:rPr lang="ru-RU" dirty="0" err="1" smtClean="0"/>
              <a:t>гепатоспленомегалия</a:t>
            </a:r>
            <a:r>
              <a:rPr lang="ru-RU" dirty="0" smtClean="0"/>
              <a:t> в первые часы и дни жизни;</a:t>
            </a:r>
          </a:p>
          <a:p>
            <a:pPr marL="788670" lvl="1" indent="-514350"/>
            <a:r>
              <a:rPr lang="ru-RU" dirty="0" smtClean="0"/>
              <a:t>обычная окраска кала и мочи, однако на фоне фототерапии окраска стула может быть зеленой, моча темной.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Лабораторные критерии гемолитической желтухи.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Пуповинная кровь: </a:t>
            </a:r>
          </a:p>
          <a:p>
            <a:pPr lvl="1"/>
            <a:r>
              <a:rPr lang="ru-RU" dirty="0" smtClean="0"/>
              <a:t>билирубин:</a:t>
            </a:r>
          </a:p>
          <a:p>
            <a:pPr lvl="2"/>
            <a:r>
              <a:rPr lang="ru-RU" dirty="0" smtClean="0"/>
              <a:t>при легких формах иммунологического конфликта - </a:t>
            </a:r>
            <a:r>
              <a:rPr lang="en-US" dirty="0" smtClean="0"/>
              <a:t>&lt;</a:t>
            </a:r>
            <a:r>
              <a:rPr lang="ru-RU" dirty="0" smtClean="0"/>
              <a:t>51 </a:t>
            </a:r>
            <a:r>
              <a:rPr lang="ru-RU" dirty="0" err="1" smtClean="0"/>
              <a:t>мкмоль</a:t>
            </a:r>
            <a:r>
              <a:rPr lang="ru-RU" dirty="0" smtClean="0"/>
              <a:t>/л,</a:t>
            </a:r>
          </a:p>
          <a:p>
            <a:pPr lvl="2"/>
            <a:r>
              <a:rPr lang="ru-RU" dirty="0" smtClean="0"/>
              <a:t>при тяжелых - </a:t>
            </a:r>
            <a:r>
              <a:rPr lang="en-US" dirty="0" smtClean="0"/>
              <a:t>&gt;</a:t>
            </a:r>
            <a:r>
              <a:rPr lang="ru-RU" dirty="0" smtClean="0"/>
              <a:t>51 </a:t>
            </a:r>
            <a:r>
              <a:rPr lang="ru-RU" dirty="0" err="1" smtClean="0"/>
              <a:t>мкмоль</a:t>
            </a:r>
            <a:r>
              <a:rPr lang="ru-RU" dirty="0" smtClean="0"/>
              <a:t>/л (чаще по резус- и редким факторам);</a:t>
            </a:r>
          </a:p>
          <a:p>
            <a:pPr lvl="1"/>
            <a:r>
              <a:rPr lang="ru-RU" dirty="0" smtClean="0"/>
              <a:t>гемоглобин:</a:t>
            </a:r>
          </a:p>
          <a:p>
            <a:pPr lvl="2"/>
            <a:r>
              <a:rPr lang="ru-RU" dirty="0" smtClean="0"/>
              <a:t>при легких формах соответствует норме;</a:t>
            </a:r>
          </a:p>
          <a:p>
            <a:pPr lvl="2"/>
            <a:r>
              <a:rPr lang="ru-RU" dirty="0" smtClean="0"/>
              <a:t>при тяжелых - ниже нормы (анемия);</a:t>
            </a:r>
          </a:p>
          <a:p>
            <a:r>
              <a:rPr lang="ru-RU" dirty="0" smtClean="0"/>
              <a:t>Венозная кровь:</a:t>
            </a:r>
          </a:p>
          <a:p>
            <a:pPr lvl="1"/>
            <a:r>
              <a:rPr lang="ru-RU" dirty="0" smtClean="0"/>
              <a:t>почасовой прирост билирубина в 1-е сутки </a:t>
            </a:r>
            <a:r>
              <a:rPr lang="en-US" dirty="0" smtClean="0"/>
              <a:t>&gt;</a:t>
            </a:r>
            <a:r>
              <a:rPr lang="ru-RU" dirty="0" smtClean="0"/>
              <a:t>5,1 </a:t>
            </a:r>
            <a:r>
              <a:rPr lang="ru-RU" dirty="0" err="1" smtClean="0"/>
              <a:t>мкмоль</a:t>
            </a:r>
            <a:r>
              <a:rPr lang="ru-RU" dirty="0" smtClean="0"/>
              <a:t>/л/час, в тяжелых - </a:t>
            </a:r>
            <a:r>
              <a:rPr lang="en-US" dirty="0" smtClean="0"/>
              <a:t>&gt;</a:t>
            </a:r>
            <a:r>
              <a:rPr lang="ru-RU" dirty="0" smtClean="0"/>
              <a:t>8,5 </a:t>
            </a:r>
            <a:r>
              <a:rPr lang="ru-RU" dirty="0" err="1" smtClean="0"/>
              <a:t>мкмоль</a:t>
            </a:r>
            <a:r>
              <a:rPr lang="ru-RU" dirty="0" smtClean="0"/>
              <a:t>/л/час;</a:t>
            </a:r>
          </a:p>
          <a:p>
            <a:pPr lvl="1"/>
            <a:r>
              <a:rPr lang="ru-RU" dirty="0" smtClean="0"/>
              <a:t>максимальная концентрация </a:t>
            </a:r>
            <a:r>
              <a:rPr lang="ru-RU" dirty="0" err="1" smtClean="0"/>
              <a:t>общ.билирубина</a:t>
            </a:r>
            <a:r>
              <a:rPr lang="ru-RU" dirty="0" smtClean="0"/>
              <a:t> на 3 – 4 сутки:</a:t>
            </a:r>
          </a:p>
          <a:p>
            <a:pPr lvl="2">
              <a:buFont typeface="Wingdings" pitchFamily="2" charset="2"/>
              <a:buChar char="q"/>
            </a:pPr>
            <a:r>
              <a:rPr lang="ru-RU" dirty="0" smtClean="0"/>
              <a:t>доношенные </a:t>
            </a:r>
            <a:r>
              <a:rPr lang="en-US" dirty="0" smtClean="0"/>
              <a:t>&gt;256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2">
              <a:buFont typeface="Wingdings" pitchFamily="2" charset="2"/>
              <a:buChar char="q"/>
            </a:pPr>
            <a:r>
              <a:rPr lang="ru-RU" dirty="0" smtClean="0"/>
              <a:t>недоношенные &gt;</a:t>
            </a:r>
            <a:r>
              <a:rPr lang="en-US" dirty="0" smtClean="0"/>
              <a:t>171 </a:t>
            </a:r>
            <a:r>
              <a:rPr lang="ru-RU" dirty="0" err="1" smtClean="0"/>
              <a:t>мкмоль</a:t>
            </a:r>
            <a:r>
              <a:rPr lang="ru-RU" dirty="0" smtClean="0"/>
              <a:t>/л;</a:t>
            </a:r>
          </a:p>
          <a:p>
            <a:pPr lvl="1"/>
            <a:r>
              <a:rPr lang="ru-RU" dirty="0" smtClean="0"/>
              <a:t>повышение общ. билирубина за счет непрямого;</a:t>
            </a:r>
          </a:p>
          <a:p>
            <a:pPr lvl="1"/>
            <a:r>
              <a:rPr lang="ru-RU" dirty="0" smtClean="0"/>
              <a:t>доля прямого билирубина </a:t>
            </a:r>
            <a:r>
              <a:rPr lang="en-US" dirty="0" smtClean="0"/>
              <a:t>&lt;</a:t>
            </a:r>
            <a:r>
              <a:rPr lang="ru-RU" dirty="0" smtClean="0"/>
              <a:t>20%;</a:t>
            </a:r>
          </a:p>
          <a:p>
            <a:r>
              <a:rPr lang="ru-RU" dirty="0" smtClean="0"/>
              <a:t>ОАК: </a:t>
            </a:r>
          </a:p>
          <a:p>
            <a:pPr lvl="1"/>
            <a:r>
              <a:rPr lang="ru-RU" dirty="0" smtClean="0"/>
              <a:t>снижение гемоглобина, эритроцитов, повышение </a:t>
            </a:r>
            <a:r>
              <a:rPr lang="ru-RU" dirty="0" err="1" smtClean="0"/>
              <a:t>ретикулоцитов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N.B.! 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наследственных гемолитических </a:t>
            </a:r>
            <a:r>
              <a:rPr lang="ru-RU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характерно появление указанных признаков в срок более 24 часов.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564904"/>
            <a:ext cx="698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лечения непрямой </a:t>
            </a:r>
            <a:r>
              <a:rPr lang="ru-RU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гипербилирубинемии</a:t>
            </a:r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неонатальном периоде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7918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402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Фототерапия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проведения:</a:t>
            </a:r>
          </a:p>
          <a:p>
            <a:pPr>
              <a:buFontTx/>
              <a:buChar char="-"/>
            </a:pPr>
            <a:r>
              <a:rPr lang="ru-RU" dirty="0" smtClean="0"/>
              <a:t>в основе способность билирубина изменять структуру под действием света с переходом в нетоксичные формы;</a:t>
            </a:r>
          </a:p>
          <a:p>
            <a:pPr>
              <a:buFontTx/>
              <a:buChar char="-"/>
            </a:pPr>
            <a:r>
              <a:rPr lang="ru-RU" dirty="0" smtClean="0"/>
              <a:t>лампы синего света в комбинации с лампами дневного света 4:2;</a:t>
            </a:r>
          </a:p>
          <a:p>
            <a:pPr>
              <a:buFontTx/>
              <a:buChar char="-"/>
            </a:pPr>
            <a:r>
              <a:rPr lang="ru-RU" dirty="0" smtClean="0"/>
              <a:t>длина волны 400 - 500 нм;</a:t>
            </a:r>
          </a:p>
          <a:p>
            <a:pPr>
              <a:buFontTx/>
              <a:buChar char="-"/>
            </a:pPr>
            <a:r>
              <a:rPr lang="ru-RU" dirty="0" smtClean="0"/>
              <a:t>лучший эффект при использовании лампы с одеялом для фототерапии;</a:t>
            </a:r>
          </a:p>
          <a:p>
            <a:pPr>
              <a:buFontTx/>
              <a:buChar char="-"/>
            </a:pPr>
            <a:r>
              <a:rPr lang="ru-RU" dirty="0" smtClean="0"/>
              <a:t>фототерапии подвергается максимально возможная площадь тела;</a:t>
            </a:r>
          </a:p>
          <a:p>
            <a:pPr>
              <a:buFontTx/>
              <a:buChar char="-"/>
            </a:pPr>
            <a:r>
              <a:rPr lang="ru-RU" dirty="0" smtClean="0"/>
              <a:t>фототерапия проводится круглосуточно с перерывами на кормление;</a:t>
            </a:r>
          </a:p>
          <a:p>
            <a:pPr>
              <a:buFontTx/>
              <a:buChar char="-"/>
            </a:pPr>
            <a:r>
              <a:rPr lang="ru-RU" dirty="0" smtClean="0"/>
              <a:t>глаза и половые органы (у мальчиков) закрывают специальными очками и повязками;</a:t>
            </a:r>
          </a:p>
          <a:p>
            <a:pPr>
              <a:buFontTx/>
              <a:buChar char="-"/>
            </a:pPr>
            <a:r>
              <a:rPr lang="ru-RU" dirty="0" smtClean="0"/>
              <a:t>при проведении фототерапии вне кувеза – поддерживать </a:t>
            </a:r>
            <a:r>
              <a:rPr lang="ru-RU" dirty="0" err="1" smtClean="0"/>
              <a:t>волемический</a:t>
            </a:r>
            <a:r>
              <a:rPr lang="ru-RU" dirty="0" smtClean="0"/>
              <a:t> статус (</a:t>
            </a:r>
            <a:r>
              <a:rPr lang="ru-RU" dirty="0" err="1" smtClean="0"/>
              <a:t>инфузионная</a:t>
            </a:r>
            <a:r>
              <a:rPr lang="ru-RU" dirty="0" smtClean="0"/>
              <a:t> терапия, </a:t>
            </a:r>
            <a:r>
              <a:rPr lang="ru-RU" dirty="0" err="1" smtClean="0"/>
              <a:t>допаивания</a:t>
            </a:r>
            <a:r>
              <a:rPr lang="ru-RU" dirty="0" smtClean="0"/>
              <a:t>)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39472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Оборудование для</a:t>
            </a:r>
            <a:br>
              <a:rPr lang="ru-RU" dirty="0" smtClean="0"/>
            </a:br>
            <a:r>
              <a:rPr lang="ru-RU" dirty="0" smtClean="0"/>
              <a:t>фототерапии</a:t>
            </a:r>
            <a:endParaRPr lang="ru-RU" dirty="0"/>
          </a:p>
        </p:txBody>
      </p:sp>
      <p:pic>
        <p:nvPicPr>
          <p:cNvPr id="3" name="Picture 2" descr="OFTN-03-Aksion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4" y="548680"/>
            <a:ext cx="3933825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FTN-03-Aksion_dop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3645024"/>
            <a:ext cx="3933825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Облучатель фототерапевтический ОФТН-420/470 – 02 АКСИО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4197"/>
            <a:ext cx="1809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Облучатель фототерапевтический ОФН-02-УОМЗ — УРАЛЬСКИЙ ОПТИКО-МЕХАНИЧЕСКИЙ ЗАВОД (УОМЗ) (РОССИЯ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0" y="2010768"/>
            <a:ext cx="3469417" cy="3569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Современные и перспективные методы лечения </a:t>
            </a:r>
            <a:r>
              <a:rPr lang="ru-RU" sz="2400" dirty="0" err="1" smtClean="0"/>
              <a:t>неконъюгированной</a:t>
            </a:r>
            <a:r>
              <a:rPr lang="ru-RU" sz="2400" dirty="0" smtClean="0"/>
              <a:t> </a:t>
            </a:r>
            <a:r>
              <a:rPr lang="ru-RU" sz="2400" dirty="0" err="1" smtClean="0"/>
              <a:t>гипербилирубинемии</a:t>
            </a:r>
            <a:r>
              <a:rPr lang="ru-RU" sz="2400" dirty="0" smtClean="0"/>
              <a:t> новорожденных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339456" cy="493776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Фототерапия маловесных недоношенных детей (с ЭНМТ при рождении):</a:t>
            </a:r>
          </a:p>
          <a:p>
            <a:pPr lvl="1"/>
            <a:r>
              <a:rPr lang="ru-RU" dirty="0" smtClean="0"/>
              <a:t>профилактическая фототерапия сразу после рождения (для снижения риска неблагоприятных неврологических исходов)*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 </a:t>
            </a:r>
            <a:r>
              <a:rPr lang="ru-RU" dirty="0" smtClean="0"/>
              <a:t>Блокаторы </a:t>
            </a:r>
            <a:r>
              <a:rPr lang="ru-RU" dirty="0" err="1" smtClean="0"/>
              <a:t>гемоксигеназы</a:t>
            </a:r>
            <a:r>
              <a:rPr lang="ru-RU" dirty="0" smtClean="0"/>
              <a:t>: </a:t>
            </a:r>
            <a:r>
              <a:rPr lang="ru-RU" dirty="0" err="1" smtClean="0"/>
              <a:t>металлопорфирин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-</a:t>
            </a:r>
            <a:r>
              <a:rPr lang="ru-RU" dirty="0" err="1" smtClean="0"/>
              <a:t>пеницилламин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 </a:t>
            </a:r>
            <a:r>
              <a:rPr lang="ru-RU" dirty="0" err="1" smtClean="0"/>
              <a:t>Холистирамин</a:t>
            </a:r>
            <a:r>
              <a:rPr lang="ru-RU" dirty="0" smtClean="0"/>
              <a:t> (снижает энтерогепатическую циркуляцию НБ за счет его связывания в кишечнике) – 0,25 – 0,5 г/кг/</a:t>
            </a:r>
            <a:r>
              <a:rPr lang="ru-RU" dirty="0" err="1" smtClean="0"/>
              <a:t>сут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/>
              <a:t>* 1) </a:t>
            </a:r>
            <a:r>
              <a:rPr lang="en-US" sz="1400" dirty="0" err="1" smtClean="0"/>
              <a:t>Jangaard</a:t>
            </a:r>
            <a:r>
              <a:rPr lang="en-US" sz="1400" dirty="0" smtClean="0"/>
              <a:t> </a:t>
            </a:r>
            <a:r>
              <a:rPr lang="en-US" sz="1400" dirty="0"/>
              <a:t>KA, </a:t>
            </a:r>
            <a:r>
              <a:rPr lang="en-US" sz="1400" dirty="0" err="1"/>
              <a:t>Vincer</a:t>
            </a:r>
            <a:r>
              <a:rPr lang="en-US" sz="1400" dirty="0"/>
              <a:t> MJ, Allen AC (2007) A randomized trial </a:t>
            </a:r>
            <a:r>
              <a:rPr lang="en-US" sz="1400" dirty="0" smtClean="0"/>
              <a:t>of</a:t>
            </a:r>
            <a:r>
              <a:rPr lang="ru-RU" sz="1400" dirty="0" smtClean="0"/>
              <a:t> </a:t>
            </a:r>
            <a:r>
              <a:rPr lang="en-US" sz="1400" dirty="0" smtClean="0"/>
              <a:t>aggressive </a:t>
            </a:r>
            <a:r>
              <a:rPr lang="en-US" sz="1400" dirty="0"/>
              <a:t>versus conservative phototherapy for </a:t>
            </a:r>
            <a:r>
              <a:rPr lang="en-US" sz="1400" dirty="0" err="1" smtClean="0"/>
              <a:t>hyperbilirubinemia</a:t>
            </a:r>
            <a:r>
              <a:rPr lang="ru-RU" sz="1400" dirty="0" smtClean="0"/>
              <a:t> </a:t>
            </a:r>
            <a:r>
              <a:rPr lang="en-US" sz="1400" dirty="0" smtClean="0"/>
              <a:t>in </a:t>
            </a:r>
            <a:r>
              <a:rPr lang="en-US" sz="1400" dirty="0"/>
              <a:t>infants weighing less than 1500 g: Short- and long-term outcomes</a:t>
            </a:r>
            <a:r>
              <a:rPr lang="en-US" sz="1400" dirty="0" smtClean="0"/>
              <a:t>.</a:t>
            </a:r>
            <a:r>
              <a:rPr lang="ru-RU" sz="1400" dirty="0" smtClean="0"/>
              <a:t> </a:t>
            </a:r>
            <a:r>
              <a:rPr lang="en-US" sz="1400" dirty="0" err="1" smtClean="0"/>
              <a:t>Paediatr</a:t>
            </a:r>
            <a:r>
              <a:rPr lang="en-US" sz="1400" dirty="0" smtClean="0"/>
              <a:t> </a:t>
            </a:r>
            <a:r>
              <a:rPr lang="en-US" sz="1400" dirty="0"/>
              <a:t>Child Health </a:t>
            </a:r>
            <a:r>
              <a:rPr lang="en-US" sz="1400" dirty="0" smtClean="0"/>
              <a:t>12:853–858</a:t>
            </a:r>
            <a:r>
              <a:rPr lang="ru-RU" sz="1400" dirty="0" smtClean="0"/>
              <a:t>.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 smtClean="0"/>
              <a:t>2)</a:t>
            </a:r>
            <a:r>
              <a:rPr lang="en-US" sz="1400" dirty="0" smtClean="0"/>
              <a:t> </a:t>
            </a:r>
            <a:r>
              <a:rPr lang="en-US" sz="1400" dirty="0"/>
              <a:t>Morris BH, Oh W, Tyson JE et al (2008) Aggressive vs. </a:t>
            </a:r>
            <a:r>
              <a:rPr lang="en-US" sz="1400" dirty="0" smtClean="0"/>
              <a:t>conservative</a:t>
            </a:r>
            <a:r>
              <a:rPr lang="ru-RU" sz="1400" dirty="0" smtClean="0"/>
              <a:t> </a:t>
            </a:r>
            <a:r>
              <a:rPr lang="en-US" sz="1400" dirty="0" smtClean="0"/>
              <a:t>phototherapy </a:t>
            </a:r>
            <a:r>
              <a:rPr lang="en-US" sz="1400" dirty="0"/>
              <a:t>for infants with extremely low birth weight. </a:t>
            </a:r>
            <a:r>
              <a:rPr lang="en-US" sz="1400" dirty="0" smtClean="0"/>
              <a:t>N</a:t>
            </a:r>
            <a:r>
              <a:rPr lang="ru-RU" sz="1400" dirty="0" smtClean="0"/>
              <a:t> </a:t>
            </a:r>
            <a:r>
              <a:rPr lang="en-US" sz="1400" dirty="0" err="1" smtClean="0"/>
              <a:t>Engl</a:t>
            </a:r>
            <a:r>
              <a:rPr lang="en-US" sz="1400" dirty="0" smtClean="0"/>
              <a:t> </a:t>
            </a:r>
            <a:r>
              <a:rPr lang="en-US" sz="1400" dirty="0"/>
              <a:t>J Med 359:1885–1896</a:t>
            </a:r>
            <a:endParaRPr lang="ru-RU" sz="1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" y="4941168"/>
            <a:ext cx="2674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8509" y="29273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Гем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949180" y="3245176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err="1" smtClean="0"/>
              <a:t>Гемоксигеназа</a:t>
            </a:r>
            <a:endParaRPr lang="ru-RU" sz="1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07327" y="29249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Биливердин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432812" y="2922247"/>
            <a:ext cx="474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НБ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826452" y="3291579"/>
            <a:ext cx="2148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err="1" smtClean="0"/>
              <a:t>Биливердинредуктаза</a:t>
            </a:r>
            <a:endParaRPr lang="ru-RU" sz="1400" i="1" dirty="0"/>
          </a:p>
        </p:txBody>
      </p:sp>
      <p:cxnSp>
        <p:nvCxnSpPr>
          <p:cNvPr id="16" name="Прямая со стрелкой 15"/>
          <p:cNvCxnSpPr>
            <a:stCxn id="12" idx="3"/>
          </p:cNvCxnSpPr>
          <p:nvPr/>
        </p:nvCxnSpPr>
        <p:spPr>
          <a:xfrm flipV="1">
            <a:off x="7447487" y="3106913"/>
            <a:ext cx="906531" cy="2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0" idx="3"/>
            <a:endCxn id="12" idx="1"/>
          </p:cNvCxnSpPr>
          <p:nvPr/>
        </p:nvCxnSpPr>
        <p:spPr>
          <a:xfrm flipV="1">
            <a:off x="5174573" y="3109610"/>
            <a:ext cx="832754" cy="2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5617315" y="2922247"/>
            <a:ext cx="36989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5553960" y="2922247"/>
            <a:ext cx="36989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5450" y="2526053"/>
            <a:ext cx="1831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err="1" smtClean="0"/>
              <a:t>Металлопорфирин</a:t>
            </a:r>
            <a:r>
              <a:rPr lang="ru-RU" sz="1400" i="1" dirty="0" smtClean="0"/>
              <a:t>, </a:t>
            </a:r>
            <a:r>
              <a:rPr lang="en-US" sz="1400" i="1" dirty="0" smtClean="0"/>
              <a:t>D-</a:t>
            </a:r>
            <a:r>
              <a:rPr lang="ru-RU" sz="1400" i="1" dirty="0" err="1" smtClean="0"/>
              <a:t>пеницилламин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104492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4286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/>
              <a:t>Клиническая классификация </a:t>
            </a:r>
            <a:r>
              <a:rPr lang="ru-RU" sz="2500" dirty="0" err="1" smtClean="0"/>
              <a:t>неонатальных</a:t>
            </a:r>
            <a:r>
              <a:rPr lang="ru-RU" sz="2500" dirty="0" smtClean="0"/>
              <a:t> </a:t>
            </a:r>
            <a:r>
              <a:rPr lang="ru-RU" sz="2500" dirty="0" err="1" smtClean="0"/>
              <a:t>желтух</a:t>
            </a:r>
            <a:endParaRPr lang="ru-RU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3071802" y="57148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Неонатальные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желтухи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Физиологические:</a:t>
            </a:r>
            <a:endParaRPr lang="ru-RU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Патологические: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286116" y="1142984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00562" y="1142984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7158" y="2000240"/>
            <a:ext cx="2786082" cy="10215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- транзиторная желтуха новорожденных (</a:t>
            </a:r>
            <a:r>
              <a:rPr lang="ru-RU" dirty="0" err="1" smtClean="0">
                <a:solidFill>
                  <a:schemeClr val="bg1">
                    <a:lumMod val="75000"/>
                  </a:schemeClr>
                </a:solidFill>
              </a:rPr>
              <a:t>конъюгационная</a:t>
            </a: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  <a:endCxn id="12" idx="0"/>
          </p:cNvCxnSpPr>
          <p:nvPr/>
        </p:nvCxnSpPr>
        <p:spPr>
          <a:xfrm rot="5400000">
            <a:off x="1633040" y="1883080"/>
            <a:ext cx="234319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71868" y="200024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- 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гемолитические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7620" y="278605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75000"/>
                  </a:schemeClr>
                </a:solidFill>
              </a:rPr>
              <a:t>конъюгационные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86314" y="385762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- печеночные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43636" y="4786322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механические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 rot="5400000">
            <a:off x="6722998" y="1543750"/>
            <a:ext cx="377195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</p:cNvCxnSpPr>
          <p:nvPr/>
        </p:nvCxnSpPr>
        <p:spPr>
          <a:xfrm rot="5400000">
            <a:off x="6472965" y="2150973"/>
            <a:ext cx="1234451" cy="464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</p:cNvCxnSpPr>
          <p:nvPr/>
        </p:nvCxnSpPr>
        <p:spPr>
          <a:xfrm rot="5400000">
            <a:off x="6258651" y="2651039"/>
            <a:ext cx="1948831" cy="1785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</p:cNvCxnSpPr>
          <p:nvPr/>
        </p:nvCxnSpPr>
        <p:spPr>
          <a:xfrm rot="16200000" flipH="1">
            <a:off x="6330088" y="2758195"/>
            <a:ext cx="2948963" cy="9644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Обструктивные</a:t>
            </a:r>
            <a:r>
              <a:rPr lang="ru-RU" dirty="0" smtClean="0"/>
              <a:t> (механические) </a:t>
            </a:r>
            <a:r>
              <a:rPr lang="ru-RU" smtClean="0"/>
              <a:t>неонатальные желтухи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Холестаз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Атрезии и гипоплазии желчных путей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Муковисцидоз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Синдром сгущения желчи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Дефицит альфа-</a:t>
            </a:r>
            <a:r>
              <a:rPr lang="en-US" dirty="0" smtClean="0"/>
              <a:t>I</a:t>
            </a:r>
            <a:r>
              <a:rPr lang="ru-RU" dirty="0" smtClean="0"/>
              <a:t>-</a:t>
            </a:r>
            <a:r>
              <a:rPr lang="ru-RU" dirty="0" err="1" smtClean="0"/>
              <a:t>антитрипсина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Классификации неонатальных </a:t>
            </a:r>
            <a:r>
              <a:rPr lang="ru-RU" dirty="0" err="1" smtClean="0"/>
              <a:t>желтух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41293" y="2780928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Клиническая</a:t>
            </a:r>
            <a:endParaRPr lang="ru-RU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6076" y="2804801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Патогенетическая</a:t>
            </a:r>
            <a:endParaRPr lang="ru-RU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Прямая со стрелкой 5"/>
          <p:cNvCxnSpPr>
            <a:endCxn id="3" idx="0"/>
          </p:cNvCxnSpPr>
          <p:nvPr/>
        </p:nvCxnSpPr>
        <p:spPr>
          <a:xfrm flipH="1">
            <a:off x="1285409" y="1166873"/>
            <a:ext cx="2690075" cy="1614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>
            <a:off x="3903475" y="1166873"/>
            <a:ext cx="2936777" cy="1637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939478" y="1166873"/>
            <a:ext cx="1" cy="2044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89092" y="3215651"/>
            <a:ext cx="2900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преобладающей фракции билирубина</a:t>
            </a:r>
            <a:endParaRPr lang="ru-RU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968" y="3211815"/>
            <a:ext cx="22477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u="sng" dirty="0" smtClean="0"/>
              <a:t>Принцип:</a:t>
            </a:r>
            <a:r>
              <a:rPr lang="ru-RU" sz="1600" i="1" dirty="0" smtClean="0"/>
              <a:t> </a:t>
            </a:r>
            <a:r>
              <a:rPr lang="ru-RU" sz="1600" dirty="0" smtClean="0"/>
              <a:t>выделение физиологических и патологических </a:t>
            </a:r>
            <a:r>
              <a:rPr lang="ru-RU" sz="1600" dirty="0" err="1" smtClean="0"/>
              <a:t>желтух</a:t>
            </a:r>
            <a:r>
              <a:rPr lang="ru-RU" sz="1600" dirty="0" smtClean="0"/>
              <a:t>  и их стратификация по уровню нарушения </a:t>
            </a:r>
            <a:r>
              <a:rPr lang="ru-RU" sz="1600" dirty="0" err="1" smtClean="0"/>
              <a:t>билирубинового</a:t>
            </a:r>
            <a:r>
              <a:rPr lang="ru-RU" sz="1600" dirty="0" smtClean="0"/>
              <a:t> обмена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644590" y="3985092"/>
            <a:ext cx="2734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u="sng" dirty="0" smtClean="0"/>
              <a:t>Принцип:</a:t>
            </a:r>
            <a:r>
              <a:rPr lang="ru-RU" sz="1600" dirty="0" smtClean="0"/>
              <a:t> стратификация </a:t>
            </a:r>
            <a:r>
              <a:rPr lang="ru-RU" sz="1600" dirty="0" err="1" smtClean="0"/>
              <a:t>желтух</a:t>
            </a:r>
            <a:r>
              <a:rPr lang="ru-RU" sz="1600" dirty="0" smtClean="0"/>
              <a:t> по виду повышенного билирубина: прямой (конъюгированный, связанный) или непрямой (не конъюгированный, не связанный)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5539902" y="3206798"/>
            <a:ext cx="2734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u="sng" dirty="0" smtClean="0"/>
              <a:t>Принцип:</a:t>
            </a:r>
            <a:r>
              <a:rPr lang="ru-RU" sz="1600" dirty="0" smtClean="0"/>
              <a:t> стратификация </a:t>
            </a:r>
            <a:r>
              <a:rPr lang="ru-RU" sz="1600" dirty="0"/>
              <a:t>врожденных и приобретенных </a:t>
            </a:r>
            <a:r>
              <a:rPr lang="ru-RU" sz="1600" dirty="0" err="1" smtClean="0"/>
              <a:t>желтух</a:t>
            </a:r>
            <a:r>
              <a:rPr lang="ru-RU" sz="1600" dirty="0" smtClean="0"/>
              <a:t> по ведущему механизму нарушения </a:t>
            </a:r>
            <a:r>
              <a:rPr lang="ru-RU" sz="1600" dirty="0" err="1" smtClean="0"/>
              <a:t>билирубинового</a:t>
            </a:r>
            <a:r>
              <a:rPr lang="ru-RU" sz="1600" dirty="0" smtClean="0"/>
              <a:t> обмена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954253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229600" cy="428625"/>
          </a:xfrm>
        </p:spPr>
        <p:txBody>
          <a:bodyPr>
            <a:normAutofit/>
          </a:bodyPr>
          <a:lstStyle/>
          <a:p>
            <a:pPr algn="ctr"/>
            <a:r>
              <a:rPr lang="ru-RU" sz="2200" dirty="0" err="1" smtClean="0"/>
              <a:t>Холестаз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719138" y="428625"/>
            <a:ext cx="8424862" cy="588069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Холестаз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smtClean="0"/>
              <a:t>это снижение или прекращение тока желчи. Критерий диагноза - ↑конъюгированного билирубина </a:t>
            </a:r>
            <a:r>
              <a:rPr lang="en-US" dirty="0" smtClean="0"/>
              <a:t>&gt;</a:t>
            </a:r>
            <a:r>
              <a:rPr lang="ru-RU" dirty="0" smtClean="0"/>
              <a:t>20% от повышенного общего.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Этиология:</a:t>
            </a:r>
          </a:p>
          <a:p>
            <a:pPr marL="788670" lvl="1" indent="-514350"/>
            <a:r>
              <a:rPr lang="ru-RU" sz="1800" dirty="0"/>
              <a:t>Сепсис.</a:t>
            </a:r>
          </a:p>
          <a:p>
            <a:pPr marL="788670" lvl="1" indent="-514350"/>
            <a:r>
              <a:rPr lang="ru-RU" sz="1800" dirty="0"/>
              <a:t>Вирусные инфекции (в </a:t>
            </a:r>
            <a:r>
              <a:rPr lang="ru-RU" sz="1800" dirty="0" err="1"/>
              <a:t>т.ч</a:t>
            </a:r>
            <a:r>
              <a:rPr lang="ru-RU" sz="1800" dirty="0"/>
              <a:t>. внутриутробные):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/>
              <a:t>ЦМВ;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/>
              <a:t>Герпес-вирусы (</a:t>
            </a:r>
            <a:r>
              <a:rPr lang="en-US" sz="1800" dirty="0"/>
              <a:t>simplex, zoster</a:t>
            </a:r>
            <a:r>
              <a:rPr lang="ru-RU" sz="1800" dirty="0"/>
              <a:t>);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/>
              <a:t>краснуха;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 err="1"/>
              <a:t>реовирусы</a:t>
            </a:r>
            <a:r>
              <a:rPr lang="ru-RU" sz="1800" dirty="0"/>
              <a:t>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/>
              <a:t>аденовирусы;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 err="1"/>
              <a:t>энтеровирус</a:t>
            </a:r>
            <a:r>
              <a:rPr lang="ru-RU" sz="1800" dirty="0"/>
              <a:t>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 err="1"/>
              <a:t>парвовирус</a:t>
            </a:r>
            <a:r>
              <a:rPr lang="ru-RU" sz="1800" dirty="0"/>
              <a:t> В6;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/>
              <a:t>вирус синцитиальных гигантоклеточных гепатитов с </a:t>
            </a:r>
            <a:r>
              <a:rPr lang="ru-RU" sz="1800" dirty="0" err="1"/>
              <a:t>парамиксовирусоподобными</a:t>
            </a:r>
            <a:r>
              <a:rPr lang="ru-RU" sz="1800" dirty="0"/>
              <a:t> включениями;</a:t>
            </a:r>
          </a:p>
          <a:p>
            <a:pPr marL="1062990" lvl="2" indent="-514350">
              <a:buFont typeface="Calibri" panose="020F0502020204030204" pitchFamily="34" charset="0"/>
              <a:buChar char="‒"/>
            </a:pPr>
            <a:r>
              <a:rPr lang="ru-RU" sz="1800" dirty="0"/>
              <a:t>вирусы гепатита В и Е.</a:t>
            </a:r>
          </a:p>
          <a:p>
            <a:pPr marL="788670" lvl="1" indent="-514350"/>
            <a:r>
              <a:rPr lang="ru-RU" sz="1800" dirty="0"/>
              <a:t>Бактериальные и паразитарные инфекции:</a:t>
            </a:r>
          </a:p>
          <a:p>
            <a:pPr marL="891540" lvl="2" indent="-342900">
              <a:buFont typeface="Calibri" panose="020F0502020204030204" pitchFamily="34" charset="0"/>
              <a:buChar char="‒"/>
            </a:pPr>
            <a:r>
              <a:rPr lang="ru-RU" sz="1800" dirty="0"/>
              <a:t>сифилис;</a:t>
            </a:r>
          </a:p>
          <a:p>
            <a:pPr marL="891540" lvl="2" indent="-342900">
              <a:buFont typeface="Calibri" panose="020F0502020204030204" pitchFamily="34" charset="0"/>
              <a:buChar char="‒"/>
            </a:pPr>
            <a:r>
              <a:rPr lang="ru-RU" sz="1800" dirty="0"/>
              <a:t>туберкулез;</a:t>
            </a:r>
          </a:p>
          <a:p>
            <a:pPr marL="891540" lvl="2" indent="-342900">
              <a:buFont typeface="Calibri" panose="020F0502020204030204" pitchFamily="34" charset="0"/>
              <a:buChar char="‒"/>
            </a:pPr>
            <a:r>
              <a:rPr lang="ru-RU" sz="1800" dirty="0" err="1"/>
              <a:t>листериоз</a:t>
            </a:r>
            <a:r>
              <a:rPr lang="ru-RU" sz="1800" dirty="0"/>
              <a:t>;</a:t>
            </a:r>
          </a:p>
          <a:p>
            <a:pPr marL="891540" lvl="2" indent="-342900">
              <a:buFont typeface="Calibri" panose="020F0502020204030204" pitchFamily="34" charset="0"/>
              <a:buChar char="‒"/>
            </a:pPr>
            <a:r>
              <a:rPr lang="ru-RU" sz="1800" dirty="0"/>
              <a:t>токсоплазмоз;</a:t>
            </a:r>
          </a:p>
          <a:p>
            <a:pPr marL="891540" lvl="2" indent="-342900">
              <a:buFont typeface="Calibri" panose="020F0502020204030204" pitchFamily="34" charset="0"/>
              <a:buChar char="‒"/>
            </a:pPr>
            <a:r>
              <a:rPr lang="ru-RU" sz="1800" dirty="0"/>
              <a:t>малярия.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Патогенез:</a:t>
            </a:r>
          </a:p>
          <a:p>
            <a:pPr>
              <a:buFontTx/>
              <a:buChar char="-"/>
            </a:pPr>
            <a:r>
              <a:rPr lang="ru-RU" dirty="0" smtClean="0"/>
              <a:t>снижение секреции органических ионов;</a:t>
            </a:r>
          </a:p>
          <a:p>
            <a:pPr>
              <a:buFontTx/>
              <a:buChar char="-"/>
            </a:pPr>
            <a:r>
              <a:rPr lang="ru-RU" dirty="0" err="1" smtClean="0"/>
              <a:t>мальабсорбция</a:t>
            </a:r>
            <a:r>
              <a:rPr lang="ru-RU" dirty="0" smtClean="0"/>
              <a:t> жиров;</a:t>
            </a:r>
          </a:p>
          <a:p>
            <a:pPr>
              <a:buFontTx/>
              <a:buChar char="-"/>
            </a:pPr>
            <a:r>
              <a:rPr lang="ru-RU" dirty="0" smtClean="0"/>
              <a:t>повышение ПБ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0"/>
            <a:ext cx="8229600" cy="428625"/>
          </a:xfrm>
        </p:spPr>
        <p:txBody>
          <a:bodyPr>
            <a:normAutofit/>
          </a:bodyPr>
          <a:lstStyle/>
          <a:p>
            <a:pPr algn="ctr"/>
            <a:r>
              <a:rPr lang="ru-RU" sz="2200" dirty="0" err="1" smtClean="0"/>
              <a:t>Холестаз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719138" y="428625"/>
            <a:ext cx="8424862" cy="62407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Клиника:</a:t>
            </a:r>
          </a:p>
          <a:p>
            <a:pPr>
              <a:buFontTx/>
              <a:buChar char="-"/>
            </a:pPr>
            <a:r>
              <a:rPr lang="ru-RU" dirty="0" smtClean="0"/>
              <a:t>затяжная желтуха более 2 - 3 недель;</a:t>
            </a:r>
          </a:p>
          <a:p>
            <a:pPr>
              <a:buFontTx/>
              <a:buChar char="-"/>
            </a:pPr>
            <a:r>
              <a:rPr lang="ru-RU" dirty="0" smtClean="0"/>
              <a:t>белая окраска стула (чаще на 3 - 4 неделе);</a:t>
            </a:r>
          </a:p>
          <a:p>
            <a:pPr>
              <a:buFontTx/>
              <a:buChar char="-"/>
            </a:pPr>
            <a:r>
              <a:rPr lang="ru-RU" dirty="0" smtClean="0"/>
              <a:t>зеленоватый оттенок стула (биливердин);</a:t>
            </a:r>
          </a:p>
          <a:p>
            <a:pPr>
              <a:buFontTx/>
              <a:buChar char="-"/>
            </a:pPr>
            <a:r>
              <a:rPr lang="ru-RU" dirty="0" smtClean="0"/>
              <a:t>интенсивная окраска мочи;</a:t>
            </a:r>
          </a:p>
          <a:p>
            <a:pPr>
              <a:buFontTx/>
              <a:buChar char="-"/>
            </a:pPr>
            <a:r>
              <a:rPr lang="ru-RU" dirty="0" smtClean="0"/>
              <a:t>увеличенная и плотная печень;</a:t>
            </a:r>
          </a:p>
          <a:p>
            <a:pPr>
              <a:buFontTx/>
              <a:buChar char="-"/>
            </a:pPr>
            <a:r>
              <a:rPr lang="ru-RU" dirty="0" smtClean="0"/>
              <a:t>признаки портальной гипертензии;</a:t>
            </a:r>
          </a:p>
          <a:p>
            <a:pPr>
              <a:buFontTx/>
              <a:buChar char="-"/>
            </a:pPr>
            <a:r>
              <a:rPr lang="ru-RU" dirty="0" smtClean="0"/>
              <a:t>дисфункция коагуляции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Лечение:</a:t>
            </a:r>
          </a:p>
          <a:p>
            <a:pPr>
              <a:buFontTx/>
              <a:buChar char="-"/>
            </a:pPr>
            <a:r>
              <a:rPr lang="ru-RU" dirty="0" smtClean="0"/>
              <a:t>этиотропная терапия (а/б, противовирусная);</a:t>
            </a:r>
          </a:p>
          <a:p>
            <a:pPr>
              <a:buFontTx/>
              <a:buChar char="-"/>
            </a:pPr>
            <a:r>
              <a:rPr lang="ru-RU" dirty="0" smtClean="0"/>
              <a:t>физиотерапия (</a:t>
            </a:r>
            <a:r>
              <a:rPr lang="ru-RU" dirty="0" err="1" smtClean="0"/>
              <a:t>магнитофорез</a:t>
            </a:r>
            <a:r>
              <a:rPr lang="ru-RU" dirty="0" smtClean="0"/>
              <a:t> с магнезией);</a:t>
            </a:r>
          </a:p>
          <a:p>
            <a:pPr>
              <a:buFontTx/>
              <a:buChar char="-"/>
            </a:pPr>
            <a:r>
              <a:rPr lang="ru-RU" dirty="0" err="1" smtClean="0"/>
              <a:t>холекинетики</a:t>
            </a:r>
            <a:r>
              <a:rPr lang="ru-RU" dirty="0" smtClean="0"/>
              <a:t> - магния сульфат </a:t>
            </a:r>
            <a:r>
              <a:rPr lang="ru-RU" dirty="0" smtClean="0"/>
              <a:t>12,5</a:t>
            </a:r>
            <a:r>
              <a:rPr lang="ru-RU" dirty="0" smtClean="0"/>
              <a:t>% по 1 – 2 мл х 2 – 3 р/</a:t>
            </a:r>
            <a:r>
              <a:rPr lang="ru-RU" dirty="0" err="1" smtClean="0"/>
              <a:t>сут</a:t>
            </a:r>
            <a:r>
              <a:rPr lang="ru-RU" dirty="0" smtClean="0"/>
              <a:t>. </a:t>
            </a:r>
            <a:r>
              <a:rPr lang="en-US" dirty="0" smtClean="0"/>
              <a:t>per </a:t>
            </a:r>
            <a:r>
              <a:rPr lang="en-US" dirty="0" err="1" smtClean="0"/>
              <a:t>os</a:t>
            </a:r>
            <a:r>
              <a:rPr lang="ru-RU" dirty="0" smtClean="0"/>
              <a:t>, </a:t>
            </a:r>
          </a:p>
          <a:p>
            <a:pPr>
              <a:buFontTx/>
              <a:buChar char="-"/>
            </a:pPr>
            <a:r>
              <a:rPr lang="ru-RU" dirty="0" err="1" smtClean="0"/>
              <a:t>холеретики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урсофальк</a:t>
            </a:r>
            <a:r>
              <a:rPr lang="ru-RU" dirty="0" smtClean="0"/>
              <a:t> - 10 - 15 мг/кг/</a:t>
            </a:r>
            <a:r>
              <a:rPr lang="ru-RU" dirty="0" err="1" smtClean="0"/>
              <a:t>сут</a:t>
            </a:r>
            <a:r>
              <a:rPr lang="ru-RU" dirty="0" smtClean="0"/>
              <a:t> до 30 – 40 мг/кг/</a:t>
            </a:r>
            <a:r>
              <a:rPr lang="ru-RU" dirty="0" err="1" smtClean="0"/>
              <a:t>сут</a:t>
            </a:r>
            <a:r>
              <a:rPr lang="ru-RU" dirty="0" smtClean="0"/>
              <a:t>; при длительном лечении поддерживающая доза – 10 мг/кг/</a:t>
            </a:r>
            <a:r>
              <a:rPr lang="ru-RU" dirty="0" err="1" smtClean="0"/>
              <a:t>сут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антиоксиданты - </a:t>
            </a:r>
            <a:r>
              <a:rPr lang="ru-RU" dirty="0" err="1" smtClean="0"/>
              <a:t>хофитол</a:t>
            </a:r>
            <a:r>
              <a:rPr lang="ru-RU" dirty="0" smtClean="0"/>
              <a:t> по 1 - 3 капли </a:t>
            </a:r>
            <a:r>
              <a:rPr lang="ru-RU" dirty="0" err="1" smtClean="0"/>
              <a:t>х</a:t>
            </a:r>
            <a:r>
              <a:rPr lang="ru-RU" dirty="0" smtClean="0"/>
              <a:t> 3 раза в сутки.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0475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12989"/>
            <a:ext cx="8229600" cy="428625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Синдром сгущения желчи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719138" y="428625"/>
            <a:ext cx="8424862" cy="6429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Этиология:</a:t>
            </a:r>
          </a:p>
          <a:p>
            <a:pPr>
              <a:buFontTx/>
              <a:buChar char="-"/>
            </a:pPr>
            <a:r>
              <a:rPr lang="ru-RU" dirty="0" smtClean="0"/>
              <a:t>обезвоживание;</a:t>
            </a:r>
          </a:p>
          <a:p>
            <a:pPr>
              <a:buFontTx/>
              <a:buChar char="-"/>
            </a:pPr>
            <a:r>
              <a:rPr lang="ru-RU" dirty="0" smtClean="0"/>
              <a:t>диуретическая терапия;</a:t>
            </a:r>
          </a:p>
          <a:p>
            <a:pPr>
              <a:buFontTx/>
              <a:buChar char="-"/>
            </a:pPr>
            <a:r>
              <a:rPr lang="ru-RU" dirty="0" smtClean="0"/>
              <a:t>анаболические гормоны;</a:t>
            </a:r>
          </a:p>
          <a:p>
            <a:pPr>
              <a:buFontTx/>
              <a:buChar char="-"/>
            </a:pPr>
            <a:r>
              <a:rPr lang="ru-RU" dirty="0" err="1" smtClean="0"/>
              <a:t>макролиды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Клиника:</a:t>
            </a:r>
          </a:p>
          <a:p>
            <a:pPr>
              <a:buFontTx/>
              <a:buChar char="-"/>
            </a:pPr>
            <a:r>
              <a:rPr lang="ru-RU" dirty="0" err="1" smtClean="0"/>
              <a:t>обесцвеченый</a:t>
            </a:r>
            <a:r>
              <a:rPr lang="ru-RU" dirty="0" smtClean="0"/>
              <a:t> </a:t>
            </a:r>
            <a:r>
              <a:rPr lang="ru-RU" dirty="0" err="1" smtClean="0"/>
              <a:t>стули</a:t>
            </a:r>
            <a:r>
              <a:rPr lang="ru-RU" dirty="0" smtClean="0"/>
              <a:t> при НБ;</a:t>
            </a:r>
          </a:p>
          <a:p>
            <a:pPr>
              <a:buFontTx/>
              <a:buChar char="-"/>
            </a:pPr>
            <a:r>
              <a:rPr lang="ru-RU" dirty="0" smtClean="0"/>
              <a:t>повышение уровня БДГ </a:t>
            </a:r>
            <a:r>
              <a:rPr lang="en-US" dirty="0" smtClean="0"/>
              <a:t>&gt;</a:t>
            </a:r>
            <a:r>
              <a:rPr lang="ru-RU" dirty="0" smtClean="0"/>
              <a:t>25 </a:t>
            </a:r>
            <a:r>
              <a:rPr lang="ru-RU" dirty="0" err="1" smtClean="0"/>
              <a:t>мкмоль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исчезает ч/</a:t>
            </a:r>
            <a:r>
              <a:rPr lang="ru-RU" dirty="0" err="1" smtClean="0"/>
              <a:t>з</a:t>
            </a:r>
            <a:r>
              <a:rPr lang="ru-RU" dirty="0" smtClean="0"/>
              <a:t> 1 - 4 дня спонтанно или под влиянием </a:t>
            </a:r>
            <a:r>
              <a:rPr lang="ru-RU" dirty="0" err="1" smtClean="0"/>
              <a:t>холекинетиков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Лечение:</a:t>
            </a:r>
          </a:p>
          <a:p>
            <a:pPr>
              <a:buFontTx/>
              <a:buChar char="-"/>
            </a:pPr>
            <a:r>
              <a:rPr lang="ru-RU" dirty="0" err="1" smtClean="0"/>
              <a:t>холекинетики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физиотерапия.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4286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Клиническая</a:t>
            </a:r>
            <a:r>
              <a:rPr lang="ru-RU" sz="2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классификация </a:t>
            </a:r>
            <a:r>
              <a:rPr lang="ru-RU" sz="25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неонатальных</a:t>
            </a:r>
            <a:r>
              <a:rPr lang="ru-RU" sz="2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5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endParaRPr lang="ru-RU" sz="25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02" y="57148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Неонатальные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желтухи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Физиологическая: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1357298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Патологические: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286116" y="1142984"/>
            <a:ext cx="100013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00562" y="1142984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7158" y="2000240"/>
            <a:ext cx="2786082" cy="10215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chemeClr val="tx1"/>
                </a:solidFill>
              </a:rPr>
              <a:t>транзиторная желтуха новорожденных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конъюгационная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  <a:endCxn id="12" idx="0"/>
          </p:cNvCxnSpPr>
          <p:nvPr/>
        </p:nvCxnSpPr>
        <p:spPr>
          <a:xfrm rot="5400000">
            <a:off x="1633040" y="1883080"/>
            <a:ext cx="234319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71868" y="2000240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chemeClr val="tx1"/>
                </a:solidFill>
              </a:rPr>
              <a:t>гемолитические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93405" y="3846370"/>
            <a:ext cx="2786082" cy="10215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</a:rPr>
              <a:t>конъюгационные</a:t>
            </a:r>
            <a:r>
              <a:rPr lang="ru-RU" dirty="0" smtClean="0">
                <a:solidFill>
                  <a:schemeClr val="tx1"/>
                </a:solidFill>
              </a:rPr>
              <a:t> (нарушение процессов конъюгации)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79912" y="2920487"/>
            <a:ext cx="3006667" cy="71508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chemeClr val="tx1"/>
                </a:solidFill>
              </a:rPr>
              <a:t>печеночные</a:t>
            </a:r>
            <a:r>
              <a:rPr lang="ru-RU" dirty="0" smtClean="0">
                <a:solidFill>
                  <a:schemeClr val="tx1"/>
                </a:solidFill>
              </a:rPr>
              <a:t> (нарушения внутрипеченочного </a:t>
            </a:r>
            <a:r>
              <a:rPr lang="ru-RU" dirty="0" err="1" smtClean="0">
                <a:solidFill>
                  <a:schemeClr val="tx1"/>
                </a:solidFill>
              </a:rPr>
              <a:t>тр</a:t>
            </a:r>
            <a:r>
              <a:rPr lang="ru-RU" dirty="0" smtClean="0">
                <a:solidFill>
                  <a:schemeClr val="tx1"/>
                </a:solidFill>
              </a:rPr>
              <a:t>-та)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56176" y="5560881"/>
            <a:ext cx="2786082" cy="40862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b="1" dirty="0" smtClean="0">
                <a:solidFill>
                  <a:schemeClr val="tx1"/>
                </a:solidFill>
              </a:rPr>
              <a:t>механические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 rot="5400000">
            <a:off x="6722998" y="1543750"/>
            <a:ext cx="377195" cy="8215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</p:cNvCxnSpPr>
          <p:nvPr/>
        </p:nvCxnSpPr>
        <p:spPr>
          <a:xfrm rot="5400000">
            <a:off x="6472965" y="2150973"/>
            <a:ext cx="1234451" cy="464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6922113" y="1771551"/>
            <a:ext cx="357190" cy="2080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  <a:endCxn id="21" idx="0"/>
          </p:cNvCxnSpPr>
          <p:nvPr/>
        </p:nvCxnSpPr>
        <p:spPr>
          <a:xfrm>
            <a:off x="7322363" y="1765921"/>
            <a:ext cx="226854" cy="37949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116632"/>
            <a:ext cx="8229600" cy="612899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(Начало)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Патогенетическая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классификация неонатальных </a:t>
            </a:r>
            <a:r>
              <a:rPr lang="ru-RU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endParaRPr lang="ru-RU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914400" y="836613"/>
            <a:ext cx="8229600" cy="553561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Повышенная продукция билирубина:</a:t>
            </a:r>
          </a:p>
          <a:p>
            <a:pPr marL="788670" lvl="1" indent="-514350"/>
            <a:r>
              <a:rPr lang="ru-RU" dirty="0" smtClean="0"/>
              <a:t>Наследственные желтухи: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err="1" smtClean="0"/>
              <a:t>эритроцитарные</a:t>
            </a:r>
            <a:r>
              <a:rPr lang="ru-RU" dirty="0" smtClean="0"/>
              <a:t> </a:t>
            </a:r>
            <a:r>
              <a:rPr lang="ru-RU" dirty="0" err="1" smtClean="0"/>
              <a:t>мембранопатии</a:t>
            </a:r>
            <a:r>
              <a:rPr lang="ru-RU" dirty="0" smtClean="0"/>
              <a:t> (</a:t>
            </a:r>
            <a:r>
              <a:rPr lang="ru-RU" dirty="0" err="1" smtClean="0"/>
              <a:t>микросфероцитоз</a:t>
            </a:r>
            <a:r>
              <a:rPr lang="ru-RU" dirty="0" smtClean="0"/>
              <a:t>; </a:t>
            </a:r>
            <a:r>
              <a:rPr lang="ru-RU" dirty="0" err="1" smtClean="0"/>
              <a:t>эллиптоцитоз</a:t>
            </a:r>
            <a:r>
              <a:rPr lang="ru-RU" dirty="0" smtClean="0"/>
              <a:t>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err="1" smtClean="0"/>
              <a:t>эритроцитарные</a:t>
            </a:r>
            <a:r>
              <a:rPr lang="ru-RU" dirty="0" smtClean="0"/>
              <a:t> </a:t>
            </a:r>
            <a:r>
              <a:rPr lang="ru-RU" dirty="0" err="1" smtClean="0"/>
              <a:t>энзимодефициты</a:t>
            </a:r>
            <a:r>
              <a:rPr lang="ru-RU" dirty="0" smtClean="0"/>
              <a:t> (глю-6-ф </a:t>
            </a:r>
            <a:r>
              <a:rPr lang="ru-RU" dirty="0" err="1" smtClean="0"/>
              <a:t>дегидрогеназы</a:t>
            </a:r>
            <a:r>
              <a:rPr lang="ru-RU" dirty="0" smtClean="0"/>
              <a:t>, </a:t>
            </a:r>
            <a:r>
              <a:rPr lang="ru-RU" dirty="0" err="1" smtClean="0"/>
              <a:t>пируваткиназы</a:t>
            </a:r>
            <a:r>
              <a:rPr lang="ru-RU" dirty="0" smtClean="0"/>
              <a:t>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err="1" smtClean="0"/>
              <a:t>гемоглобинопатии</a:t>
            </a:r>
            <a:r>
              <a:rPr lang="ru-RU" dirty="0" smtClean="0"/>
              <a:t>:</a:t>
            </a:r>
          </a:p>
          <a:p>
            <a:pPr marL="1337310" lvl="3" indent="-514350">
              <a:buFont typeface="Wingdings" pitchFamily="2" charset="2"/>
              <a:buChar char="ü"/>
            </a:pPr>
            <a:r>
              <a:rPr lang="ru-RU" dirty="0" err="1" smtClean="0"/>
              <a:t>серповидноклеточная</a:t>
            </a:r>
            <a:r>
              <a:rPr lang="ru-RU" dirty="0" smtClean="0"/>
              <a:t> анемия,;</a:t>
            </a:r>
          </a:p>
          <a:p>
            <a:pPr marL="1337310" lvl="3" indent="-514350">
              <a:buFont typeface="Wingdings" pitchFamily="2" charset="2"/>
              <a:buChar char="ü"/>
            </a:pPr>
            <a:r>
              <a:rPr lang="ru-RU" dirty="0" smtClean="0"/>
              <a:t>М-гемоглобинемия;</a:t>
            </a:r>
          </a:p>
          <a:p>
            <a:pPr marL="1337310" lvl="3" indent="-514350">
              <a:buFont typeface="Wingdings" pitchFamily="2" charset="2"/>
              <a:buChar char="ü"/>
            </a:pPr>
            <a:r>
              <a:rPr lang="ru-RU" dirty="0" smtClean="0"/>
              <a:t>дефекты синтеза глобина – талассемии;</a:t>
            </a:r>
          </a:p>
          <a:p>
            <a:pPr marL="1337310" lvl="3" indent="-514350">
              <a:buFont typeface="Wingdings" pitchFamily="2" charset="2"/>
              <a:buChar char="ü"/>
            </a:pPr>
            <a:r>
              <a:rPr lang="ru-RU" dirty="0" smtClean="0"/>
              <a:t>дефекты синтеза </a:t>
            </a:r>
            <a:r>
              <a:rPr lang="ru-RU" dirty="0" err="1" smtClean="0"/>
              <a:t>гема</a:t>
            </a:r>
            <a:r>
              <a:rPr lang="ru-RU" dirty="0" smtClean="0"/>
              <a:t> – </a:t>
            </a:r>
            <a:r>
              <a:rPr lang="ru-RU" dirty="0" err="1" smtClean="0"/>
              <a:t>эритропорфирии</a:t>
            </a:r>
            <a:r>
              <a:rPr lang="ru-RU" dirty="0" smtClean="0"/>
              <a:t>.</a:t>
            </a:r>
          </a:p>
          <a:p>
            <a:pPr marL="788670" lvl="1" indent="-514350"/>
            <a:r>
              <a:rPr lang="ru-RU" dirty="0" smtClean="0"/>
              <a:t>Приобретенные желтухи: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ГБН;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кровоизлияния;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синдром </a:t>
            </a:r>
            <a:r>
              <a:rPr lang="ru-RU" dirty="0" err="1" smtClean="0"/>
              <a:t>заглоченной</a:t>
            </a:r>
            <a:r>
              <a:rPr lang="ru-RU" dirty="0" smtClean="0"/>
              <a:t> крови;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полицитемия;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лекарственный гемолиз (окситоцин, витамин К, сульфаниламиды);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повышенная энтерогепатическая циркуляция (пилоростеноз</a:t>
            </a:r>
            <a:r>
              <a:rPr lang="ru-RU" dirty="0"/>
              <a:t>, желтуха материнского молока (</a:t>
            </a:r>
            <a:r>
              <a:rPr lang="ru-RU" dirty="0" err="1"/>
              <a:t>сн</a:t>
            </a:r>
            <a:r>
              <a:rPr lang="ru-RU" dirty="0"/>
              <a:t>-м </a:t>
            </a:r>
            <a:r>
              <a:rPr lang="ru-RU" dirty="0" err="1" smtClean="0"/>
              <a:t>Ариаса</a:t>
            </a:r>
            <a:r>
              <a:rPr lang="ru-RU" dirty="0" smtClean="0"/>
              <a:t> (</a:t>
            </a:r>
            <a:r>
              <a:rPr lang="ru-RU" dirty="0" err="1" smtClean="0"/>
              <a:t>прегнановая</a:t>
            </a:r>
            <a:r>
              <a:rPr lang="ru-RU" dirty="0" smtClean="0"/>
              <a:t> </a:t>
            </a:r>
            <a:r>
              <a:rPr lang="ru-RU" dirty="0"/>
              <a:t>желтуха)КН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914400" y="836613"/>
            <a:ext cx="8229600" cy="553561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Пониженный клиренс билирубина:</a:t>
            </a:r>
          </a:p>
          <a:p>
            <a:pPr marL="788670" lvl="1" indent="-514350"/>
            <a:r>
              <a:rPr lang="ru-RU" dirty="0" smtClean="0"/>
              <a:t>Наследственные желтухи: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дефект захвата билирубина </a:t>
            </a:r>
            <a:r>
              <a:rPr lang="ru-RU" dirty="0" err="1" smtClean="0"/>
              <a:t>гепатоцитами</a:t>
            </a:r>
            <a:r>
              <a:rPr lang="ru-RU" dirty="0" smtClean="0"/>
              <a:t> (синдром </a:t>
            </a:r>
            <a:r>
              <a:rPr lang="ru-RU" dirty="0" err="1" smtClean="0"/>
              <a:t>Жильбера</a:t>
            </a:r>
            <a:r>
              <a:rPr lang="ru-RU" dirty="0" smtClean="0"/>
              <a:t>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дефект конъюгации </a:t>
            </a:r>
            <a:r>
              <a:rPr lang="ru-RU" dirty="0" err="1" smtClean="0"/>
              <a:t>билирулина</a:t>
            </a:r>
            <a:r>
              <a:rPr lang="ru-RU" dirty="0" smtClean="0"/>
              <a:t> (синдром </a:t>
            </a:r>
            <a:r>
              <a:rPr lang="ru-RU" dirty="0" err="1" smtClean="0"/>
              <a:t>Криглера-Наджара</a:t>
            </a:r>
            <a:r>
              <a:rPr lang="ru-RU" dirty="0" smtClean="0"/>
              <a:t>, </a:t>
            </a:r>
            <a:r>
              <a:rPr lang="ru-RU" dirty="0" err="1" smtClean="0"/>
              <a:t>Люцея-Дрискола</a:t>
            </a:r>
            <a:r>
              <a:rPr lang="ru-RU" dirty="0" smtClean="0"/>
              <a:t>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дефект экскреции билирубина из </a:t>
            </a:r>
            <a:r>
              <a:rPr lang="ru-RU" dirty="0" err="1" smtClean="0"/>
              <a:t>гепатоцита</a:t>
            </a:r>
            <a:r>
              <a:rPr lang="ru-RU" dirty="0" smtClean="0"/>
              <a:t> (синдромы </a:t>
            </a:r>
            <a:r>
              <a:rPr lang="ru-RU" dirty="0" err="1" smtClean="0"/>
              <a:t>Дубина-Джонса</a:t>
            </a:r>
            <a:r>
              <a:rPr lang="ru-RU" dirty="0" smtClean="0"/>
              <a:t> и Ротора);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симптоматические (гипотиреоз, </a:t>
            </a:r>
            <a:r>
              <a:rPr lang="ru-RU" dirty="0" err="1" smtClean="0"/>
              <a:t>гипераммонийемия</a:t>
            </a:r>
            <a:r>
              <a:rPr lang="ru-RU" dirty="0" smtClean="0"/>
              <a:t>).</a:t>
            </a:r>
          </a:p>
          <a:p>
            <a:pPr marL="788670" lvl="1" indent="-514350"/>
            <a:r>
              <a:rPr lang="ru-RU" dirty="0" smtClean="0"/>
              <a:t>Приобретенные желтухи: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дефицит гормонов (гипотиреоз, </a:t>
            </a:r>
            <a:r>
              <a:rPr lang="ru-RU" dirty="0" err="1" smtClean="0"/>
              <a:t>гипопитуитаризм</a:t>
            </a:r>
            <a:r>
              <a:rPr lang="ru-RU" dirty="0" smtClean="0"/>
              <a:t>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избыток гормонов (желтуха от материнского молока);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инфекционные гепатиты;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токсические гепатиты (сепсис, лекарственные отравления);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недоношенность;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полное парентеральное питание.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6632"/>
            <a:ext cx="8229600" cy="612899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(Продолжение)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Патогенетическая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классификация неонатальных </a:t>
            </a:r>
            <a:r>
              <a:rPr lang="ru-RU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endParaRPr lang="ru-RU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914400" y="836613"/>
            <a:ext cx="8229600" cy="553561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 err="1" smtClean="0"/>
              <a:t>Обструктивные</a:t>
            </a:r>
            <a:r>
              <a:rPr lang="ru-RU" dirty="0" smtClean="0"/>
              <a:t> (младенческая </a:t>
            </a:r>
            <a:r>
              <a:rPr lang="ru-RU" dirty="0" err="1" smtClean="0"/>
              <a:t>холангиопатия</a:t>
            </a:r>
            <a:r>
              <a:rPr lang="ru-RU" dirty="0" smtClean="0"/>
              <a:t>):</a:t>
            </a:r>
          </a:p>
          <a:p>
            <a:pPr marL="788670" lvl="1" indent="-514350"/>
            <a:r>
              <a:rPr lang="ru-RU" dirty="0" smtClean="0"/>
              <a:t>Наследственные желтухи: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атрезия (гипоплазия) внепеченочных желчевыводящих путей в сочетании с др. пороками развития;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семейные </a:t>
            </a:r>
            <a:r>
              <a:rPr lang="ru-RU" dirty="0" err="1" smtClean="0"/>
              <a:t>несиндромные</a:t>
            </a:r>
            <a:r>
              <a:rPr lang="ru-RU" dirty="0" smtClean="0"/>
              <a:t> </a:t>
            </a:r>
            <a:r>
              <a:rPr lang="ru-RU" dirty="0" err="1" smtClean="0"/>
              <a:t>холестазы</a:t>
            </a:r>
            <a:r>
              <a:rPr lang="ru-RU" dirty="0" smtClean="0"/>
              <a:t> (</a:t>
            </a:r>
            <a:r>
              <a:rPr lang="ru-RU" dirty="0" err="1" smtClean="0"/>
              <a:t>Байлера</a:t>
            </a:r>
            <a:r>
              <a:rPr lang="ru-RU" dirty="0" smtClean="0"/>
              <a:t>, </a:t>
            </a:r>
            <a:r>
              <a:rPr lang="ru-RU" dirty="0" err="1" smtClean="0"/>
              <a:t>Мак-Элфреша</a:t>
            </a:r>
            <a:r>
              <a:rPr lang="ru-RU" dirty="0" smtClean="0"/>
              <a:t>);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симптоматические </a:t>
            </a:r>
            <a:r>
              <a:rPr lang="ru-RU" dirty="0" err="1" smtClean="0"/>
              <a:t>холестазы</a:t>
            </a:r>
            <a:r>
              <a:rPr lang="ru-RU" dirty="0" smtClean="0"/>
              <a:t> при наследственных болезнях (</a:t>
            </a:r>
            <a:r>
              <a:rPr lang="ru-RU" dirty="0" err="1" smtClean="0"/>
              <a:t>муковисцидоз</a:t>
            </a:r>
            <a:r>
              <a:rPr lang="ru-RU" dirty="0" smtClean="0"/>
              <a:t>, </a:t>
            </a:r>
            <a:r>
              <a:rPr lang="ru-RU" dirty="0" err="1" smtClean="0"/>
              <a:t>гистиоцитоз</a:t>
            </a:r>
            <a:r>
              <a:rPr lang="ru-RU" dirty="0" smtClean="0"/>
              <a:t> Х, болезнь </a:t>
            </a:r>
            <a:r>
              <a:rPr lang="ru-RU" dirty="0" err="1" smtClean="0"/>
              <a:t>Ниманна-Пика</a:t>
            </a:r>
            <a:r>
              <a:rPr lang="ru-RU" dirty="0" smtClean="0"/>
              <a:t>, адреногенитальный синдром).</a:t>
            </a:r>
          </a:p>
          <a:p>
            <a:pPr marL="788670" lvl="1" indent="-514350"/>
            <a:r>
              <a:rPr lang="ru-RU" dirty="0" smtClean="0"/>
              <a:t>Приобретенные желтухи: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атрезия или гипоплазия внепеченочных желчных путей вследствие перинатального гепатита;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атрезии и гипоплазии внутрипеченочных </a:t>
            </a:r>
            <a:r>
              <a:rPr lang="ru-RU" dirty="0"/>
              <a:t>желчевыводящих </a:t>
            </a:r>
            <a:r>
              <a:rPr lang="ru-RU" dirty="0" smtClean="0"/>
              <a:t>путей при перинатальном гепатите, первичном </a:t>
            </a:r>
            <a:r>
              <a:rPr lang="ru-RU" dirty="0" err="1" smtClean="0"/>
              <a:t>билиарном</a:t>
            </a:r>
            <a:r>
              <a:rPr lang="ru-RU" dirty="0" smtClean="0"/>
              <a:t> циррозе, </a:t>
            </a:r>
            <a:r>
              <a:rPr lang="ru-RU" dirty="0" err="1" smtClean="0"/>
              <a:t>склерозирующем</a:t>
            </a:r>
            <a:r>
              <a:rPr lang="ru-RU" dirty="0" smtClean="0"/>
              <a:t> холангите, РТПХ;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стеноз или киста общего желчного протока;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err="1" smtClean="0"/>
              <a:t>холелитиаз</a:t>
            </a:r>
            <a:r>
              <a:rPr lang="ru-RU" dirty="0" smtClean="0"/>
              <a:t>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синдром сгущения желчи;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smtClean="0"/>
              <a:t>синдром желчной пробки;</a:t>
            </a:r>
          </a:p>
          <a:p>
            <a:pPr marL="1062990" lvl="2" indent="-514350">
              <a:buFont typeface="Courier New" pitchFamily="49" charset="0"/>
              <a:buChar char="o"/>
            </a:pPr>
            <a:r>
              <a:rPr lang="ru-RU" dirty="0" err="1" smtClean="0"/>
              <a:t>сн</a:t>
            </a:r>
            <a:r>
              <a:rPr lang="ru-RU" dirty="0" smtClean="0"/>
              <a:t>-м </a:t>
            </a:r>
            <a:r>
              <a:rPr lang="ru-RU" dirty="0" err="1" smtClean="0"/>
              <a:t>Алажилля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6632"/>
            <a:ext cx="8229600" cy="612899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(Продолжение)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Патогенетическая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классификация неонатальных </a:t>
            </a:r>
            <a:r>
              <a:rPr lang="ru-RU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endParaRPr lang="ru-RU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914400" y="1125538"/>
            <a:ext cx="8229600" cy="52466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2400" dirty="0" smtClean="0"/>
              <a:t>Смешанного генеза с доминированием одного из компонентов:</a:t>
            </a:r>
          </a:p>
          <a:p>
            <a:pPr marL="788670" lvl="1" indent="-514350"/>
            <a:r>
              <a:rPr lang="ru-RU" sz="2400" dirty="0" smtClean="0"/>
              <a:t>Сепсис.</a:t>
            </a:r>
          </a:p>
          <a:p>
            <a:pPr marL="788670" lvl="1" indent="-514350"/>
            <a:r>
              <a:rPr lang="ru-RU" sz="2400" dirty="0" smtClean="0"/>
              <a:t>ВУИ.</a:t>
            </a:r>
            <a:endParaRPr lang="ru-RU" sz="24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1520" y="404664"/>
            <a:ext cx="8229600" cy="612899"/>
          </a:xfrm>
          <a:prstGeom prst="rect">
            <a:avLst/>
          </a:prstGeom>
        </p:spPr>
        <p:txBody>
          <a:bodyPr vert="horz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(Окончание)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Патогенетическая</a:t>
            </a:r>
            <a:r>
              <a:rPr lang="ru-RU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классификация неонатальных </a:t>
            </a:r>
            <a:r>
              <a:rPr lang="ru-RU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желтух</a:t>
            </a:r>
            <a:endParaRPr lang="ru-RU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3024</Words>
  <Application>Microsoft Office PowerPoint</Application>
  <PresentationFormat>Экран (4:3)</PresentationFormat>
  <Paragraphs>493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1" baseType="lpstr">
      <vt:lpstr>Arial</vt:lpstr>
      <vt:lpstr>Bookman Old Style</vt:lpstr>
      <vt:lpstr>Calibri</vt:lpstr>
      <vt:lpstr>Cambria</vt:lpstr>
      <vt:lpstr>Courier New</vt:lpstr>
      <vt:lpstr>Gill Sans MT</vt:lpstr>
      <vt:lpstr>Wingdings</vt:lpstr>
      <vt:lpstr>Wingdings 3</vt:lpstr>
      <vt:lpstr>Начальная</vt:lpstr>
      <vt:lpstr>Желтухи новорожденных. Дифференциальная диагностика и терапевтическая тактика</vt:lpstr>
      <vt:lpstr>Презентация PowerPoint</vt:lpstr>
      <vt:lpstr>Стадии билирубинового обмена</vt:lpstr>
      <vt:lpstr>Классификации неонатальных желтух</vt:lpstr>
      <vt:lpstr>Клиническая классификация неонатальных желтух</vt:lpstr>
      <vt:lpstr>(Начало) Патогенетическая классификация неонатальных желтух</vt:lpstr>
      <vt:lpstr>Презентация PowerPoint</vt:lpstr>
      <vt:lpstr>Презентация PowerPoint</vt:lpstr>
      <vt:lpstr>Презентация PowerPoint</vt:lpstr>
      <vt:lpstr>Классификация неонатальных желтух по преобладающей фракции билирубина</vt:lpstr>
      <vt:lpstr>Классификация неонатальных желтух по преобладающей фракции билирубина</vt:lpstr>
      <vt:lpstr>Презентация PowerPoint</vt:lpstr>
      <vt:lpstr>Клиническая классификация неонатальных желтух</vt:lpstr>
      <vt:lpstr>Причины физиологической желтухи новорожденных</vt:lpstr>
      <vt:lpstr>Клиническая картина физиологической желтухи.</vt:lpstr>
      <vt:lpstr>Лабораторные критерии физиологической желтухи.</vt:lpstr>
      <vt:lpstr>Критерии патологических желтух</vt:lpstr>
      <vt:lpstr>Клиническая классификация неонатальных желтух</vt:lpstr>
      <vt:lpstr>Конъюгационные желтухи (неконъюгированная или непрямая гипербилирубинемия)</vt:lpstr>
      <vt:lpstr>Патогенез конъюгационных желтух</vt:lpstr>
      <vt:lpstr>Клиническая картина конъюгационной желтухи.</vt:lpstr>
      <vt:lpstr>Лабораторные критерии конъюгационной желтухи.</vt:lpstr>
      <vt:lpstr>Желтуха недоношенных </vt:lpstr>
      <vt:lpstr>Прегнановая желтуха (желтуха материнского молока, сн-м Ариаса)</vt:lpstr>
      <vt:lpstr>Презентация PowerPoint</vt:lpstr>
      <vt:lpstr>Презентация PowerPoint</vt:lpstr>
      <vt:lpstr>Синдром Криглера-Наджара</vt:lpstr>
      <vt:lpstr>Синдром Жильбера</vt:lpstr>
      <vt:lpstr>Клиническая классификация неонатальных желтух</vt:lpstr>
      <vt:lpstr>Гемолитические желтухи</vt:lpstr>
      <vt:lpstr>Патогенез гемолитических желтух</vt:lpstr>
      <vt:lpstr>Клиническая картина гемолитической желтухи.</vt:lpstr>
      <vt:lpstr>Лабораторные критерии гемолитической желтухи.</vt:lpstr>
      <vt:lpstr>Презентация PowerPoint</vt:lpstr>
      <vt:lpstr>Фототерапия</vt:lpstr>
      <vt:lpstr>Оборудование для фототерапии</vt:lpstr>
      <vt:lpstr>Современные и перспективные методы лечения неконъюгированной гипербилирубинемии новорожденных</vt:lpstr>
      <vt:lpstr>Клиническая классификация неонатальных желтух</vt:lpstr>
      <vt:lpstr>Обструктивные (механические) неонатальные желтухи</vt:lpstr>
      <vt:lpstr>Холестаз</vt:lpstr>
      <vt:lpstr>Холестаз</vt:lpstr>
      <vt:lpstr>Синдром сгущения желчи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Прометные</dc:creator>
  <cp:lastModifiedBy>Дмитрий Прометной</cp:lastModifiedBy>
  <cp:revision>292</cp:revision>
  <dcterms:created xsi:type="dcterms:W3CDTF">2011-03-10T09:49:45Z</dcterms:created>
  <dcterms:modified xsi:type="dcterms:W3CDTF">2015-12-06T05:32:36Z</dcterms:modified>
</cp:coreProperties>
</file>