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74" r:id="rId1"/>
  </p:sldMasterIdLst>
  <p:notesMasterIdLst>
    <p:notesMasterId r:id="rId25"/>
  </p:notesMasterIdLst>
  <p:handoutMasterIdLst>
    <p:handoutMasterId r:id="rId26"/>
  </p:handoutMasterIdLst>
  <p:sldIdLst>
    <p:sldId id="256" r:id="rId2"/>
    <p:sldId id="322" r:id="rId3"/>
    <p:sldId id="345" r:id="rId4"/>
    <p:sldId id="336" r:id="rId5"/>
    <p:sldId id="351" r:id="rId6"/>
    <p:sldId id="368" r:id="rId7"/>
    <p:sldId id="355" r:id="rId8"/>
    <p:sldId id="350" r:id="rId9"/>
    <p:sldId id="327" r:id="rId10"/>
    <p:sldId id="357" r:id="rId11"/>
    <p:sldId id="358" r:id="rId12"/>
    <p:sldId id="382" r:id="rId13"/>
    <p:sldId id="371" r:id="rId14"/>
    <p:sldId id="352" r:id="rId15"/>
    <p:sldId id="378" r:id="rId16"/>
    <p:sldId id="359" r:id="rId17"/>
    <p:sldId id="372" r:id="rId18"/>
    <p:sldId id="334" r:id="rId19"/>
    <p:sldId id="346" r:id="rId20"/>
    <p:sldId id="362" r:id="rId21"/>
    <p:sldId id="367" r:id="rId22"/>
    <p:sldId id="360" r:id="rId23"/>
    <p:sldId id="320" r:id="rId24"/>
  </p:sldIdLst>
  <p:sldSz cx="9144000" cy="6858000" type="screen4x3"/>
  <p:notesSz cx="9872663" cy="6797675"/>
  <p:embeddedFontLst>
    <p:embeddedFont>
      <p:font typeface="Calibri" panose="020F0502020204030204" pitchFamily="34" charset="0"/>
      <p:regular r:id="rId27"/>
      <p:bold r:id="rId28"/>
      <p:italic r:id="rId29"/>
      <p:boldItalic r:id="rId30"/>
    </p:embeddedFont>
    <p:embeddedFont>
      <p:font typeface="Arial Black" panose="020B0A04020102020204" pitchFamily="34" charset="0"/>
      <p:bold r:id="rId31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ECFF"/>
    <a:srgbClr val="FFFF66"/>
    <a:srgbClr val="CC9900"/>
    <a:srgbClr val="FF9999"/>
    <a:srgbClr val="FF9933"/>
    <a:srgbClr val="3399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6259" autoAdjust="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279899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6" y="1"/>
            <a:ext cx="4279899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0521ABE-D1B3-42FE-B294-A2B341243ECA}" type="datetimeFigureOut">
              <a:rPr lang="ru-RU"/>
              <a:pPr>
                <a:defRPr/>
              </a:pPr>
              <a:t>06.12.2015</a:t>
            </a:fld>
            <a:endParaRPr lang="ru-RU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6364"/>
            <a:ext cx="4279899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6" y="6456364"/>
            <a:ext cx="4279899" cy="339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8CB5822-1296-48D2-BA7C-A2C6B69D85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134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9899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1176" y="1"/>
            <a:ext cx="4279899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7A2539A-534A-4756-8272-390C8CDC76B0}" type="datetimeFigureOut">
              <a:rPr lang="ru-RU"/>
              <a:pPr>
                <a:defRPr/>
              </a:pPr>
              <a:t>06.12.2015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426" y="3228976"/>
            <a:ext cx="7897812" cy="3059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364"/>
            <a:ext cx="4279899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1176" y="6456364"/>
            <a:ext cx="4279899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2E2030-C996-490C-9FAA-49B634D396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0062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C71007-C6C0-4FE6-9225-19C5EB49165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B88C4-FD81-42BB-86CA-8B8504E1905D}" type="datetime1">
              <a:rPr lang="ru-RU"/>
              <a:pPr>
                <a:defRPr/>
              </a:pPr>
              <a:t>06.12.2015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53B0C32-B4FE-47A4-B238-C7A3282781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F5E91-0DA2-495B-A3C1-046C607BE941}" type="datetime1">
              <a:rPr lang="ru-RU"/>
              <a:pPr>
                <a:defRPr/>
              </a:pPr>
              <a:t>06.12.2015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6DFD9-35E9-4964-A846-5784B6CC86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D7C2F-9562-431E-B0F7-4AAB9CD54AF8}" type="datetime1">
              <a:rPr lang="ru-RU"/>
              <a:pPr>
                <a:defRPr/>
              </a:pPr>
              <a:t>06.12.2015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4C340-2D62-4512-BF77-BC0A3FC1BE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DD917-5B78-4777-905F-952B26FF49F7}" type="datetime1">
              <a:rPr lang="ru-RU"/>
              <a:pPr>
                <a:defRPr/>
              </a:pPr>
              <a:t>06.12.2015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FFA24-252E-4507-A9D0-174AAA65C6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62ADB-7E68-40EC-87FA-0B8DA679C972}" type="datetime1">
              <a:rPr lang="ru-RU"/>
              <a:pPr>
                <a:defRPr/>
              </a:pPr>
              <a:t>06.12.2015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54435-F291-4372-96D3-EEA5DCBAB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04C4C-BBEC-4912-AB20-35946A61D3BD}" type="datetime1">
              <a:rPr lang="ru-RU"/>
              <a:pPr>
                <a:defRPr/>
              </a:pPr>
              <a:t>06.12.2015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BB62B-9318-4C0B-8712-1F5F484041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F1AC6-FF60-4F9B-8812-01A616A49FDA}" type="datetime1">
              <a:rPr lang="ru-RU"/>
              <a:pPr>
                <a:defRPr/>
              </a:pPr>
              <a:t>06.12.2015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05B2C-C74C-4C0E-BA8A-B32B58B6D6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E2004-5B3B-4138-B451-AA4B0B57458B}" type="datetime1">
              <a:rPr lang="ru-RU"/>
              <a:pPr>
                <a:defRPr/>
              </a:pPr>
              <a:t>06.12.2015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ACDBB-8E76-45AD-B81B-6BF06E8855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8446C-9E5C-44D7-B191-9D7F6C9A03B1}" type="datetime1">
              <a:rPr lang="ru-RU"/>
              <a:pPr>
                <a:defRPr/>
              </a:pPr>
              <a:t>06.12.2015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E154C-4F17-4F45-B519-33908F6977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E4A0F-008D-4FC2-86EB-66A733A55150}" type="datetime1">
              <a:rPr lang="ru-RU"/>
              <a:pPr>
                <a:defRPr/>
              </a:pPr>
              <a:t>06.12.2015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9A328-1296-450F-AD75-E1A0F2DA71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D4B2F-69E2-4C1F-B437-373ECD6A80C7}" type="datetime1">
              <a:rPr lang="ru-RU"/>
              <a:pPr>
                <a:defRPr/>
              </a:pPr>
              <a:t>06.12.2015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4B561C6-BEF2-4299-88C1-106DB893C8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0BC4057-A0D3-4DC2-BDEF-91FEB2F64EB1}" type="datetime1">
              <a:rPr lang="ru-RU"/>
              <a:pPr>
                <a:defRPr/>
              </a:pPr>
              <a:t>06.12.2015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9BDA5A7-A44B-4393-97EB-DE2077440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5" r:id="rId2"/>
    <p:sldLayoutId id="2147483784" r:id="rId3"/>
    <p:sldLayoutId id="2147483783" r:id="rId4"/>
    <p:sldLayoutId id="2147483782" r:id="rId5"/>
    <p:sldLayoutId id="2147483781" r:id="rId6"/>
    <p:sldLayoutId id="2147483780" r:id="rId7"/>
    <p:sldLayoutId id="2147483779" r:id="rId8"/>
    <p:sldLayoutId id="2147483787" r:id="rId9"/>
    <p:sldLayoutId id="2147483778" r:id="rId10"/>
    <p:sldLayoutId id="21474837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5"/>
          <p:cNvSpPr>
            <a:spLocks noChangeArrowheads="1"/>
          </p:cNvSpPr>
          <p:nvPr/>
        </p:nvSpPr>
        <p:spPr bwMode="auto">
          <a:xfrm>
            <a:off x="468313" y="2238047"/>
            <a:ext cx="8278812" cy="111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ts val="4000"/>
              </a:lnSpc>
            </a:pPr>
            <a:r>
              <a:rPr lang="ru-RU" sz="4200" b="1" dirty="0">
                <a:solidFill>
                  <a:srgbClr val="595959"/>
                </a:solidFill>
              </a:rPr>
              <a:t>Диагностика </a:t>
            </a:r>
            <a:r>
              <a:rPr lang="ru-RU" sz="4200" b="1" dirty="0" smtClean="0">
                <a:solidFill>
                  <a:srgbClr val="595959"/>
                </a:solidFill>
              </a:rPr>
              <a:t>инфекции </a:t>
            </a:r>
            <a:endParaRPr lang="en-US" sz="4200" b="1" dirty="0" smtClean="0">
              <a:solidFill>
                <a:srgbClr val="595959"/>
              </a:solidFill>
            </a:endParaRPr>
          </a:p>
          <a:p>
            <a:pPr algn="ctr">
              <a:lnSpc>
                <a:spcPts val="4000"/>
              </a:lnSpc>
            </a:pPr>
            <a:r>
              <a:rPr lang="en-US" sz="4200" b="1" i="1" dirty="0" smtClean="0">
                <a:solidFill>
                  <a:srgbClr val="595959"/>
                </a:solidFill>
              </a:rPr>
              <a:t>M. </a:t>
            </a:r>
            <a:r>
              <a:rPr lang="en-US" sz="4200" b="1" i="1" dirty="0" err="1" smtClean="0">
                <a:solidFill>
                  <a:srgbClr val="595959"/>
                </a:solidFill>
              </a:rPr>
              <a:t>pneumoniae</a:t>
            </a:r>
            <a:endParaRPr lang="ru-RU" sz="4200" b="1" i="1" dirty="0">
              <a:solidFill>
                <a:srgbClr val="59595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83768" y="5805264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Ростов-на-Дону, </a:t>
            </a:r>
            <a:r>
              <a:rPr lang="en-US" sz="2800" dirty="0" smtClean="0"/>
              <a:t>2015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16632"/>
            <a:ext cx="6768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Иммунный ответ при первичной инфекции </a:t>
            </a:r>
            <a:r>
              <a:rPr lang="ru-RU" sz="3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M. </a:t>
            </a:r>
            <a:r>
              <a:rPr lang="ru-RU" sz="32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72008" y="3284984"/>
            <a:ext cx="8676456" cy="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51720" y="2125305"/>
            <a:ext cx="2016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Симптомы инфекции </a:t>
            </a:r>
            <a:endParaRPr lang="en-US" sz="2000" dirty="0" smtClean="0"/>
          </a:p>
          <a:p>
            <a:r>
              <a:rPr lang="en-US" sz="2000" i="1" dirty="0" smtClean="0"/>
              <a:t>M</a:t>
            </a:r>
            <a:r>
              <a:rPr lang="en-US" sz="2000" i="1" dirty="0"/>
              <a:t>. </a:t>
            </a:r>
            <a:r>
              <a:rPr lang="en-US" sz="2000" i="1" dirty="0" err="1"/>
              <a:t>pneumoniae</a:t>
            </a:r>
            <a:r>
              <a:rPr lang="en-US" sz="2000" i="1" dirty="0"/>
              <a:t> </a:t>
            </a:r>
            <a:endParaRPr lang="ru-RU" sz="20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5496" y="2125305"/>
            <a:ext cx="2195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Инкубационный период </a:t>
            </a:r>
          </a:p>
          <a:p>
            <a:r>
              <a:rPr lang="ru-RU" sz="2000" dirty="0" smtClean="0"/>
              <a:t>(7―21 день)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411760" y="3668831"/>
            <a:ext cx="1254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7-й день болезни: </a:t>
            </a:r>
            <a:r>
              <a:rPr lang="en-US" sz="2000" b="1" dirty="0" err="1" smtClean="0"/>
              <a:t>IgM</a:t>
            </a:r>
            <a:r>
              <a:rPr lang="ru-RU" sz="2000" b="1" dirty="0" smtClean="0"/>
              <a:t>«+» у 40%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750007" y="3668831"/>
            <a:ext cx="14700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10-й день болезни: </a:t>
            </a:r>
            <a:r>
              <a:rPr lang="en-US" sz="2000" b="1" dirty="0" err="1" smtClean="0"/>
              <a:t>IgM</a:t>
            </a:r>
            <a:r>
              <a:rPr lang="ru-RU" sz="2000" b="1" dirty="0" smtClean="0"/>
              <a:t>«+» у 80%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220072" y="3668831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21 день болезни: </a:t>
            </a:r>
            <a:r>
              <a:rPr lang="en-US" sz="2000" b="1" dirty="0" err="1" smtClean="0"/>
              <a:t>IgG</a:t>
            </a:r>
            <a:r>
              <a:rPr lang="ru-RU" sz="2000" b="1" dirty="0" smtClean="0"/>
              <a:t>«+», </a:t>
            </a:r>
            <a:r>
              <a:rPr lang="en-US" sz="2000" b="1" dirty="0" err="1" smtClean="0"/>
              <a:t>IgM</a:t>
            </a:r>
            <a:r>
              <a:rPr lang="ru-RU" sz="2000" b="1" dirty="0" smtClean="0"/>
              <a:t>«+»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588224" y="3607856"/>
            <a:ext cx="23762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через 10—20 недель </a:t>
            </a:r>
            <a:r>
              <a:rPr lang="ru-RU" sz="2000" dirty="0"/>
              <a:t> — </a:t>
            </a:r>
            <a:r>
              <a:rPr lang="ru-RU" sz="2000" b="1" dirty="0" smtClean="0"/>
              <a:t>исчезновение </a:t>
            </a:r>
            <a:r>
              <a:rPr lang="en-US" sz="2000" b="1" dirty="0" err="1" smtClean="0"/>
              <a:t>IgM</a:t>
            </a:r>
            <a:r>
              <a:rPr lang="ru-RU" sz="2000" b="1" dirty="0" smtClean="0"/>
              <a:t>, но </a:t>
            </a:r>
            <a:r>
              <a:rPr lang="en-US" sz="2000" b="1" dirty="0" err="1" smtClean="0"/>
              <a:t>IgG</a:t>
            </a:r>
            <a:r>
              <a:rPr lang="ru-RU" sz="2000" b="1" dirty="0" smtClean="0"/>
              <a:t> могут сохраняться  </a:t>
            </a:r>
            <a:endParaRPr lang="ru-RU" sz="2000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141984" y="3140968"/>
            <a:ext cx="3438128" cy="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89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36512" y="1231587"/>
            <a:ext cx="892899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800" dirty="0" smtClean="0">
                <a:solidFill>
                  <a:srgbClr val="000000"/>
                </a:solidFill>
              </a:rPr>
              <a:t>«Золотого стандарта» </a:t>
            </a:r>
            <a:r>
              <a:rPr lang="ru-RU" sz="2800" dirty="0">
                <a:solidFill>
                  <a:srgbClr val="000000"/>
                </a:solidFill>
              </a:rPr>
              <a:t>не </a:t>
            </a:r>
            <a:r>
              <a:rPr lang="ru-RU" sz="2800" dirty="0" smtClean="0">
                <a:solidFill>
                  <a:srgbClr val="000000"/>
                </a:solidFill>
              </a:rPr>
              <a:t>существует</a:t>
            </a:r>
          </a:p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800" dirty="0" smtClean="0">
                <a:solidFill>
                  <a:srgbClr val="000000"/>
                </a:solidFill>
              </a:rPr>
              <a:t>ИФА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smtClean="0">
                <a:solidFill>
                  <a:srgbClr val="000000"/>
                </a:solidFill>
              </a:rPr>
              <a:t>чувствительнее и специфичнее, чем РА и </a:t>
            </a:r>
            <a:r>
              <a:rPr lang="ru-RU" sz="2800" dirty="0">
                <a:solidFill>
                  <a:srgbClr val="000000"/>
                </a:solidFill>
              </a:rPr>
              <a:t>РИФ</a:t>
            </a:r>
          </a:p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800" dirty="0" smtClean="0">
                <a:solidFill>
                  <a:srgbClr val="000000"/>
                </a:solidFill>
              </a:rPr>
              <a:t>Наиболее достоверно </a:t>
            </a:r>
            <a:r>
              <a:rPr lang="ru-RU" sz="2800" dirty="0">
                <a:solidFill>
                  <a:srgbClr val="000000"/>
                </a:solidFill>
              </a:rPr>
              <a:t>4-кратное и более нарастание титра </a:t>
            </a:r>
            <a:r>
              <a:rPr lang="en-US" sz="2800" dirty="0" err="1" smtClean="0">
                <a:solidFill>
                  <a:srgbClr val="000000"/>
                </a:solidFill>
              </a:rPr>
              <a:t>IgG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>
                <a:solidFill>
                  <a:srgbClr val="000000"/>
                </a:solidFill>
              </a:rPr>
              <a:t>в сыворотке крови, взятой в острую фазу болезни и через </a:t>
            </a:r>
            <a:r>
              <a:rPr lang="ru-RU" sz="2800" dirty="0" smtClean="0">
                <a:solidFill>
                  <a:srgbClr val="000000"/>
                </a:solidFill>
              </a:rPr>
              <a:t>2—4 недели (чувствительность 88,6% по сравнению с 31,8% при однократном исследовании </a:t>
            </a:r>
            <a:r>
              <a:rPr lang="en-US" sz="2800" dirty="0" err="1" smtClean="0">
                <a:solidFill>
                  <a:srgbClr val="000000"/>
                </a:solidFill>
              </a:rPr>
              <a:t>IgM</a:t>
            </a:r>
            <a:r>
              <a:rPr lang="ru-RU" sz="2800" dirty="0" smtClean="0">
                <a:solidFill>
                  <a:srgbClr val="000000"/>
                </a:solidFill>
              </a:rPr>
              <a:t>)</a:t>
            </a:r>
          </a:p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800" dirty="0" smtClean="0"/>
              <a:t>Однократное исследование </a:t>
            </a:r>
            <a:r>
              <a:rPr lang="en-US" sz="2800" dirty="0" err="1"/>
              <a:t>IgM</a:t>
            </a:r>
            <a:r>
              <a:rPr lang="ru-RU" sz="2800" dirty="0"/>
              <a:t> </a:t>
            </a:r>
            <a:r>
              <a:rPr lang="ru-RU" sz="2800" dirty="0" smtClean="0"/>
              <a:t>(титр </a:t>
            </a:r>
            <a:r>
              <a:rPr lang="en-US" sz="2800" dirty="0" smtClean="0"/>
              <a:t>&gt;</a:t>
            </a:r>
            <a:r>
              <a:rPr lang="ru-RU" sz="2800" dirty="0" smtClean="0"/>
              <a:t> 1:10) может быть значимым детей </a:t>
            </a:r>
            <a:r>
              <a:rPr lang="en-US" sz="2800" dirty="0" smtClean="0"/>
              <a:t>&gt;</a:t>
            </a:r>
            <a:r>
              <a:rPr lang="ru-RU" sz="2800" dirty="0" smtClean="0"/>
              <a:t> 6 месяцев, </a:t>
            </a:r>
            <a:r>
              <a:rPr lang="ru-RU" sz="2800" dirty="0"/>
              <a:t>подростков и молодых </a:t>
            </a:r>
            <a:r>
              <a:rPr lang="ru-RU" sz="2800" dirty="0" smtClean="0"/>
              <a:t>взрослых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8270" y="44624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Серологические 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исследования при </a:t>
            </a:r>
            <a:r>
              <a:rPr lang="ru-RU" sz="3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M. </a:t>
            </a:r>
            <a:r>
              <a:rPr lang="ru-RU" sz="32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88224" y="6472030"/>
            <a:ext cx="23124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 smtClean="0">
                <a:solidFill>
                  <a:srgbClr val="C00000"/>
                </a:solidFill>
              </a:rPr>
              <a:t>Loens</a:t>
            </a:r>
            <a:r>
              <a:rPr lang="ru-RU" sz="2400" i="1" dirty="0" smtClean="0">
                <a:solidFill>
                  <a:srgbClr val="C00000"/>
                </a:solidFill>
              </a:rPr>
              <a:t> </a:t>
            </a:r>
            <a:r>
              <a:rPr lang="en-US" sz="2400" i="1" dirty="0" smtClean="0">
                <a:solidFill>
                  <a:srgbClr val="C00000"/>
                </a:solidFill>
              </a:rPr>
              <a:t>K.</a:t>
            </a:r>
            <a:r>
              <a:rPr lang="ru-RU" sz="2400" i="1" dirty="0" smtClean="0">
                <a:solidFill>
                  <a:srgbClr val="C00000"/>
                </a:solidFill>
              </a:rPr>
              <a:t>, 2010</a:t>
            </a:r>
            <a:endParaRPr lang="ru-RU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18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70032"/>
            <a:ext cx="87849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600" dirty="0"/>
              <a:t>Отсутствие </a:t>
            </a:r>
            <a:r>
              <a:rPr lang="en-US" sz="2600" dirty="0" err="1"/>
              <a:t>IgM</a:t>
            </a:r>
            <a:r>
              <a:rPr lang="ru-RU" sz="2600" dirty="0"/>
              <a:t>-ответа не исключает острую инфекцию (может быть при реинфекции у взрослых, при первичной инфекции, у детей </a:t>
            </a:r>
            <a:r>
              <a:rPr lang="en-US" sz="2600" dirty="0"/>
              <a:t>&lt;</a:t>
            </a:r>
            <a:r>
              <a:rPr lang="ru-RU" sz="2600" dirty="0"/>
              <a:t> 12 месяцев, на ранних сроках болезни и у </a:t>
            </a:r>
            <a:r>
              <a:rPr lang="ru-RU" sz="2600" dirty="0" err="1"/>
              <a:t>иммунокомпрометированных</a:t>
            </a:r>
            <a:r>
              <a:rPr lang="ru-RU" sz="2600" dirty="0"/>
              <a:t> лиц)</a:t>
            </a:r>
            <a:endParaRPr lang="ru-RU" sz="2600" dirty="0">
              <a:solidFill>
                <a:srgbClr val="000000"/>
              </a:solidFill>
            </a:endParaRPr>
          </a:p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600" dirty="0" smtClean="0">
                <a:solidFill>
                  <a:srgbClr val="000000"/>
                </a:solidFill>
              </a:rPr>
              <a:t>Положительные </a:t>
            </a:r>
            <a:r>
              <a:rPr lang="en-US" sz="2600" dirty="0" err="1" smtClean="0">
                <a:solidFill>
                  <a:srgbClr val="000000"/>
                </a:solidFill>
              </a:rPr>
              <a:t>IgM</a:t>
            </a:r>
            <a:r>
              <a:rPr lang="ru-RU" sz="2600" dirty="0" smtClean="0">
                <a:solidFill>
                  <a:srgbClr val="000000"/>
                </a:solidFill>
              </a:rPr>
              <a:t> могут быть у здоровых лиц (максимум в школьном возрасте)</a:t>
            </a:r>
          </a:p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en-US" sz="2600" dirty="0" err="1"/>
              <a:t>IgG</a:t>
            </a:r>
            <a:r>
              <a:rPr lang="ru-RU" sz="2600" dirty="0"/>
              <a:t> — признак перенесённой </a:t>
            </a:r>
            <a:r>
              <a:rPr lang="ru-RU" sz="2600" dirty="0" err="1"/>
              <a:t>микоплазменной</a:t>
            </a:r>
            <a:r>
              <a:rPr lang="ru-RU" sz="2600" dirty="0"/>
              <a:t> </a:t>
            </a:r>
            <a:r>
              <a:rPr lang="ru-RU" sz="2600" dirty="0" smtClean="0"/>
              <a:t>инфекции, не имеют диагностической значимости при острой инфекции</a:t>
            </a:r>
            <a:endParaRPr lang="ru-RU" sz="2600" dirty="0"/>
          </a:p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en-US" sz="2600" dirty="0" smtClean="0"/>
              <a:t>IgA </a:t>
            </a:r>
            <a:r>
              <a:rPr lang="ru-RU" sz="2600" dirty="0"/>
              <a:t>появляются на ранних стадиях и могут указывать на инфекцию, но крайне </a:t>
            </a:r>
            <a:r>
              <a:rPr lang="ru-RU" sz="2600" dirty="0" smtClean="0"/>
              <a:t>неспецифичны</a:t>
            </a:r>
            <a:endParaRPr lang="ru-RU" sz="2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48270" y="44624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Серологические 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исследования при </a:t>
            </a:r>
            <a:r>
              <a:rPr lang="ru-RU" sz="3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M. </a:t>
            </a:r>
            <a:r>
              <a:rPr lang="ru-RU" sz="32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88224" y="6472030"/>
            <a:ext cx="23124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 smtClean="0">
                <a:solidFill>
                  <a:srgbClr val="C00000"/>
                </a:solidFill>
              </a:rPr>
              <a:t>Loens</a:t>
            </a:r>
            <a:r>
              <a:rPr lang="ru-RU" sz="2400" i="1" dirty="0" smtClean="0">
                <a:solidFill>
                  <a:srgbClr val="C00000"/>
                </a:solidFill>
              </a:rPr>
              <a:t> </a:t>
            </a:r>
            <a:r>
              <a:rPr lang="en-US" sz="2400" i="1" dirty="0" smtClean="0">
                <a:solidFill>
                  <a:srgbClr val="C00000"/>
                </a:solidFill>
              </a:rPr>
              <a:t>K.</a:t>
            </a:r>
            <a:r>
              <a:rPr lang="ru-RU" sz="2400" i="1" dirty="0" smtClean="0">
                <a:solidFill>
                  <a:srgbClr val="C00000"/>
                </a:solidFill>
              </a:rPr>
              <a:t>, 2010</a:t>
            </a:r>
            <a:endParaRPr lang="ru-RU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4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04248" y="6453336"/>
            <a:ext cx="2255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 smtClean="0">
                <a:solidFill>
                  <a:srgbClr val="C00000"/>
                </a:solidFill>
              </a:rPr>
              <a:t>Loens</a:t>
            </a:r>
            <a:r>
              <a:rPr lang="ru-RU" sz="2400" i="1" dirty="0" smtClean="0">
                <a:solidFill>
                  <a:srgbClr val="C00000"/>
                </a:solidFill>
              </a:rPr>
              <a:t> </a:t>
            </a:r>
            <a:r>
              <a:rPr lang="en-US" sz="2400" i="1" dirty="0" smtClean="0">
                <a:solidFill>
                  <a:srgbClr val="C00000"/>
                </a:solidFill>
              </a:rPr>
              <a:t>K.</a:t>
            </a:r>
            <a:r>
              <a:rPr lang="ru-RU" sz="2400" i="1" dirty="0" smtClean="0">
                <a:solidFill>
                  <a:srgbClr val="C00000"/>
                </a:solidFill>
              </a:rPr>
              <a:t>, 2010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8270" y="44624"/>
            <a:ext cx="7560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ПЦР при </a:t>
            </a:r>
            <a:r>
              <a:rPr lang="ru-RU" sz="3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M. </a:t>
            </a:r>
            <a:r>
              <a:rPr lang="ru-RU" sz="32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620688"/>
            <a:ext cx="878497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400" dirty="0" smtClean="0">
                <a:solidFill>
                  <a:srgbClr val="000000"/>
                </a:solidFill>
              </a:rPr>
              <a:t>Наиболее </a:t>
            </a:r>
            <a:r>
              <a:rPr lang="ru-RU" sz="2400" dirty="0">
                <a:solidFill>
                  <a:srgbClr val="000000"/>
                </a:solidFill>
              </a:rPr>
              <a:t>чувствительный и специфичный метод (особенно на ранних сроках </a:t>
            </a:r>
            <a:r>
              <a:rPr lang="ru-RU" sz="2400" dirty="0" smtClean="0">
                <a:solidFill>
                  <a:srgbClr val="000000"/>
                </a:solidFill>
              </a:rPr>
              <a:t>болезни)</a:t>
            </a:r>
          </a:p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400" dirty="0">
                <a:solidFill>
                  <a:srgbClr val="000000"/>
                </a:solidFill>
              </a:rPr>
              <a:t>Результат – в течение нескольких часов</a:t>
            </a:r>
          </a:p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400" dirty="0" smtClean="0">
                <a:solidFill>
                  <a:srgbClr val="000000"/>
                </a:solidFill>
              </a:rPr>
              <a:t>Проблемы</a:t>
            </a:r>
            <a:r>
              <a:rPr lang="ru-RU" sz="2400" dirty="0">
                <a:solidFill>
                  <a:srgbClr val="000000"/>
                </a:solidFill>
              </a:rPr>
              <a:t>: </a:t>
            </a: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rgbClr val="000000"/>
                </a:solidFill>
              </a:rPr>
              <a:t>Оптимальный образец для исследования (мокрота/мазок из ротоглотки/ мазок из носоглотки/аспират из носоглотки/бронхоальвеолярная </a:t>
            </a:r>
            <a:r>
              <a:rPr lang="ru-RU" sz="2400" dirty="0" err="1">
                <a:solidFill>
                  <a:srgbClr val="000000"/>
                </a:solidFill>
              </a:rPr>
              <a:t>лаважная</a:t>
            </a:r>
            <a:r>
              <a:rPr lang="ru-RU" sz="2400" dirty="0">
                <a:solidFill>
                  <a:srgbClr val="000000"/>
                </a:solidFill>
              </a:rPr>
              <a:t> жидкость)</a:t>
            </a: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rgbClr val="000000"/>
                </a:solidFill>
              </a:rPr>
              <a:t>Выбор метода ПЦР (в </a:t>
            </a:r>
            <a:r>
              <a:rPr lang="ru-RU" sz="2400" dirty="0" err="1">
                <a:solidFill>
                  <a:srgbClr val="000000"/>
                </a:solidFill>
              </a:rPr>
              <a:t>т.ч</a:t>
            </a:r>
            <a:r>
              <a:rPr lang="ru-RU" sz="2400" dirty="0">
                <a:solidFill>
                  <a:srgbClr val="000000"/>
                </a:solidFill>
              </a:rPr>
              <a:t>. гена-мишени)</a:t>
            </a: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rgbClr val="000000"/>
                </a:solidFill>
              </a:rPr>
              <a:t>Зависимость результата от техники лаборанта при использовании ручных методов выделения нуклеиновых кислот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000000"/>
                </a:solidFill>
              </a:rPr>
              <a:t>Носительство (4,6 – 13,5% здоровых лиц)</a:t>
            </a:r>
            <a:endParaRPr lang="ru-RU" sz="2400" dirty="0">
              <a:solidFill>
                <a:srgbClr val="000000"/>
              </a:solidFill>
            </a:endParaRP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rgbClr val="000000"/>
                </a:solidFill>
              </a:rPr>
              <a:t>Наличие факторов, ингибирующих амплификацию, в респираторных секретах</a:t>
            </a:r>
          </a:p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400" dirty="0" smtClean="0">
                <a:solidFill>
                  <a:srgbClr val="000000"/>
                </a:solidFill>
              </a:rPr>
              <a:t>Оптимально </a:t>
            </a:r>
            <a:r>
              <a:rPr lang="ru-RU" sz="2400" dirty="0">
                <a:solidFill>
                  <a:srgbClr val="000000"/>
                </a:solidFill>
              </a:rPr>
              <a:t>сочетание серологии и </a:t>
            </a:r>
            <a:r>
              <a:rPr lang="ru-RU" sz="2400" dirty="0" smtClean="0">
                <a:solidFill>
                  <a:srgbClr val="000000"/>
                </a:solidFill>
              </a:rPr>
              <a:t>ПЦР</a:t>
            </a:r>
            <a:endParaRPr lang="ru-RU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99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-27384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Интерпретация результатов лабораторных исследований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у пациента с клиническими признаками инфекции </a:t>
            </a:r>
            <a:r>
              <a:rPr lang="ru-RU" sz="28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M. </a:t>
            </a:r>
            <a:r>
              <a:rPr lang="ru-RU" sz="28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r>
              <a:rPr lang="ru-RU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918638"/>
              </p:ext>
            </p:extLst>
          </p:nvPr>
        </p:nvGraphicFramePr>
        <p:xfrm>
          <a:off x="179512" y="1340768"/>
          <a:ext cx="8712968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676875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300" b="0" dirty="0" smtClean="0">
                          <a:solidFill>
                            <a:sysClr val="windowText" lastClr="000000"/>
                          </a:solidFill>
                        </a:rPr>
                        <a:t>ПЦР +</a:t>
                      </a:r>
                      <a:r>
                        <a:rPr lang="ru-RU" sz="2300" b="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  <a:p>
                      <a:r>
                        <a:rPr lang="en-US" sz="2300" b="0" baseline="0" dirty="0" err="1" smtClean="0">
                          <a:solidFill>
                            <a:sysClr val="windowText" lastClr="000000"/>
                          </a:solidFill>
                        </a:rPr>
                        <a:t>IgM</a:t>
                      </a:r>
                      <a:r>
                        <a:rPr lang="ru-RU" sz="2300" b="0" baseline="0" dirty="0" smtClean="0">
                          <a:solidFill>
                            <a:sysClr val="windowText" lastClr="000000"/>
                          </a:solidFill>
                        </a:rPr>
                        <a:t> +</a:t>
                      </a:r>
                      <a:endParaRPr lang="ru-RU" sz="23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300" b="0" dirty="0" smtClean="0">
                          <a:solidFill>
                            <a:sysClr val="windowText" lastClr="000000"/>
                          </a:solidFill>
                        </a:rPr>
                        <a:t>Пациент</a:t>
                      </a:r>
                      <a:r>
                        <a:rPr lang="ru-RU" sz="2300" b="0" baseline="0" dirty="0" smtClean="0">
                          <a:solidFill>
                            <a:sysClr val="windowText" lastClr="000000"/>
                          </a:solidFill>
                        </a:rPr>
                        <a:t> переносит </a:t>
                      </a:r>
                      <a:r>
                        <a:rPr lang="ru-RU" sz="2300" b="0" baseline="0" dirty="0" err="1" smtClean="0">
                          <a:solidFill>
                            <a:sysClr val="windowText" lastClr="000000"/>
                          </a:solidFill>
                        </a:rPr>
                        <a:t>микоплазменную</a:t>
                      </a:r>
                      <a:r>
                        <a:rPr lang="ru-RU" sz="2300" b="0" baseline="0" dirty="0" smtClean="0">
                          <a:solidFill>
                            <a:sysClr val="windowText" lastClr="000000"/>
                          </a:solidFill>
                        </a:rPr>
                        <a:t> инфекцию (длительность болезни – более 7 </a:t>
                      </a:r>
                      <a:r>
                        <a:rPr lang="ru-RU" sz="2300" b="0" dirty="0" smtClean="0">
                          <a:solidFill>
                            <a:sysClr val="windowText" lastClr="000000"/>
                          </a:solidFill>
                        </a:rPr>
                        <a:t>— 10 дней)</a:t>
                      </a:r>
                      <a:endParaRPr lang="ru-RU" sz="23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/>
                        <a:t>ПЦР +</a:t>
                      </a:r>
                    </a:p>
                    <a:p>
                      <a:r>
                        <a:rPr lang="en-US" sz="2300" dirty="0" err="1" smtClean="0"/>
                        <a:t>IgM</a:t>
                      </a:r>
                      <a:r>
                        <a:rPr lang="ru-RU" sz="2300" dirty="0" smtClean="0"/>
                        <a:t> </a:t>
                      </a:r>
                      <a:r>
                        <a:rPr lang="ru-RU" sz="2300" b="0" dirty="0" smtClean="0">
                          <a:solidFill>
                            <a:sysClr val="windowText" lastClr="000000"/>
                          </a:solidFill>
                        </a:rPr>
                        <a:t>—</a:t>
                      </a:r>
                      <a:endParaRPr lang="ru-RU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dirty="0" smtClean="0"/>
                        <a:t>Пациент, вероятно,</a:t>
                      </a:r>
                      <a:r>
                        <a:rPr lang="ru-RU" sz="2300" baseline="0" dirty="0" smtClean="0"/>
                        <a:t> переносит </a:t>
                      </a:r>
                      <a:r>
                        <a:rPr lang="ru-RU" sz="2300" baseline="0" dirty="0" err="1" smtClean="0"/>
                        <a:t>микоплазменную</a:t>
                      </a:r>
                      <a:r>
                        <a:rPr lang="ru-RU" sz="2300" baseline="0" dirty="0" smtClean="0"/>
                        <a:t> инфекцию, но: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300" dirty="0" smtClean="0"/>
                        <a:t>иммунный ответ неадекватный или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300" dirty="0" smtClean="0"/>
                        <a:t>длительность болезни менее 7</a:t>
                      </a:r>
                      <a:r>
                        <a:rPr lang="ru-RU" sz="2300" baseline="0" dirty="0" smtClean="0"/>
                        <a:t> </a:t>
                      </a:r>
                      <a:r>
                        <a:rPr lang="ru-RU" sz="2300" dirty="0" smtClean="0"/>
                        <a:t>— 10 дней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/>
                        <a:t>ПЦР </a:t>
                      </a:r>
                      <a:r>
                        <a:rPr lang="ru-RU" sz="2300" b="0" dirty="0" smtClean="0">
                          <a:solidFill>
                            <a:sysClr val="windowText" lastClr="000000"/>
                          </a:solidFill>
                        </a:rPr>
                        <a:t>—</a:t>
                      </a:r>
                      <a:endParaRPr lang="ru-RU" sz="2300" dirty="0" smtClean="0"/>
                    </a:p>
                    <a:p>
                      <a:r>
                        <a:rPr lang="en-US" sz="2300" dirty="0" err="1" smtClean="0"/>
                        <a:t>IgM</a:t>
                      </a:r>
                      <a:r>
                        <a:rPr lang="ru-RU" sz="2300" dirty="0" smtClean="0"/>
                        <a:t> +</a:t>
                      </a:r>
                      <a:endParaRPr lang="ru-RU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dirty="0" smtClean="0"/>
                        <a:t>Пациент, вероятно,</a:t>
                      </a:r>
                      <a:r>
                        <a:rPr lang="ru-RU" sz="2300" baseline="0" dirty="0" smtClean="0"/>
                        <a:t> переносит </a:t>
                      </a:r>
                      <a:r>
                        <a:rPr lang="ru-RU" sz="2300" baseline="0" dirty="0" err="1" smtClean="0"/>
                        <a:t>микоплазменную</a:t>
                      </a:r>
                      <a:r>
                        <a:rPr lang="ru-RU" sz="2300" baseline="0" dirty="0" smtClean="0"/>
                        <a:t> инфекцию, но: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300" baseline="0" dirty="0" smtClean="0"/>
                        <a:t>возможно д</a:t>
                      </a:r>
                      <a:r>
                        <a:rPr lang="ru-RU" sz="2300" dirty="0" smtClean="0"/>
                        <a:t>ействие ингибиторов ПЦР</a:t>
                      </a:r>
                      <a:r>
                        <a:rPr lang="ru-RU" sz="2300" baseline="0" dirty="0" smtClean="0"/>
                        <a:t> или</a:t>
                      </a:r>
                      <a:endParaRPr lang="ru-RU" sz="23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300" baseline="0" dirty="0" smtClean="0"/>
                        <a:t>нарушение техники ПЦР, или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300" baseline="0" dirty="0" smtClean="0"/>
                        <a:t>пациент получает антибактериальную терапию</a:t>
                      </a:r>
                      <a:endParaRPr lang="ru-RU" sz="23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/>
                        <a:t>ПЦР </a:t>
                      </a:r>
                      <a:r>
                        <a:rPr lang="ru-RU" sz="2300" b="0" dirty="0" smtClean="0">
                          <a:solidFill>
                            <a:sysClr val="windowText" lastClr="000000"/>
                          </a:solidFill>
                        </a:rPr>
                        <a:t>—</a:t>
                      </a:r>
                      <a:r>
                        <a:rPr lang="ru-RU" sz="2300" dirty="0" smtClean="0"/>
                        <a:t> </a:t>
                      </a:r>
                    </a:p>
                    <a:p>
                      <a:r>
                        <a:rPr lang="en-US" sz="2300" dirty="0" err="1" smtClean="0"/>
                        <a:t>IgM</a:t>
                      </a:r>
                      <a:r>
                        <a:rPr lang="ru-RU" sz="2300" dirty="0" smtClean="0"/>
                        <a:t> </a:t>
                      </a:r>
                      <a:r>
                        <a:rPr lang="ru-RU" sz="2300" b="0" dirty="0" smtClean="0">
                          <a:solidFill>
                            <a:sysClr val="windowText" lastClr="000000"/>
                          </a:solidFill>
                        </a:rPr>
                        <a:t>—</a:t>
                      </a:r>
                      <a:endParaRPr lang="ru-RU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300" dirty="0" err="1" smtClean="0"/>
                        <a:t>Микоплазменная</a:t>
                      </a:r>
                      <a:r>
                        <a:rPr lang="ru-RU" sz="2300" dirty="0" smtClean="0"/>
                        <a:t> инфекция маловероятна</a:t>
                      </a:r>
                      <a:endParaRPr lang="ru-RU" sz="23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31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8270" y="44624"/>
            <a:ext cx="75608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Воспалительные маркеры и рентгенологические изменения при инфекции </a:t>
            </a:r>
            <a:r>
              <a:rPr lang="ru-RU" sz="32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ru-RU" sz="3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32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496" y="1724035"/>
            <a:ext cx="88569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400" dirty="0" smtClean="0">
                <a:solidFill>
                  <a:srgbClr val="000000"/>
                </a:solidFill>
              </a:rPr>
              <a:t>Не позволяют достоверно отличить </a:t>
            </a:r>
            <a:r>
              <a:rPr lang="en-US" sz="2400" i="1" dirty="0">
                <a:solidFill>
                  <a:srgbClr val="000000"/>
                </a:solidFill>
              </a:rPr>
              <a:t>M. </a:t>
            </a:r>
            <a:r>
              <a:rPr lang="en-US" sz="2400" i="1" dirty="0" err="1" smtClean="0">
                <a:solidFill>
                  <a:srgbClr val="000000"/>
                </a:solidFill>
              </a:rPr>
              <a:t>pneumoniae</a:t>
            </a:r>
            <a:r>
              <a:rPr lang="ru-RU" sz="2400" i="1" dirty="0" smtClean="0">
                <a:solidFill>
                  <a:srgbClr val="000000"/>
                </a:solidFill>
              </a:rPr>
              <a:t> </a:t>
            </a:r>
            <a:r>
              <a:rPr lang="ru-RU" sz="2400" dirty="0" smtClean="0">
                <a:solidFill>
                  <a:srgbClr val="000000"/>
                </a:solidFill>
              </a:rPr>
              <a:t>от других инфекций </a:t>
            </a:r>
          </a:p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400" dirty="0" smtClean="0">
                <a:solidFill>
                  <a:srgbClr val="000000"/>
                </a:solidFill>
              </a:rPr>
              <a:t>Может быть умеренный лейкоцитоз с повышением СОЭ*</a:t>
            </a:r>
          </a:p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400" dirty="0" smtClean="0">
                <a:solidFill>
                  <a:srgbClr val="000000"/>
                </a:solidFill>
              </a:rPr>
              <a:t>Может быть повышение С-реактивного белка (до 50 мг/л, редко </a:t>
            </a:r>
            <a:r>
              <a:rPr lang="en-US" sz="2400" dirty="0" smtClean="0">
                <a:solidFill>
                  <a:srgbClr val="000000"/>
                </a:solidFill>
              </a:rPr>
              <a:t>&gt;</a:t>
            </a:r>
            <a:r>
              <a:rPr lang="ru-RU" sz="2400" dirty="0" smtClean="0">
                <a:solidFill>
                  <a:srgbClr val="000000"/>
                </a:solidFill>
              </a:rPr>
              <a:t> 100 мг/л)*</a:t>
            </a:r>
          </a:p>
          <a:p>
            <a:pPr>
              <a:spcBef>
                <a:spcPts val="1200"/>
              </a:spcBef>
            </a:pPr>
            <a:r>
              <a:rPr lang="ru-RU" sz="2400" dirty="0" smtClean="0">
                <a:solidFill>
                  <a:srgbClr val="000000"/>
                </a:solidFill>
              </a:rPr>
              <a:t>	*</a:t>
            </a:r>
            <a:r>
              <a:rPr lang="ru-RU" sz="2400" i="1" dirty="0" smtClean="0">
                <a:solidFill>
                  <a:srgbClr val="000000"/>
                </a:solidFill>
              </a:rPr>
              <a:t>менее выражены, чем при типичной пневмонии</a:t>
            </a:r>
          </a:p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400" dirty="0" smtClean="0"/>
              <a:t>Рентгенография легких: одно- или двусторонние инфильтраты, часто двусторонние полосчатые инфильтраты в базальных отделах легких, редко – плевральный выпот</a:t>
            </a:r>
            <a:endParaRPr lang="ru-RU" sz="2400" dirty="0">
              <a:solidFill>
                <a:srgbClr val="0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19588" y="6351711"/>
            <a:ext cx="2444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 smtClean="0">
                <a:solidFill>
                  <a:srgbClr val="C00000"/>
                </a:solidFill>
              </a:rPr>
              <a:t>Principi</a:t>
            </a:r>
            <a:r>
              <a:rPr lang="en-US" sz="2400" i="1" dirty="0" smtClean="0">
                <a:solidFill>
                  <a:srgbClr val="C00000"/>
                </a:solidFill>
              </a:rPr>
              <a:t> N., 2001</a:t>
            </a:r>
            <a:endParaRPr lang="ru-RU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5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94760"/>
            <a:ext cx="842493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Blip>
                <a:blip r:embed="rId2"/>
              </a:buBlip>
            </a:pPr>
            <a:r>
              <a:rPr lang="ru-RU" sz="2800" dirty="0" smtClean="0"/>
              <a:t>Важный признак </a:t>
            </a:r>
            <a:r>
              <a:rPr lang="ru-RU" sz="2800" dirty="0" smtClean="0">
                <a:solidFill>
                  <a:sysClr val="windowText" lastClr="000000"/>
                </a:solidFill>
              </a:rPr>
              <a:t>— эффективность антибиотика из группы </a:t>
            </a:r>
            <a:r>
              <a:rPr lang="ru-RU" sz="2800" dirty="0" err="1" smtClean="0">
                <a:solidFill>
                  <a:sysClr val="windowText" lastClr="000000"/>
                </a:solidFill>
              </a:rPr>
              <a:t>макролидов</a:t>
            </a:r>
            <a:r>
              <a:rPr lang="ru-RU" sz="2800" dirty="0" smtClean="0">
                <a:solidFill>
                  <a:sysClr val="windowText" lastClr="000000"/>
                </a:solidFill>
              </a:rPr>
              <a:t>!</a:t>
            </a:r>
          </a:p>
          <a:p>
            <a:pPr marL="457200" indent="-457200">
              <a:spcBef>
                <a:spcPts val="1200"/>
              </a:spcBef>
              <a:buBlip>
                <a:blip r:embed="rId2"/>
              </a:buBlip>
            </a:pPr>
            <a:r>
              <a:rPr lang="ru-RU" sz="2800" dirty="0" smtClean="0">
                <a:solidFill>
                  <a:sysClr val="windowText" lastClr="000000"/>
                </a:solidFill>
              </a:rPr>
              <a:t>Лечение минимум 10 дней (в тяжёлых случаях 2—3 недели)</a:t>
            </a:r>
          </a:p>
          <a:p>
            <a:pPr marL="457200" indent="-457200">
              <a:spcBef>
                <a:spcPts val="1200"/>
              </a:spcBef>
              <a:buBlip>
                <a:blip r:embed="rId2"/>
              </a:buBlip>
            </a:pPr>
            <a:r>
              <a:rPr lang="ru-RU" sz="2800" dirty="0" smtClean="0">
                <a:solidFill>
                  <a:sysClr val="windowText" lastClr="000000"/>
                </a:solidFill>
              </a:rPr>
              <a:t>Если при наличии подтверждённой </a:t>
            </a:r>
            <a:r>
              <a:rPr lang="ru-RU" sz="2800" dirty="0" err="1" smtClean="0">
                <a:solidFill>
                  <a:sysClr val="windowText" lastClr="000000"/>
                </a:solidFill>
              </a:rPr>
              <a:t>микоплазменной</a:t>
            </a:r>
            <a:r>
              <a:rPr lang="ru-RU" sz="2800" dirty="0" smtClean="0">
                <a:solidFill>
                  <a:sysClr val="windowText" lastClr="000000"/>
                </a:solidFill>
              </a:rPr>
              <a:t> инфекции </a:t>
            </a:r>
            <a:r>
              <a:rPr lang="ru-RU" sz="2800" dirty="0" err="1" smtClean="0">
                <a:solidFill>
                  <a:sysClr val="windowText" lastClr="000000"/>
                </a:solidFill>
              </a:rPr>
              <a:t>макролидный</a:t>
            </a:r>
            <a:r>
              <a:rPr lang="ru-RU" sz="2800" dirty="0" smtClean="0">
                <a:solidFill>
                  <a:sysClr val="windowText" lastClr="000000"/>
                </a:solidFill>
              </a:rPr>
              <a:t> антибиотик не эффективен, нужно помнить о возможности </a:t>
            </a:r>
            <a:r>
              <a:rPr lang="ru-RU" sz="2800" dirty="0" err="1" smtClean="0">
                <a:solidFill>
                  <a:sysClr val="windowText" lastClr="000000"/>
                </a:solidFill>
              </a:rPr>
              <a:t>макролид</a:t>
            </a:r>
            <a:r>
              <a:rPr lang="ru-RU" sz="2800" dirty="0" smtClean="0">
                <a:solidFill>
                  <a:sysClr val="windowText" lastClr="000000"/>
                </a:solidFill>
              </a:rPr>
              <a:t>-резистентных штаммов микоплазмы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188640"/>
            <a:ext cx="7128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Диагностика и лечение инфекции </a:t>
            </a:r>
            <a:r>
              <a:rPr lang="ru-RU" sz="3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M. </a:t>
            </a:r>
            <a:r>
              <a:rPr lang="ru-RU" sz="32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19101" y="6279703"/>
            <a:ext cx="22733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err="1" smtClean="0">
                <a:solidFill>
                  <a:srgbClr val="C00000"/>
                </a:solidFill>
              </a:rPr>
              <a:t>Biondi</a:t>
            </a:r>
            <a:r>
              <a:rPr lang="en-US" sz="2400" i="1" dirty="0" smtClean="0">
                <a:solidFill>
                  <a:srgbClr val="C00000"/>
                </a:solidFill>
              </a:rPr>
              <a:t> E., 2014</a:t>
            </a:r>
            <a:endParaRPr lang="ru-RU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39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48270" y="-27384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Макролид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-резистентные штаммы </a:t>
            </a:r>
            <a:r>
              <a:rPr lang="ru-RU" sz="32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ru-RU" sz="3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32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r>
              <a:rPr lang="ru-RU" sz="32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MRMP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496" y="980728"/>
            <a:ext cx="878497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400" dirty="0" smtClean="0">
                <a:solidFill>
                  <a:srgbClr val="000000"/>
                </a:solidFill>
              </a:rPr>
              <a:t>Частота встречаемости резистентных штаммов:</a:t>
            </a:r>
          </a:p>
          <a:p>
            <a:pPr>
              <a:spcBef>
                <a:spcPts val="1200"/>
              </a:spcBef>
            </a:pPr>
            <a:r>
              <a:rPr lang="ru-RU" sz="2400" dirty="0" smtClean="0">
                <a:solidFill>
                  <a:srgbClr val="000000"/>
                </a:solidFill>
              </a:rPr>
              <a:t>	Япония 46—93%, Китай 69—97%, Тайвань 12—23%, 	Южная Корея—61%, Израиль 30%, Франция 9,8%, 	США 8,2%</a:t>
            </a:r>
          </a:p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400" dirty="0" smtClean="0">
                <a:solidFill>
                  <a:srgbClr val="000000"/>
                </a:solidFill>
              </a:rPr>
              <a:t>Чаще у детей</a:t>
            </a:r>
          </a:p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400" dirty="0" smtClean="0">
                <a:solidFill>
                  <a:srgbClr val="000000"/>
                </a:solidFill>
              </a:rPr>
              <a:t>Лечение: тетрациклины, </a:t>
            </a:r>
            <a:r>
              <a:rPr lang="ru-RU" sz="2400" dirty="0" err="1" smtClean="0">
                <a:solidFill>
                  <a:srgbClr val="000000"/>
                </a:solidFill>
              </a:rPr>
              <a:t>фторхинолоны</a:t>
            </a:r>
            <a:r>
              <a:rPr lang="ru-RU" sz="2400" dirty="0" smtClean="0">
                <a:solidFill>
                  <a:srgbClr val="000000"/>
                </a:solidFill>
              </a:rPr>
              <a:t> — хотя они не должны использоваться у детей</a:t>
            </a:r>
          </a:p>
          <a:p>
            <a:pPr>
              <a:spcBef>
                <a:spcPts val="1200"/>
              </a:spcBef>
            </a:pPr>
            <a:r>
              <a:rPr lang="ru-RU" sz="2400" dirty="0" smtClean="0">
                <a:solidFill>
                  <a:srgbClr val="000000"/>
                </a:solidFill>
              </a:rPr>
              <a:t>	</a:t>
            </a:r>
            <a:r>
              <a:rPr lang="ru-RU" sz="2400" dirty="0" err="1" smtClean="0">
                <a:solidFill>
                  <a:srgbClr val="000000"/>
                </a:solidFill>
              </a:rPr>
              <a:t>Левофлоксацин</a:t>
            </a:r>
            <a:r>
              <a:rPr lang="ru-RU" sz="2400" dirty="0" smtClean="0">
                <a:solidFill>
                  <a:srgbClr val="000000"/>
                </a:solidFill>
              </a:rPr>
              <a:t>: детям от 6 месяцев до 5 лет 10 мг/кг 	каждые 12 часов; детям ≥ 5 лет 10 мг/кг/сутки</a:t>
            </a:r>
          </a:p>
          <a:p>
            <a:pPr>
              <a:spcBef>
                <a:spcPts val="1200"/>
              </a:spcBef>
            </a:pPr>
            <a:r>
              <a:rPr lang="ru-RU" sz="2400" dirty="0" smtClean="0">
                <a:solidFill>
                  <a:srgbClr val="000000"/>
                </a:solidFill>
              </a:rPr>
              <a:t>	</a:t>
            </a:r>
            <a:r>
              <a:rPr lang="ru-RU" sz="2400" dirty="0" err="1" smtClean="0">
                <a:solidFill>
                  <a:srgbClr val="000000"/>
                </a:solidFill>
              </a:rPr>
              <a:t>Миноциклин</a:t>
            </a:r>
            <a:r>
              <a:rPr lang="ru-RU" sz="2400" dirty="0" smtClean="0">
                <a:solidFill>
                  <a:srgbClr val="000000"/>
                </a:solidFill>
              </a:rPr>
              <a:t>: детям </a:t>
            </a:r>
            <a:r>
              <a:rPr lang="ru-RU" sz="2400" dirty="0">
                <a:solidFill>
                  <a:srgbClr val="000000"/>
                </a:solidFill>
              </a:rPr>
              <a:t>≥ </a:t>
            </a:r>
            <a:r>
              <a:rPr lang="ru-RU" sz="2400" dirty="0" smtClean="0">
                <a:solidFill>
                  <a:srgbClr val="000000"/>
                </a:solidFill>
              </a:rPr>
              <a:t>9 лет 4 мг/кг первая доза, затем 	2 мг/кг каждые 12 часов</a:t>
            </a:r>
          </a:p>
          <a:p>
            <a:pPr marL="342900" indent="-342900">
              <a:spcBef>
                <a:spcPts val="1200"/>
              </a:spcBef>
              <a:buBlip>
                <a:blip r:embed="rId2"/>
              </a:buBlip>
            </a:pPr>
            <a:r>
              <a:rPr lang="ru-RU" sz="2400" dirty="0" smtClean="0">
                <a:solidFill>
                  <a:srgbClr val="000000"/>
                </a:solidFill>
              </a:rPr>
              <a:t>Возможна диагностика — определение мутаций </a:t>
            </a:r>
            <a:r>
              <a:rPr lang="en-US" sz="2400" dirty="0" smtClean="0">
                <a:solidFill>
                  <a:srgbClr val="000000"/>
                </a:solidFill>
              </a:rPr>
              <a:t>23S </a:t>
            </a:r>
            <a:r>
              <a:rPr lang="ru-RU" sz="2400" dirty="0" err="1" smtClean="0">
                <a:solidFill>
                  <a:srgbClr val="000000"/>
                </a:solidFill>
              </a:rPr>
              <a:t>рРНК</a:t>
            </a:r>
            <a:r>
              <a:rPr lang="ru-RU" sz="2400" dirty="0" smtClean="0">
                <a:solidFill>
                  <a:srgbClr val="000000"/>
                </a:solidFill>
              </a:rPr>
              <a:t> методом ПЦР</a:t>
            </a:r>
            <a:endParaRPr lang="ru-RU" sz="2400" dirty="0">
              <a:solidFill>
                <a:srgbClr val="0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46180" y="6392361"/>
            <a:ext cx="27903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</a:rPr>
              <a:t>Atkinson</a:t>
            </a:r>
            <a:r>
              <a:rPr lang="ru-RU" sz="2400" i="1" dirty="0" smtClean="0">
                <a:solidFill>
                  <a:srgbClr val="C00000"/>
                </a:solidFill>
              </a:rPr>
              <a:t> </a:t>
            </a:r>
            <a:r>
              <a:rPr lang="en-US" sz="2400" i="1" dirty="0" smtClean="0">
                <a:solidFill>
                  <a:srgbClr val="C00000"/>
                </a:solidFill>
              </a:rPr>
              <a:t>T.P., 2014</a:t>
            </a:r>
            <a:endParaRPr lang="ru-RU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49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hlamydia pneumoniae |[mdash]| an infectious risk factor for atherosclerosis?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984"/>
          <a:stretch/>
        </p:blipFill>
        <p:spPr bwMode="auto">
          <a:xfrm>
            <a:off x="1475656" y="1031710"/>
            <a:ext cx="5715000" cy="3765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49896" y="190381"/>
            <a:ext cx="6390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err="1">
                <a:solidFill>
                  <a:srgbClr val="595959"/>
                </a:solidFill>
              </a:rPr>
              <a:t>Chlamydophila</a:t>
            </a:r>
            <a:r>
              <a:rPr lang="ru-RU" sz="3600" b="1" i="1" dirty="0">
                <a:solidFill>
                  <a:srgbClr val="595959"/>
                </a:solidFill>
              </a:rPr>
              <a:t> </a:t>
            </a:r>
            <a:r>
              <a:rPr lang="ru-RU" sz="3600" b="1" i="1" dirty="0" err="1">
                <a:solidFill>
                  <a:srgbClr val="595959"/>
                </a:solidFill>
              </a:rPr>
              <a:t>pneumoniae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797152"/>
            <a:ext cx="87129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Blip>
                <a:blip r:embed="rId3"/>
              </a:buBlip>
            </a:pPr>
            <a:r>
              <a:rPr lang="ru-RU" sz="2400" dirty="0" smtClean="0"/>
              <a:t>Облигатный </a:t>
            </a:r>
            <a:r>
              <a:rPr lang="ru-RU" sz="2400" dirty="0"/>
              <a:t>внутриклеточный </a:t>
            </a:r>
            <a:r>
              <a:rPr lang="ru-RU" sz="2400" dirty="0" smtClean="0"/>
              <a:t>паразит</a:t>
            </a:r>
          </a:p>
          <a:p>
            <a:pPr marL="342900" indent="-342900">
              <a:buBlip>
                <a:blip r:embed="rId3"/>
              </a:buBlip>
            </a:pPr>
            <a:r>
              <a:rPr lang="ru-RU" sz="2400" dirty="0" err="1" smtClean="0"/>
              <a:t>Грам</a:t>
            </a:r>
            <a:r>
              <a:rPr lang="ru-RU" sz="2400" dirty="0" smtClean="0"/>
              <a:t>«</a:t>
            </a:r>
            <a:r>
              <a:rPr lang="ru-RU" sz="2400" dirty="0" smtClean="0">
                <a:solidFill>
                  <a:sysClr val="windowText" lastClr="000000"/>
                </a:solidFill>
              </a:rPr>
              <a:t>—»</a:t>
            </a:r>
            <a:endParaRPr lang="ru-RU" sz="2400" dirty="0" smtClean="0"/>
          </a:p>
          <a:p>
            <a:pPr marL="342900" indent="-342900">
              <a:buBlip>
                <a:blip r:embed="rId3"/>
              </a:buBlip>
            </a:pPr>
            <a:r>
              <a:rPr lang="ru-RU" sz="2400" dirty="0" smtClean="0"/>
              <a:t>После </a:t>
            </a:r>
            <a:r>
              <a:rPr lang="ru-RU" sz="2400" dirty="0"/>
              <a:t>острой инфекции возбудитель может оставаться в организме несколько недель </a:t>
            </a:r>
            <a:r>
              <a:rPr lang="ru-RU" sz="2400" dirty="0">
                <a:solidFill>
                  <a:sysClr val="windowText" lastClr="000000"/>
                </a:solidFill>
              </a:rPr>
              <a:t>—</a:t>
            </a:r>
            <a:r>
              <a:rPr lang="ru-RU" sz="2400" dirty="0" smtClean="0"/>
              <a:t> </a:t>
            </a:r>
            <a:r>
              <a:rPr lang="ru-RU" sz="2400" dirty="0"/>
              <a:t>несколько </a:t>
            </a:r>
            <a:r>
              <a:rPr lang="ru-RU" sz="2400" dirty="0" smtClean="0"/>
              <a:t>месяцев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9200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219393"/>
            <a:ext cx="864096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457200">
              <a:spcBef>
                <a:spcPts val="1200"/>
              </a:spcBef>
              <a:buBlip>
                <a:blip r:embed="rId2"/>
              </a:buBlip>
            </a:pPr>
            <a:r>
              <a:rPr lang="ru-RU" sz="2800" dirty="0"/>
              <a:t>Инкубационный </a:t>
            </a:r>
            <a:r>
              <a:rPr lang="ru-RU" sz="2800" dirty="0" smtClean="0"/>
              <a:t>период:</a:t>
            </a:r>
            <a:r>
              <a:rPr lang="ru-RU" sz="2800" dirty="0" smtClean="0">
                <a:solidFill>
                  <a:sysClr val="windowText" lastClr="000000"/>
                </a:solidFill>
              </a:rPr>
              <a:t> </a:t>
            </a:r>
            <a:r>
              <a:rPr lang="ru-RU" sz="2800" dirty="0" smtClean="0"/>
              <a:t>3 </a:t>
            </a:r>
            <a:r>
              <a:rPr lang="ru-RU" sz="2800" dirty="0">
                <a:solidFill>
                  <a:sysClr val="windowText" lastClr="000000"/>
                </a:solidFill>
              </a:rPr>
              <a:t>— </a:t>
            </a:r>
            <a:r>
              <a:rPr lang="ru-RU" sz="2800" dirty="0" smtClean="0"/>
              <a:t>4 недели </a:t>
            </a:r>
          </a:p>
          <a:p>
            <a:pPr marL="360000" indent="-457200">
              <a:spcBef>
                <a:spcPts val="1200"/>
              </a:spcBef>
              <a:buBlip>
                <a:blip r:embed="rId2"/>
              </a:buBlip>
            </a:pPr>
            <a:r>
              <a:rPr lang="ru-RU" sz="2800" dirty="0" smtClean="0"/>
              <a:t>Начало постепенное, с симптомов </a:t>
            </a:r>
            <a:r>
              <a:rPr lang="ru-RU" sz="2800" dirty="0"/>
              <a:t>инфекции верхних дыхательных </a:t>
            </a:r>
            <a:r>
              <a:rPr lang="ru-RU" sz="2800" dirty="0" smtClean="0"/>
              <a:t>путей </a:t>
            </a:r>
            <a:r>
              <a:rPr lang="ru-RU" sz="2800" dirty="0" smtClean="0">
                <a:solidFill>
                  <a:sysClr val="windowText" lastClr="000000"/>
                </a:solidFill>
              </a:rPr>
              <a:t>— характерны осиплость, боль в пазухах, фарингит</a:t>
            </a:r>
            <a:r>
              <a:rPr lang="ru-RU" sz="2800" dirty="0" smtClean="0"/>
              <a:t> </a:t>
            </a:r>
          </a:p>
          <a:p>
            <a:pPr marL="360000" indent="-457200">
              <a:spcBef>
                <a:spcPts val="1200"/>
              </a:spcBef>
              <a:buBlip>
                <a:blip r:embed="rId2"/>
              </a:buBlip>
            </a:pPr>
            <a:r>
              <a:rPr lang="ru-RU" sz="2800" dirty="0" smtClean="0"/>
              <a:t>Через 1 </a:t>
            </a:r>
            <a:r>
              <a:rPr lang="ru-RU" sz="2800" dirty="0">
                <a:solidFill>
                  <a:sysClr val="windowText" lastClr="000000"/>
                </a:solidFill>
              </a:rPr>
              <a:t>— </a:t>
            </a:r>
            <a:r>
              <a:rPr lang="ru-RU" sz="2800" dirty="0" smtClean="0"/>
              <a:t>4 </a:t>
            </a:r>
            <a:r>
              <a:rPr lang="ru-RU" sz="2800" dirty="0"/>
              <a:t>недели могут присоединиться симптомы бронхита </a:t>
            </a:r>
            <a:r>
              <a:rPr lang="ru-RU" sz="2800" dirty="0" smtClean="0"/>
              <a:t>и/или пневмонии (сухие и влажные хрипы в лёгких)</a:t>
            </a:r>
            <a:endParaRPr lang="ru-RU" sz="2800" dirty="0"/>
          </a:p>
          <a:p>
            <a:pPr marL="360000" indent="-457200">
              <a:spcBef>
                <a:spcPts val="1200"/>
              </a:spcBef>
              <a:buBlip>
                <a:blip r:embed="rId2"/>
              </a:buBlip>
            </a:pPr>
            <a:r>
              <a:rPr lang="ru-RU" sz="2800" dirty="0" smtClean="0"/>
              <a:t>Длительный малопродуктивный кашель</a:t>
            </a:r>
          </a:p>
          <a:p>
            <a:pPr marL="360000" indent="-457200">
              <a:spcBef>
                <a:spcPts val="1200"/>
              </a:spcBef>
              <a:buBlip>
                <a:blip r:embed="rId2"/>
              </a:buBlip>
            </a:pPr>
            <a:r>
              <a:rPr lang="ru-RU" sz="2800" dirty="0" smtClean="0"/>
              <a:t>Лихорадка не характерна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54576" y="395953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Течение инфекции </a:t>
            </a:r>
            <a:r>
              <a:rPr lang="ru-RU" sz="32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C. </a:t>
            </a:r>
            <a:r>
              <a:rPr lang="ru-RU" sz="32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84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784" y="708698"/>
            <a:ext cx="3744416" cy="2090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1"/>
          <p:cNvSpPr txBox="1">
            <a:spLocks noChangeArrowheads="1"/>
          </p:cNvSpPr>
          <p:nvPr/>
        </p:nvSpPr>
        <p:spPr bwMode="auto">
          <a:xfrm>
            <a:off x="107503" y="3232135"/>
            <a:ext cx="8928993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indent="-285750">
              <a:spcBef>
                <a:spcPts val="1200"/>
              </a:spcBef>
              <a:buBlip>
                <a:blip r:embed="rId3"/>
              </a:buBlip>
            </a:pPr>
            <a:r>
              <a:rPr lang="ru-RU" sz="2400" dirty="0">
                <a:solidFill>
                  <a:srgbClr val="000000"/>
                </a:solidFill>
              </a:rPr>
              <a:t>Не имеют клеточной стенки</a:t>
            </a:r>
          </a:p>
          <a:p>
            <a:pPr lvl="0" indent="-285750">
              <a:spcBef>
                <a:spcPts val="1200"/>
              </a:spcBef>
              <a:buBlip>
                <a:blip r:embed="rId3"/>
              </a:buBlip>
            </a:pPr>
            <a:r>
              <a:rPr lang="ru-RU" sz="2400" dirty="0" err="1" smtClean="0">
                <a:solidFill>
                  <a:srgbClr val="000000"/>
                </a:solidFill>
              </a:rPr>
              <a:t>Тропны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>
                <a:solidFill>
                  <a:srgbClr val="000000"/>
                </a:solidFill>
              </a:rPr>
              <a:t>к дыхательному эпителию</a:t>
            </a:r>
          </a:p>
          <a:p>
            <a:pPr indent="-285750">
              <a:spcBef>
                <a:spcPts val="1200"/>
              </a:spcBef>
              <a:buBlip>
                <a:blip r:embed="rId3"/>
              </a:buBlip>
            </a:pPr>
            <a:r>
              <a:rPr lang="ru-RU" sz="2400" dirty="0" smtClean="0"/>
              <a:t>Могут </a:t>
            </a:r>
            <a:r>
              <a:rPr lang="ru-RU" sz="2400" dirty="0"/>
              <a:t>проникать в </a:t>
            </a:r>
            <a:r>
              <a:rPr lang="ru-RU" sz="2400" dirty="0" smtClean="0"/>
              <a:t>клетки</a:t>
            </a:r>
          </a:p>
          <a:p>
            <a:pPr indent="-285750">
              <a:spcBef>
                <a:spcPts val="1200"/>
              </a:spcBef>
              <a:buBlip>
                <a:blip r:embed="rId3"/>
              </a:buBlip>
            </a:pPr>
            <a:r>
              <a:rPr lang="ru-RU" sz="2400" dirty="0" smtClean="0"/>
              <a:t>Сходство антигенов </a:t>
            </a:r>
            <a:r>
              <a:rPr lang="en-US" sz="2400" i="1" dirty="0" smtClean="0"/>
              <a:t>M</a:t>
            </a:r>
            <a:r>
              <a:rPr lang="ru-RU" sz="2400" i="1" dirty="0" smtClean="0"/>
              <a:t>.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pneumoniae</a:t>
            </a:r>
            <a:r>
              <a:rPr lang="ru-RU" sz="2400" i="1" dirty="0" smtClean="0"/>
              <a:t> </a:t>
            </a:r>
            <a:r>
              <a:rPr lang="ru-RU" sz="2400" dirty="0" smtClean="0"/>
              <a:t>с </a:t>
            </a:r>
            <a:r>
              <a:rPr lang="ru-RU" sz="2400" dirty="0" err="1" smtClean="0"/>
              <a:t>аутоантигенами</a:t>
            </a:r>
            <a:r>
              <a:rPr lang="ru-RU" sz="2400" dirty="0" smtClean="0"/>
              <a:t> организма человека</a:t>
            </a:r>
          </a:p>
          <a:p>
            <a:pPr indent="-285750">
              <a:spcBef>
                <a:spcPts val="1200"/>
              </a:spcBef>
              <a:buBlip>
                <a:blip r:embed="rId3"/>
              </a:buBlip>
            </a:pPr>
            <a:r>
              <a:rPr lang="ru-RU" sz="2400" dirty="0" smtClean="0"/>
              <a:t>Выделяют токсин </a:t>
            </a:r>
            <a:r>
              <a:rPr lang="en-US" sz="2400" dirty="0" smtClean="0"/>
              <a:t>CARDS</a:t>
            </a:r>
            <a:r>
              <a:rPr lang="ru-RU" sz="2400" dirty="0" smtClean="0"/>
              <a:t>, вызывающий </a:t>
            </a:r>
            <a:r>
              <a:rPr lang="ru-RU" sz="2400" dirty="0" err="1" smtClean="0"/>
              <a:t>цилиостаз</a:t>
            </a:r>
            <a:r>
              <a:rPr lang="ru-RU" sz="2400" dirty="0" smtClean="0"/>
              <a:t> и эксфолиацию клеток эпителия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578724" y="44624"/>
            <a:ext cx="5801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Mycoplasma</a:t>
            </a:r>
            <a:r>
              <a:rPr lang="ru-RU" sz="3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36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endParaRPr lang="ru-RU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16632"/>
            <a:ext cx="6768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Иммунный ответ при инфекции </a:t>
            </a:r>
            <a:r>
              <a:rPr lang="ru-RU" sz="32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С. </a:t>
            </a:r>
            <a:r>
              <a:rPr lang="ru-RU" sz="32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72008" y="2564904"/>
            <a:ext cx="8676456" cy="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95736" y="1340768"/>
            <a:ext cx="19442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Симптомы инфекции </a:t>
            </a:r>
          </a:p>
          <a:p>
            <a:r>
              <a:rPr lang="ru-RU" sz="2000" i="1" dirty="0" smtClean="0"/>
              <a:t>С</a:t>
            </a:r>
            <a:r>
              <a:rPr lang="en-US" sz="2000" i="1" dirty="0" smtClean="0"/>
              <a:t>. </a:t>
            </a:r>
            <a:r>
              <a:rPr lang="en-US" sz="2000" i="1" dirty="0" err="1"/>
              <a:t>p</a:t>
            </a:r>
            <a:r>
              <a:rPr lang="en-US" sz="2000" i="1" dirty="0" err="1" smtClean="0"/>
              <a:t>neumoniae</a:t>
            </a:r>
            <a:r>
              <a:rPr lang="en-US" sz="2000" i="1" dirty="0" smtClean="0"/>
              <a:t> </a:t>
            </a:r>
            <a:endParaRPr lang="ru-RU" sz="20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72008" y="1340768"/>
            <a:ext cx="2195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Инкубационный период </a:t>
            </a:r>
          </a:p>
          <a:p>
            <a:r>
              <a:rPr lang="ru-RU" sz="2000" dirty="0" smtClean="0"/>
              <a:t>(3 — 4 недели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411760" y="2636912"/>
            <a:ext cx="15841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через </a:t>
            </a:r>
            <a:r>
              <a:rPr lang="en-US" sz="2000" dirty="0" smtClean="0"/>
              <a:t>2 </a:t>
            </a:r>
            <a:r>
              <a:rPr lang="ru-RU" sz="2000" dirty="0"/>
              <a:t>— </a:t>
            </a:r>
            <a:r>
              <a:rPr lang="ru-RU" sz="2000" dirty="0" smtClean="0"/>
              <a:t>6</a:t>
            </a:r>
            <a:r>
              <a:rPr lang="en-US" sz="2000" dirty="0" smtClean="0"/>
              <a:t> </a:t>
            </a:r>
            <a:r>
              <a:rPr lang="ru-RU" sz="2000" dirty="0" smtClean="0"/>
              <a:t>недель от начала болезни: </a:t>
            </a:r>
            <a:r>
              <a:rPr lang="en-US" sz="2000" b="1" dirty="0" err="1" smtClean="0"/>
              <a:t>IgM</a:t>
            </a:r>
            <a:r>
              <a:rPr lang="ru-RU" sz="2000" b="1" dirty="0" smtClean="0"/>
              <a:t>«+»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860032" y="2636912"/>
            <a:ext cx="18722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через 6 </a:t>
            </a:r>
            <a:r>
              <a:rPr lang="ru-RU" sz="2000" dirty="0"/>
              <a:t>— </a:t>
            </a:r>
            <a:r>
              <a:rPr lang="ru-RU" sz="2000" dirty="0" smtClean="0"/>
              <a:t>8 недель от начала болезни: </a:t>
            </a:r>
            <a:r>
              <a:rPr lang="en-US" sz="2000" b="1" dirty="0" err="1" smtClean="0"/>
              <a:t>IgG</a:t>
            </a:r>
            <a:r>
              <a:rPr lang="ru-RU" sz="2000" b="1" dirty="0" smtClean="0"/>
              <a:t>«+», </a:t>
            </a:r>
            <a:r>
              <a:rPr lang="en-US" sz="2000" b="1" dirty="0" err="1" smtClean="0"/>
              <a:t>IgM</a:t>
            </a:r>
            <a:r>
              <a:rPr lang="ru-RU" sz="2000" b="1" dirty="0" smtClean="0"/>
              <a:t>«+»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588224" y="2636912"/>
            <a:ext cx="23762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через 8 — 24 недель </a:t>
            </a:r>
            <a:r>
              <a:rPr lang="ru-RU" sz="2000" dirty="0"/>
              <a:t> — </a:t>
            </a:r>
            <a:r>
              <a:rPr lang="ru-RU" sz="2000" b="1" dirty="0" smtClean="0"/>
              <a:t>исчезновение </a:t>
            </a:r>
            <a:r>
              <a:rPr lang="en-US" sz="2000" b="1" dirty="0" err="1" smtClean="0"/>
              <a:t>IgM</a:t>
            </a:r>
            <a:r>
              <a:rPr lang="ru-RU" sz="2000" b="1" dirty="0" smtClean="0"/>
              <a:t>, но </a:t>
            </a:r>
            <a:r>
              <a:rPr lang="en-US" sz="2000" b="1" dirty="0" err="1" smtClean="0"/>
              <a:t>IgG</a:t>
            </a:r>
            <a:r>
              <a:rPr lang="ru-RU" sz="2000" b="1" dirty="0" smtClean="0"/>
              <a:t> могут сохраняться  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2008" y="4437112"/>
            <a:ext cx="889248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457200">
              <a:spcBef>
                <a:spcPts val="1200"/>
              </a:spcBef>
              <a:buBlip>
                <a:blip r:embed="rId2"/>
              </a:buBlip>
            </a:pPr>
            <a:r>
              <a:rPr lang="ru-RU" sz="2400" dirty="0" smtClean="0"/>
              <a:t>Отсутствие </a:t>
            </a:r>
            <a:r>
              <a:rPr lang="ru-RU" sz="2400" dirty="0"/>
              <a:t>антител через несколько недель после начала болезни не исключает острую инфекцию </a:t>
            </a:r>
            <a:r>
              <a:rPr lang="ru-RU" sz="2400" i="1" dirty="0"/>
              <a:t>С. </a:t>
            </a:r>
            <a:r>
              <a:rPr lang="en-US" sz="2400" i="1" dirty="0" err="1"/>
              <a:t>pneumoniae</a:t>
            </a:r>
            <a:r>
              <a:rPr lang="ru-RU" sz="2400" dirty="0" smtClean="0"/>
              <a:t>.</a:t>
            </a:r>
          </a:p>
          <a:p>
            <a:pPr marL="360000" indent="-457200">
              <a:spcBef>
                <a:spcPts val="1200"/>
              </a:spcBef>
              <a:buBlip>
                <a:blip r:embed="rId2"/>
              </a:buBlip>
            </a:pPr>
            <a:r>
              <a:rPr lang="ru-RU" sz="2400" dirty="0" smtClean="0"/>
              <a:t>В </a:t>
            </a:r>
            <a:r>
              <a:rPr lang="ru-RU" sz="2400" dirty="0"/>
              <a:t>случае реинфекции </a:t>
            </a:r>
            <a:r>
              <a:rPr lang="en-US" sz="2400" dirty="0" err="1"/>
              <a:t>IgM</a:t>
            </a:r>
            <a:r>
              <a:rPr lang="ru-RU" sz="2400" dirty="0"/>
              <a:t> могут не появляться или появляться в низком титре, а </a:t>
            </a:r>
            <a:r>
              <a:rPr lang="en-US" sz="2400" dirty="0" err="1"/>
              <a:t>IgG</a:t>
            </a:r>
            <a:r>
              <a:rPr lang="ru-RU" sz="2400" dirty="0"/>
              <a:t> появляются раньше, через 1 — 2 недели после начала </a:t>
            </a:r>
            <a:r>
              <a:rPr lang="ru-RU" sz="2400" dirty="0" smtClean="0"/>
              <a:t>болезни</a:t>
            </a:r>
            <a:endParaRPr lang="ru-RU" sz="24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339752" y="2420888"/>
            <a:ext cx="2304256" cy="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62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8" y="590192"/>
            <a:ext cx="907199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ru-RU" sz="2300" dirty="0" smtClean="0"/>
              <a:t>Определение возбудителя (посев, ПЦР) доступно не везде </a:t>
            </a:r>
          </a:p>
          <a:p>
            <a:pPr marL="342900" indent="-342900">
              <a:buBlip>
                <a:blip r:embed="rId2"/>
              </a:buBlip>
            </a:pPr>
            <a:r>
              <a:rPr lang="ru-RU" sz="2300" b="1" dirty="0" smtClean="0">
                <a:solidFill>
                  <a:srgbClr val="C00000"/>
                </a:solidFill>
              </a:rPr>
              <a:t>Бессимптомное </a:t>
            </a:r>
            <a:r>
              <a:rPr lang="ru-RU" sz="2300" b="1" dirty="0">
                <a:solidFill>
                  <a:srgbClr val="C00000"/>
                </a:solidFill>
              </a:rPr>
              <a:t>носительство может быть более чем у 2 — </a:t>
            </a:r>
            <a:r>
              <a:rPr lang="ru-RU" sz="2300" b="1" dirty="0" smtClean="0">
                <a:solidFill>
                  <a:srgbClr val="C00000"/>
                </a:solidFill>
              </a:rPr>
              <a:t>15</a:t>
            </a:r>
            <a:r>
              <a:rPr lang="ru-RU" sz="2300" b="1" dirty="0">
                <a:solidFill>
                  <a:srgbClr val="C00000"/>
                </a:solidFill>
              </a:rPr>
              <a:t>% взрослых и детей</a:t>
            </a:r>
          </a:p>
          <a:p>
            <a:pPr marL="342900" indent="-342900">
              <a:spcBef>
                <a:spcPts val="600"/>
              </a:spcBef>
              <a:buBlip>
                <a:blip r:embed="rId2"/>
              </a:buBlip>
            </a:pPr>
            <a:r>
              <a:rPr lang="ru-RU" sz="2300" dirty="0" smtClean="0"/>
              <a:t>«Золотой стандарт» — </a:t>
            </a:r>
            <a:r>
              <a:rPr lang="ru-RU" sz="2300" dirty="0"/>
              <a:t>реакция </a:t>
            </a:r>
            <a:r>
              <a:rPr lang="ru-RU" sz="2300" dirty="0" err="1"/>
              <a:t>микроиммунофлуоресценции</a:t>
            </a:r>
            <a:r>
              <a:rPr lang="ru-RU" sz="2300" dirty="0"/>
              <a:t> (МИФ</a:t>
            </a:r>
            <a:r>
              <a:rPr lang="ru-RU" sz="2300" dirty="0" smtClean="0"/>
              <a:t>)</a:t>
            </a:r>
          </a:p>
          <a:p>
            <a:pPr marL="342900" indent="-342900">
              <a:spcBef>
                <a:spcPts val="600"/>
              </a:spcBef>
              <a:buBlip>
                <a:blip r:embed="rId2"/>
              </a:buBlip>
            </a:pPr>
            <a:r>
              <a:rPr lang="ru-RU" sz="2300" dirty="0" smtClean="0"/>
              <a:t>Чувствительность МИФ 30 — 42%*</a:t>
            </a:r>
          </a:p>
          <a:p>
            <a:pPr marL="342900" indent="-342900">
              <a:spcBef>
                <a:spcPts val="600"/>
              </a:spcBef>
              <a:buBlip>
                <a:blip r:embed="rId2"/>
              </a:buBlip>
            </a:pPr>
            <a:r>
              <a:rPr lang="ru-RU" sz="2300" dirty="0" smtClean="0"/>
              <a:t>Результаты серологических исследований, посевов </a:t>
            </a:r>
            <a:r>
              <a:rPr lang="ru-RU" sz="2300" dirty="0"/>
              <a:t>и </a:t>
            </a:r>
            <a:r>
              <a:rPr lang="ru-RU" sz="2300" dirty="0" smtClean="0"/>
              <a:t>ПЦР не коррелируют друг с другом</a:t>
            </a:r>
            <a:endParaRPr lang="ru-RU" sz="2300" dirty="0"/>
          </a:p>
          <a:p>
            <a:pPr marL="342900" indent="-342900">
              <a:spcBef>
                <a:spcPts val="600"/>
              </a:spcBef>
              <a:buBlip>
                <a:blip r:embed="rId2"/>
              </a:buBlip>
            </a:pPr>
            <a:r>
              <a:rPr lang="ru-RU" sz="2300" b="1" dirty="0" smtClean="0">
                <a:solidFill>
                  <a:srgbClr val="C00000"/>
                </a:solidFill>
              </a:rPr>
              <a:t>Перекрестные </a:t>
            </a:r>
            <a:r>
              <a:rPr lang="ru-RU" sz="2300" b="1" dirty="0">
                <a:solidFill>
                  <a:srgbClr val="C00000"/>
                </a:solidFill>
              </a:rPr>
              <a:t>реакции с другими видами хламидий, </a:t>
            </a:r>
            <a:r>
              <a:rPr lang="en-US" sz="2300" b="1" i="1" dirty="0">
                <a:solidFill>
                  <a:srgbClr val="C00000"/>
                </a:solidFill>
              </a:rPr>
              <a:t>Mycoplasma</a:t>
            </a:r>
            <a:r>
              <a:rPr lang="ru-RU" sz="2300" b="1" i="1" dirty="0">
                <a:solidFill>
                  <a:srgbClr val="C00000"/>
                </a:solidFill>
              </a:rPr>
              <a:t>, </a:t>
            </a:r>
            <a:r>
              <a:rPr lang="en-US" sz="2300" b="1" i="1" dirty="0" err="1">
                <a:solidFill>
                  <a:srgbClr val="C00000"/>
                </a:solidFill>
              </a:rPr>
              <a:t>Bartonella</a:t>
            </a:r>
            <a:r>
              <a:rPr lang="ru-RU" sz="2300" b="1" i="1" dirty="0">
                <a:solidFill>
                  <a:srgbClr val="C00000"/>
                </a:solidFill>
              </a:rPr>
              <a:t> </a:t>
            </a:r>
            <a:r>
              <a:rPr lang="ru-RU" sz="2300" b="1" dirty="0">
                <a:solidFill>
                  <a:srgbClr val="C00000"/>
                </a:solidFill>
              </a:rPr>
              <a:t>и </a:t>
            </a:r>
            <a:r>
              <a:rPr lang="en-US" sz="2300" b="1" i="1" dirty="0" smtClean="0">
                <a:solidFill>
                  <a:srgbClr val="C00000"/>
                </a:solidFill>
              </a:rPr>
              <a:t>Yersinia</a:t>
            </a:r>
            <a:r>
              <a:rPr lang="ru-RU" sz="2300" b="1" dirty="0" smtClean="0">
                <a:solidFill>
                  <a:srgbClr val="C00000"/>
                </a:solidFill>
              </a:rPr>
              <a:t> → ложноположительные результаты</a:t>
            </a:r>
            <a:endParaRPr lang="ru-RU" sz="2300" b="1" dirty="0">
              <a:solidFill>
                <a:srgbClr val="C00000"/>
              </a:solidFill>
            </a:endParaRPr>
          </a:p>
          <a:p>
            <a:pPr marL="342900" indent="-342900">
              <a:spcBef>
                <a:spcPts val="600"/>
              </a:spcBef>
              <a:buBlip>
                <a:blip r:embed="rId2"/>
              </a:buBlip>
            </a:pPr>
            <a:r>
              <a:rPr lang="ru-RU" sz="2300" dirty="0" smtClean="0"/>
              <a:t>«Субъективность» методики (совпадения результатов у разных исследователей всего в 38 — 55% случаев**)</a:t>
            </a:r>
          </a:p>
          <a:p>
            <a:pPr marL="342900" indent="-342900">
              <a:spcBef>
                <a:spcPts val="600"/>
              </a:spcBef>
              <a:buBlip>
                <a:blip r:embed="rId2"/>
              </a:buBlip>
            </a:pPr>
            <a:r>
              <a:rPr lang="ru-RU" sz="2300" b="1" dirty="0">
                <a:solidFill>
                  <a:srgbClr val="C00000"/>
                </a:solidFill>
              </a:rPr>
              <a:t>Положительные антитела к </a:t>
            </a:r>
            <a:r>
              <a:rPr lang="en-US" sz="2300" b="1" i="1" dirty="0">
                <a:solidFill>
                  <a:srgbClr val="C00000"/>
                </a:solidFill>
              </a:rPr>
              <a:t>C. </a:t>
            </a:r>
            <a:r>
              <a:rPr lang="en-US" sz="2300" b="1" i="1" dirty="0" err="1" smtClean="0">
                <a:solidFill>
                  <a:srgbClr val="C00000"/>
                </a:solidFill>
              </a:rPr>
              <a:t>pneumoniae</a:t>
            </a:r>
            <a:r>
              <a:rPr lang="ru-RU" sz="2300" b="1" i="1" dirty="0" smtClean="0">
                <a:solidFill>
                  <a:srgbClr val="C00000"/>
                </a:solidFill>
              </a:rPr>
              <a:t> </a:t>
            </a:r>
            <a:r>
              <a:rPr lang="ru-RU" sz="2300" b="1" dirty="0">
                <a:solidFill>
                  <a:srgbClr val="C00000"/>
                </a:solidFill>
              </a:rPr>
              <a:t>могут выявляться очень часто у здоровых взрослых людей, достигая 80</a:t>
            </a:r>
            <a:r>
              <a:rPr lang="ru-RU" sz="2300" b="1" dirty="0" smtClean="0">
                <a:solidFill>
                  <a:srgbClr val="C00000"/>
                </a:solidFill>
              </a:rPr>
              <a:t>%*</a:t>
            </a:r>
            <a:endParaRPr lang="ru-RU" sz="23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-27384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Диагностика инфекции </a:t>
            </a:r>
            <a:r>
              <a:rPr lang="ru-RU" sz="32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</a:t>
            </a:r>
            <a:r>
              <a:rPr lang="ru-RU" sz="3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US" sz="3200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26525" y="6444044"/>
            <a:ext cx="54379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000" i="1" dirty="0" smtClean="0"/>
              <a:t>*</a:t>
            </a:r>
            <a:r>
              <a:rPr lang="ru-RU" sz="2000" i="1" dirty="0" err="1" smtClean="0"/>
              <a:t>Hammerschlag</a:t>
            </a:r>
            <a:r>
              <a:rPr lang="ru-RU" sz="2000" i="1" dirty="0" smtClean="0"/>
              <a:t> </a:t>
            </a:r>
            <a:r>
              <a:rPr lang="ru-RU" sz="2000" i="1" dirty="0"/>
              <a:t>MR. </a:t>
            </a:r>
            <a:r>
              <a:rPr lang="ru-RU" sz="2000" i="1" dirty="0" smtClean="0"/>
              <a:t>2000; **</a:t>
            </a:r>
            <a:r>
              <a:rPr lang="ru-RU" sz="2000" i="1" dirty="0" err="1" smtClean="0"/>
              <a:t>Littman</a:t>
            </a:r>
            <a:r>
              <a:rPr lang="ru-RU" sz="2000" i="1" dirty="0" smtClean="0"/>
              <a:t> </a:t>
            </a:r>
            <a:r>
              <a:rPr lang="ru-RU" sz="2000" i="1" dirty="0"/>
              <a:t>AJ, 2004</a:t>
            </a:r>
          </a:p>
        </p:txBody>
      </p:sp>
    </p:spTree>
    <p:extLst>
      <p:ext uri="{BB962C8B-B14F-4D97-AF65-F5344CB8AC3E}">
        <p14:creationId xmlns:p14="http://schemas.microsoft.com/office/powerpoint/2010/main" val="144301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397094"/>
            <a:ext cx="892899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Blip>
                <a:blip r:embed="rId2"/>
              </a:buBlip>
            </a:pPr>
            <a:r>
              <a:rPr lang="ru-RU" sz="2600" dirty="0" smtClean="0"/>
              <a:t>Однократное исследование титра </a:t>
            </a:r>
            <a:r>
              <a:rPr lang="en-US" sz="2600" dirty="0" err="1" smtClean="0"/>
              <a:t>IgG</a:t>
            </a:r>
            <a:r>
              <a:rPr lang="ru-RU" sz="2600" dirty="0" smtClean="0"/>
              <a:t> бессмысленно </a:t>
            </a:r>
            <a:endParaRPr lang="ru-RU" sz="2600" dirty="0"/>
          </a:p>
          <a:p>
            <a:pPr marL="457200" indent="-457200">
              <a:buBlip>
                <a:blip r:embed="rId2"/>
              </a:buBlip>
            </a:pPr>
            <a:r>
              <a:rPr lang="ru-RU" sz="2600" dirty="0" smtClean="0"/>
              <a:t>Нельзя </a:t>
            </a:r>
            <a:r>
              <a:rPr lang="ru-RU" sz="2600" dirty="0"/>
              <a:t>использовать </a:t>
            </a:r>
            <a:r>
              <a:rPr lang="en-US" sz="2600" dirty="0"/>
              <a:t>IgA</a:t>
            </a:r>
            <a:r>
              <a:rPr lang="ru-RU" sz="2600" dirty="0"/>
              <a:t> для диагностики острой и хронической </a:t>
            </a:r>
            <a:r>
              <a:rPr lang="ru-RU" sz="2600" dirty="0" smtClean="0"/>
              <a:t>инфекции</a:t>
            </a:r>
          </a:p>
          <a:p>
            <a:pPr marL="457200" lvl="0" indent="-457200">
              <a:buBlip>
                <a:blip r:embed="rId2"/>
              </a:buBlip>
            </a:pPr>
            <a:r>
              <a:rPr lang="ru-RU" sz="2600" dirty="0">
                <a:solidFill>
                  <a:srgbClr val="000000"/>
                </a:solidFill>
              </a:rPr>
              <a:t>Должны использоваться единые значения </a:t>
            </a:r>
            <a:r>
              <a:rPr lang="en-US" sz="2600" dirty="0">
                <a:solidFill>
                  <a:srgbClr val="000000"/>
                </a:solidFill>
              </a:rPr>
              <a:t>cut</a:t>
            </a:r>
            <a:r>
              <a:rPr lang="ru-RU" sz="2600" dirty="0">
                <a:solidFill>
                  <a:srgbClr val="000000"/>
                </a:solidFill>
              </a:rPr>
              <a:t>-</a:t>
            </a:r>
            <a:r>
              <a:rPr lang="en-US" sz="2600" dirty="0">
                <a:solidFill>
                  <a:srgbClr val="000000"/>
                </a:solidFill>
              </a:rPr>
              <a:t>off </a:t>
            </a:r>
            <a:r>
              <a:rPr lang="ru-RU" sz="2600" dirty="0">
                <a:solidFill>
                  <a:srgbClr val="000000"/>
                </a:solidFill>
              </a:rPr>
              <a:t>для титров антител: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-27384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Серологическая 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диагностика 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инфекции </a:t>
            </a:r>
            <a:r>
              <a:rPr lang="ru-RU" sz="3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C. </a:t>
            </a:r>
            <a:r>
              <a:rPr lang="ru-RU" sz="32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 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детей: основные принципы</a:t>
            </a: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496" y="3416220"/>
            <a:ext cx="738083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Tx/>
              <a:buChar char="-"/>
            </a:pPr>
            <a:r>
              <a:rPr lang="ru-RU" sz="2600" dirty="0" smtClean="0">
                <a:solidFill>
                  <a:srgbClr val="000000"/>
                </a:solidFill>
              </a:rPr>
              <a:t>4-кратное ↑ </a:t>
            </a:r>
            <a:r>
              <a:rPr lang="ru-RU" sz="2600" dirty="0">
                <a:solidFill>
                  <a:srgbClr val="000000"/>
                </a:solidFill>
              </a:rPr>
              <a:t>титра </a:t>
            </a:r>
            <a:r>
              <a:rPr lang="en-US" sz="2600" dirty="0" err="1" smtClean="0">
                <a:solidFill>
                  <a:srgbClr val="000000"/>
                </a:solidFill>
              </a:rPr>
              <a:t>IgG</a:t>
            </a:r>
            <a:r>
              <a:rPr lang="ru-RU" sz="2600" dirty="0" smtClean="0">
                <a:solidFill>
                  <a:srgbClr val="000000"/>
                </a:solidFill>
              </a:rPr>
              <a:t> за 4</a:t>
            </a:r>
            <a:r>
              <a:rPr lang="ru-RU" sz="2800" dirty="0"/>
              <a:t> — </a:t>
            </a:r>
            <a:r>
              <a:rPr lang="ru-RU" sz="2600" dirty="0" smtClean="0">
                <a:solidFill>
                  <a:srgbClr val="000000"/>
                </a:solidFill>
              </a:rPr>
              <a:t>8 недель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endParaRPr lang="ru-RU" sz="2600" dirty="0" smtClean="0">
              <a:solidFill>
                <a:srgbClr val="000000"/>
              </a:solidFill>
            </a:endParaRPr>
          </a:p>
          <a:p>
            <a:pPr lvl="0"/>
            <a:r>
              <a:rPr lang="ru-RU" sz="2600" dirty="0">
                <a:solidFill>
                  <a:srgbClr val="000000"/>
                </a:solidFill>
              </a:rPr>
              <a:t>	</a:t>
            </a:r>
            <a:r>
              <a:rPr lang="ru-RU" sz="2600" dirty="0" smtClean="0">
                <a:solidFill>
                  <a:srgbClr val="000000"/>
                </a:solidFill>
              </a:rPr>
              <a:t>		или </a:t>
            </a:r>
            <a:endParaRPr lang="ru-RU" sz="2600" dirty="0">
              <a:solidFill>
                <a:srgbClr val="000000"/>
              </a:solidFill>
            </a:endParaRPr>
          </a:p>
          <a:p>
            <a:pPr marL="457200" lvl="0" indent="-457200">
              <a:buFontTx/>
              <a:buChar char="-"/>
            </a:pPr>
            <a:r>
              <a:rPr lang="en-US" sz="2600" dirty="0" err="1">
                <a:solidFill>
                  <a:srgbClr val="000000"/>
                </a:solidFill>
              </a:rPr>
              <a:t>IgM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ru-RU" sz="2600" dirty="0">
                <a:solidFill>
                  <a:srgbClr val="000000"/>
                </a:solidFill>
              </a:rPr>
              <a:t>в титре </a:t>
            </a:r>
            <a:r>
              <a:rPr lang="en-US" sz="2600" dirty="0" smtClean="0">
                <a:solidFill>
                  <a:srgbClr val="000000"/>
                </a:solidFill>
              </a:rPr>
              <a:t>&gt;</a:t>
            </a:r>
            <a:r>
              <a:rPr lang="ru-RU" sz="2600" dirty="0" smtClean="0">
                <a:solidFill>
                  <a:srgbClr val="000000"/>
                </a:solidFill>
              </a:rPr>
              <a:t> </a:t>
            </a:r>
            <a:r>
              <a:rPr lang="ru-RU" sz="2600" dirty="0">
                <a:solidFill>
                  <a:srgbClr val="000000"/>
                </a:solidFill>
              </a:rPr>
              <a:t>1:16 (реакция </a:t>
            </a:r>
            <a:r>
              <a:rPr lang="ru-RU" sz="2600" dirty="0" smtClean="0">
                <a:solidFill>
                  <a:srgbClr val="000000"/>
                </a:solidFill>
              </a:rPr>
              <a:t>МИФ)</a:t>
            </a:r>
          </a:p>
          <a:p>
            <a:pPr marL="457200" indent="-457200">
              <a:buFontTx/>
              <a:buChar char="-"/>
            </a:pPr>
            <a:r>
              <a:rPr lang="fr-FR" sz="2600" dirty="0" smtClean="0"/>
              <a:t>IgG 1/512 </a:t>
            </a:r>
            <a:r>
              <a:rPr lang="ru-RU" sz="2600" dirty="0" smtClean="0"/>
              <a:t>—</a:t>
            </a:r>
            <a:r>
              <a:rPr lang="en-US" sz="2600" dirty="0" smtClean="0"/>
              <a:t> </a:t>
            </a:r>
            <a:r>
              <a:rPr lang="ru-RU" sz="2600" dirty="0" smtClean="0"/>
              <a:t>возможна острая инфекция</a:t>
            </a:r>
          </a:p>
          <a:p>
            <a:pPr marL="457200" indent="-457200">
              <a:buFontTx/>
              <a:buChar char="-"/>
            </a:pPr>
            <a:r>
              <a:rPr lang="en-US" sz="2600" dirty="0" err="1"/>
              <a:t>IgG</a:t>
            </a:r>
            <a:r>
              <a:rPr lang="en-US" sz="2600" dirty="0"/>
              <a:t> </a:t>
            </a:r>
            <a:r>
              <a:rPr lang="en-US" sz="2600" dirty="0" smtClean="0"/>
              <a:t>1/16</a:t>
            </a:r>
            <a:r>
              <a:rPr lang="ru-RU" sz="2600" dirty="0" smtClean="0"/>
              <a:t> — возможна перенес</a:t>
            </a:r>
            <a:r>
              <a:rPr lang="ru-RU" sz="2600" dirty="0"/>
              <a:t>ё</a:t>
            </a:r>
            <a:r>
              <a:rPr lang="ru-RU" sz="2600" dirty="0" smtClean="0"/>
              <a:t>нная инфекция</a:t>
            </a:r>
            <a:endParaRPr lang="ru-RU" sz="2600" dirty="0">
              <a:solidFill>
                <a:srgbClr val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5877272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rgbClr val="000000"/>
                </a:solidFill>
              </a:rPr>
              <a:t>Нельзя полагаться только на серологическое </a:t>
            </a:r>
            <a:r>
              <a:rPr lang="ru-RU" sz="2800" b="1" dirty="0" smtClean="0">
                <a:solidFill>
                  <a:srgbClr val="000000"/>
                </a:solidFill>
              </a:rPr>
              <a:t>исследование. Важна клиническая </a:t>
            </a:r>
            <a:r>
              <a:rPr lang="ru-RU" sz="2800" b="1" dirty="0">
                <a:solidFill>
                  <a:srgbClr val="000000"/>
                </a:solidFill>
              </a:rPr>
              <a:t>картина</a:t>
            </a:r>
            <a:r>
              <a:rPr lang="ru-RU" sz="2800" b="1" dirty="0" smtClean="0">
                <a:solidFill>
                  <a:srgbClr val="000000"/>
                </a:solidFill>
              </a:rPr>
              <a:t>!</a:t>
            </a:r>
            <a:endParaRPr lang="ru-RU" sz="2800" b="1" dirty="0">
              <a:solidFill>
                <a:srgbClr val="000000"/>
              </a:solidFill>
            </a:endParaRPr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6444208" y="3573016"/>
            <a:ext cx="576064" cy="1080120"/>
          </a:xfrm>
          <a:prstGeom prst="rightBrac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092280" y="3524815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признаки острой инфекции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5430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1"/>
          <p:cNvSpPr txBox="1">
            <a:spLocks noChangeArrowheads="1"/>
          </p:cNvSpPr>
          <p:nvPr/>
        </p:nvSpPr>
        <p:spPr bwMode="auto">
          <a:xfrm>
            <a:off x="683568" y="1124744"/>
            <a:ext cx="76327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dirty="0">
                <a:solidFill>
                  <a:srgbClr val="FF9933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016" y="1006271"/>
            <a:ext cx="882047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>
              <a:spcBef>
                <a:spcPts val="600"/>
              </a:spcBef>
              <a:buBlip>
                <a:blip r:embed="rId2"/>
              </a:buBlip>
            </a:pPr>
            <a:r>
              <a:rPr lang="ru-RU" sz="2600" dirty="0" smtClean="0"/>
              <a:t>Это частая инфекция, причина до 40% внебольничных пневмоний</a:t>
            </a:r>
            <a:endParaRPr lang="ru-RU" sz="2600" dirty="0"/>
          </a:p>
          <a:p>
            <a:pPr indent="-285750">
              <a:spcBef>
                <a:spcPts val="600"/>
              </a:spcBef>
              <a:buBlip>
                <a:blip r:embed="rId2"/>
              </a:buBlip>
            </a:pPr>
            <a:r>
              <a:rPr lang="ru-RU" sz="2600" dirty="0"/>
              <a:t>Эпидемии каждые </a:t>
            </a:r>
            <a:r>
              <a:rPr lang="ru-RU" sz="2600" dirty="0" smtClean="0"/>
              <a:t>4—7 </a:t>
            </a:r>
            <a:r>
              <a:rPr lang="ru-RU" sz="2600" dirty="0"/>
              <a:t>лет</a:t>
            </a:r>
          </a:p>
          <a:p>
            <a:pPr indent="-285750">
              <a:spcBef>
                <a:spcPts val="600"/>
              </a:spcBef>
              <a:buBlip>
                <a:blip r:embed="rId2"/>
              </a:buBlip>
            </a:pPr>
            <a:r>
              <a:rPr lang="ru-RU" sz="2600" dirty="0"/>
              <a:t>Возникает в любом возрасте — в т. ч. у детей первого года жизни и у пожилых</a:t>
            </a:r>
          </a:p>
          <a:p>
            <a:pPr indent="-285750">
              <a:spcBef>
                <a:spcPts val="600"/>
              </a:spcBef>
              <a:buBlip>
                <a:blip r:embed="rId2"/>
              </a:buBlip>
            </a:pPr>
            <a:r>
              <a:rPr lang="ru-RU" sz="2600" dirty="0" smtClean="0"/>
              <a:t>Может протекать тяжело</a:t>
            </a:r>
            <a:endParaRPr lang="ru-RU" sz="2600" dirty="0"/>
          </a:p>
          <a:p>
            <a:pPr indent="-285750">
              <a:spcBef>
                <a:spcPts val="600"/>
              </a:spcBef>
              <a:buBlip>
                <a:blip r:embed="rId2"/>
              </a:buBlip>
            </a:pPr>
            <a:r>
              <a:rPr lang="ru-RU" sz="2600" dirty="0" smtClean="0"/>
              <a:t>Течение </a:t>
            </a:r>
            <a:r>
              <a:rPr lang="ru-RU" sz="2600" dirty="0"/>
              <a:t>инфекции может лёгким или бессимптомным, но при этом больной заразен для других</a:t>
            </a:r>
          </a:p>
          <a:p>
            <a:pPr indent="-285750">
              <a:spcBef>
                <a:spcPts val="600"/>
              </a:spcBef>
              <a:buBlip>
                <a:blip r:embed="rId2"/>
              </a:buBlip>
            </a:pPr>
            <a:r>
              <a:rPr lang="ru-RU" sz="2600" dirty="0" smtClean="0"/>
              <a:t>Могут </a:t>
            </a:r>
            <a:r>
              <a:rPr lang="ru-RU" sz="2600" dirty="0"/>
              <a:t>быть </a:t>
            </a:r>
            <a:r>
              <a:rPr lang="ru-RU" sz="2600" dirty="0" smtClean="0"/>
              <a:t>внелёгочные </a:t>
            </a:r>
            <a:r>
              <a:rPr lang="ru-RU" sz="2600" dirty="0"/>
              <a:t>проявления</a:t>
            </a:r>
          </a:p>
          <a:p>
            <a:pPr indent="-285750">
              <a:spcBef>
                <a:spcPts val="600"/>
              </a:spcBef>
              <a:buBlip>
                <a:blip r:embed="rId2"/>
              </a:buBlip>
            </a:pPr>
            <a:r>
              <a:rPr lang="ru-RU" sz="2600" dirty="0" smtClean="0"/>
              <a:t>Антибактериальная терапия необходима для улучшения состояния пациента и для уменьшения распространения инфекции</a:t>
            </a:r>
            <a:endParaRPr lang="ru-RU" sz="26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0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Современные представления об инфекции </a:t>
            </a:r>
            <a:r>
              <a:rPr lang="ru-RU" sz="32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M. </a:t>
            </a:r>
            <a:r>
              <a:rPr lang="ru-RU" sz="3200" b="1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pneumoniae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 </a:t>
            </a: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46180" y="6392361"/>
            <a:ext cx="27903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</a:rPr>
              <a:t>Atkinson</a:t>
            </a:r>
            <a:r>
              <a:rPr lang="ru-RU" sz="2400" i="1" dirty="0" smtClean="0">
                <a:solidFill>
                  <a:srgbClr val="C00000"/>
                </a:solidFill>
              </a:rPr>
              <a:t> </a:t>
            </a:r>
            <a:r>
              <a:rPr lang="en-US" sz="2400" i="1" dirty="0" smtClean="0">
                <a:solidFill>
                  <a:srgbClr val="C00000"/>
                </a:solidFill>
              </a:rPr>
              <a:t>T.P., 2014</a:t>
            </a:r>
            <a:endParaRPr lang="ru-RU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36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4997494"/>
            <a:ext cx="8964488" cy="18605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51520" y="17992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Течение инфекции </a:t>
            </a:r>
            <a:r>
              <a:rPr lang="ru-RU" sz="3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M. </a:t>
            </a:r>
            <a:r>
              <a:rPr lang="ru-RU" sz="36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ru-RU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908720"/>
            <a:ext cx="7092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фарингит, конъюнктивит, осиплость голоса </a:t>
            </a:r>
            <a:r>
              <a:rPr lang="ru-RU" sz="2800" dirty="0"/>
              <a:t>и </a:t>
            </a:r>
            <a:r>
              <a:rPr lang="ru-RU" sz="2800" dirty="0" smtClean="0"/>
              <a:t>сухой кашель</a:t>
            </a:r>
            <a:endParaRPr lang="ru-RU" sz="28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139952" y="1844824"/>
            <a:ext cx="0" cy="504056"/>
          </a:xfrm>
          <a:prstGeom prst="straightConnector1">
            <a:avLst/>
          </a:prstGeom>
          <a:ln w="571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15616" y="2348880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трахеобронхит</a:t>
            </a:r>
            <a:r>
              <a:rPr lang="ru-RU" sz="2800" dirty="0" smtClean="0"/>
              <a:t> (двусторонние сухие хрипы, нарастание кашля)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3771037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инфильтративные изменения в лёгких (часто двусторонние)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07504" y="4997494"/>
            <a:ext cx="8712968" cy="16927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Лихорадка 38—39</a:t>
            </a:r>
            <a:r>
              <a:rPr lang="en-US" sz="2600" dirty="0" smtClean="0"/>
              <a:t>º</a:t>
            </a:r>
            <a:r>
              <a:rPr lang="ru-RU" sz="2600" dirty="0" smtClean="0"/>
              <a:t> С </a:t>
            </a:r>
            <a:r>
              <a:rPr lang="ru-RU" sz="2600" dirty="0" smtClean="0">
                <a:sym typeface="Symbol"/>
              </a:rPr>
              <a:t></a:t>
            </a:r>
            <a:r>
              <a:rPr lang="ru-RU" sz="2600" dirty="0" smtClean="0"/>
              <a:t>7 дней</a:t>
            </a:r>
          </a:p>
          <a:p>
            <a:r>
              <a:rPr lang="ru-RU" sz="2600" dirty="0" smtClean="0"/>
              <a:t>Продолжительность болезни несколько недель </a:t>
            </a:r>
            <a:r>
              <a:rPr lang="ru-RU" sz="2600" dirty="0"/>
              <a:t>—</a:t>
            </a:r>
          </a:p>
          <a:p>
            <a:r>
              <a:rPr lang="ru-RU" sz="2600" dirty="0" smtClean="0"/>
              <a:t>месяцев</a:t>
            </a:r>
          </a:p>
          <a:p>
            <a:r>
              <a:rPr lang="ru-RU" sz="2600" dirty="0" smtClean="0"/>
              <a:t>Возможны — повторные инфекции (протекают легче)</a:t>
            </a:r>
            <a:endParaRPr lang="ru-RU" sz="2600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139952" y="3284984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11960" y="331692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у 10% заболевших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7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80728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Blip>
                <a:blip r:embed="rId2"/>
              </a:buBlip>
            </a:pPr>
            <a:r>
              <a:rPr lang="ru-RU" sz="2600" dirty="0"/>
              <a:t>Кашель </a:t>
            </a:r>
            <a:r>
              <a:rPr lang="ru-RU" sz="2600" dirty="0" smtClean="0"/>
              <a:t>непродуктивный, ночной (может </a:t>
            </a:r>
            <a:r>
              <a:rPr lang="ru-RU" sz="2600" dirty="0"/>
              <a:t>быть </a:t>
            </a:r>
            <a:r>
              <a:rPr lang="ru-RU" sz="2600" dirty="0" err="1"/>
              <a:t>коклюшеобразным</a:t>
            </a:r>
            <a:r>
              <a:rPr lang="ru-RU" sz="2600" dirty="0"/>
              <a:t>)</a:t>
            </a:r>
          </a:p>
          <a:p>
            <a:pPr marL="285750" indent="-285750">
              <a:spcBef>
                <a:spcPts val="600"/>
              </a:spcBef>
              <a:buBlip>
                <a:blip r:embed="rId2"/>
              </a:buBlip>
            </a:pPr>
            <a:r>
              <a:rPr lang="ru-RU" sz="2600" dirty="0"/>
              <a:t>На ранних стадиях болезни — нормальная </a:t>
            </a:r>
            <a:r>
              <a:rPr lang="ru-RU" sz="2600" dirty="0" err="1" smtClean="0"/>
              <a:t>аускультативная</a:t>
            </a:r>
            <a:r>
              <a:rPr lang="ru-RU" sz="2600" dirty="0" smtClean="0"/>
              <a:t> картина </a:t>
            </a:r>
            <a:r>
              <a:rPr lang="ru-RU" sz="2600" dirty="0"/>
              <a:t>в легких, далее – </a:t>
            </a:r>
            <a:r>
              <a:rPr lang="ru-RU" sz="2600" dirty="0" smtClean="0"/>
              <a:t>асимметричные сухие </a:t>
            </a:r>
            <a:r>
              <a:rPr lang="ru-RU" sz="2600" dirty="0"/>
              <a:t>и влажные </a:t>
            </a:r>
            <a:r>
              <a:rPr lang="ru-RU" sz="2600" dirty="0" smtClean="0"/>
              <a:t>хрипы в лёгких</a:t>
            </a:r>
            <a:endParaRPr lang="ru-RU" sz="2600" dirty="0"/>
          </a:p>
          <a:p>
            <a:pPr marL="285750" indent="-285750">
              <a:spcBef>
                <a:spcPts val="600"/>
              </a:spcBef>
              <a:buBlip>
                <a:blip r:embed="rId2"/>
              </a:buBlip>
            </a:pPr>
            <a:r>
              <a:rPr lang="ru-RU" sz="2600" dirty="0" smtClean="0"/>
              <a:t>«Нетоксичный» </a:t>
            </a:r>
            <a:r>
              <a:rPr lang="ru-RU" sz="2600" dirty="0"/>
              <a:t>внешний </a:t>
            </a:r>
            <a:r>
              <a:rPr lang="ru-RU" sz="2600" dirty="0" smtClean="0"/>
              <a:t>вид («амбулаторная пневмония»)</a:t>
            </a:r>
          </a:p>
          <a:p>
            <a:pPr marL="285750" indent="-285750">
              <a:spcBef>
                <a:spcPts val="600"/>
              </a:spcBef>
              <a:buBlip>
                <a:blip r:embed="rId2"/>
              </a:buBlip>
            </a:pPr>
            <a:r>
              <a:rPr lang="ru-RU" sz="2600" dirty="0" smtClean="0"/>
              <a:t>Фарингит</a:t>
            </a:r>
          </a:p>
          <a:p>
            <a:pPr marL="285750" indent="-285750">
              <a:spcBef>
                <a:spcPts val="600"/>
              </a:spcBef>
              <a:buBlip>
                <a:blip r:embed="rId2"/>
              </a:buBlip>
            </a:pPr>
            <a:r>
              <a:rPr lang="ru-RU" sz="2600" dirty="0"/>
              <a:t>К</a:t>
            </a:r>
            <a:r>
              <a:rPr lang="ru-RU" sz="2600" dirty="0" smtClean="0"/>
              <a:t>онъюнктивит</a:t>
            </a:r>
          </a:p>
          <a:p>
            <a:pPr marL="285750" indent="-285750">
              <a:spcBef>
                <a:spcPts val="600"/>
              </a:spcBef>
              <a:buBlip>
                <a:blip r:embed="rId2"/>
              </a:buBlip>
            </a:pPr>
            <a:r>
              <a:rPr lang="ru-RU" sz="2600" dirty="0"/>
              <a:t>Осиплость голоса</a:t>
            </a:r>
          </a:p>
          <a:p>
            <a:pPr marL="285750" indent="-285750">
              <a:spcBef>
                <a:spcPts val="600"/>
              </a:spcBef>
              <a:buBlip>
                <a:blip r:embed="rId2"/>
              </a:buBlip>
            </a:pPr>
            <a:r>
              <a:rPr lang="ru-RU" sz="2600" dirty="0" smtClean="0"/>
              <a:t>Насморк — нечасто</a:t>
            </a:r>
            <a:endParaRPr lang="en-US" sz="2600" dirty="0" smtClean="0"/>
          </a:p>
          <a:p>
            <a:pPr marL="285750" indent="-285750">
              <a:spcBef>
                <a:spcPts val="600"/>
              </a:spcBef>
              <a:buBlip>
                <a:blip r:embed="rId2"/>
              </a:buBlip>
            </a:pPr>
            <a:r>
              <a:rPr lang="ru-RU" sz="2600" dirty="0" err="1" smtClean="0"/>
              <a:t>Мирингит</a:t>
            </a:r>
            <a:r>
              <a:rPr lang="ru-RU" sz="2600" dirty="0" smtClean="0"/>
              <a:t> </a:t>
            </a:r>
            <a:r>
              <a:rPr lang="ru-RU" sz="2600" dirty="0"/>
              <a:t>(в т. ч. </a:t>
            </a:r>
            <a:r>
              <a:rPr lang="ru-RU" sz="2600" dirty="0" err="1"/>
              <a:t>буллёзный</a:t>
            </a:r>
            <a:r>
              <a:rPr lang="ru-RU" sz="2600" dirty="0"/>
              <a:t>) </a:t>
            </a:r>
            <a:r>
              <a:rPr lang="ru-RU" sz="2400" dirty="0"/>
              <a:t>—</a:t>
            </a:r>
            <a:r>
              <a:rPr lang="ru-RU" sz="2600" dirty="0"/>
              <a:t> нечасто</a:t>
            </a:r>
          </a:p>
          <a:p>
            <a:pPr marL="285750" indent="-285750">
              <a:spcBef>
                <a:spcPts val="600"/>
              </a:spcBef>
              <a:buBlip>
                <a:blip r:embed="rId2"/>
              </a:buBlip>
            </a:pPr>
            <a:endParaRPr lang="ru-RU" sz="26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921706" y="0"/>
            <a:ext cx="710667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Основные 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клинические 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признаки </a:t>
            </a:r>
            <a:r>
              <a:rPr lang="ru-RU" sz="32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M. </a:t>
            </a:r>
            <a:r>
              <a:rPr lang="ru-RU" sz="32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350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-27384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Кохрановский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обзор 7 исследований (1491 ребенок)</a:t>
            </a: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908720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Что говорит в пользу </a:t>
            </a:r>
            <a:r>
              <a:rPr lang="en-US" sz="2400" b="1" i="1" dirty="0">
                <a:solidFill>
                  <a:srgbClr val="C00000"/>
                </a:solidFill>
              </a:rPr>
              <a:t>M. </a:t>
            </a:r>
            <a:r>
              <a:rPr lang="en-US" sz="2400" b="1" i="1" dirty="0" err="1" smtClean="0">
                <a:solidFill>
                  <a:srgbClr val="C00000"/>
                </a:solidFill>
              </a:rPr>
              <a:t>pneumoniae</a:t>
            </a:r>
            <a:r>
              <a:rPr lang="ru-RU" sz="2400" b="1" i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у ребёнка с внебольничной пневмонией?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0996"/>
              </p:ext>
            </p:extLst>
          </p:nvPr>
        </p:nvGraphicFramePr>
        <p:xfrm>
          <a:off x="107503" y="1713250"/>
          <a:ext cx="8856984" cy="4452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951"/>
                <a:gridCol w="3271498"/>
                <a:gridCol w="2872535"/>
              </a:tblGrid>
              <a:tr h="48965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Симптом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Чувствительность, %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Специфичность, %</a:t>
                      </a:r>
                      <a:endParaRPr lang="ru-RU" sz="200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Кашель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58—99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1—47</a:t>
                      </a:r>
                      <a:endParaRPr lang="ru-RU" sz="20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Свистящие</a:t>
                      </a:r>
                      <a:r>
                        <a:rPr lang="ru-RU" sz="2000" baseline="0" dirty="0" smtClean="0"/>
                        <a:t> хрипы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12—43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55—84</a:t>
                      </a:r>
                      <a:endParaRPr lang="ru-RU" sz="2000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Насморк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8—85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16—85</a:t>
                      </a:r>
                      <a:endParaRPr lang="ru-RU" sz="2000" dirty="0"/>
                    </a:p>
                  </a:txBody>
                  <a:tcPr/>
                </a:tc>
              </a:tr>
              <a:tr h="3486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Крепитация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71—92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10—38</a:t>
                      </a:r>
                      <a:endParaRPr lang="ru-RU" sz="2000" dirty="0"/>
                    </a:p>
                  </a:txBody>
                  <a:tcPr/>
                </a:tc>
              </a:tr>
              <a:tr h="34288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Лихорадка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53—94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2—43</a:t>
                      </a:r>
                      <a:endParaRPr lang="ru-RU" sz="2000" dirty="0"/>
                    </a:p>
                  </a:txBody>
                  <a:tcPr/>
                </a:tc>
              </a:tr>
              <a:tr h="33716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Одышка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67*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22*</a:t>
                      </a:r>
                      <a:endParaRPr lang="ru-RU" sz="2000" dirty="0"/>
                    </a:p>
                  </a:txBody>
                  <a:tcPr/>
                </a:tc>
              </a:tr>
              <a:tr h="3314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Головная боль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4*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99*</a:t>
                      </a:r>
                      <a:endParaRPr lang="ru-RU" sz="2000" dirty="0"/>
                    </a:p>
                  </a:txBody>
                  <a:tcPr/>
                </a:tc>
              </a:tr>
              <a:tr h="32572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Боль в груди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8—</a:t>
                      </a:r>
                      <a:r>
                        <a:rPr lang="ru-RU" sz="2000" baseline="0" dirty="0" smtClean="0"/>
                        <a:t>19*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93—97*</a:t>
                      </a:r>
                      <a:endParaRPr lang="ru-RU" sz="2000" dirty="0"/>
                    </a:p>
                  </a:txBody>
                  <a:tcPr/>
                </a:tc>
              </a:tr>
              <a:tr h="3200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Диарея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14—21*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79—85*</a:t>
                      </a:r>
                      <a:endParaRPr lang="ru-RU" sz="2000" dirty="0"/>
                    </a:p>
                  </a:txBody>
                  <a:tcPr/>
                </a:tc>
              </a:tr>
              <a:tr h="24227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Миалгии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14*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87*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940152" y="6381328"/>
            <a:ext cx="3160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C00000"/>
                </a:solidFill>
              </a:rPr>
              <a:t>Wang </a:t>
            </a:r>
            <a:r>
              <a:rPr lang="en-US" sz="2400" i="1" dirty="0">
                <a:solidFill>
                  <a:srgbClr val="C00000"/>
                </a:solidFill>
              </a:rPr>
              <a:t>K., Gill P.</a:t>
            </a:r>
            <a:r>
              <a:rPr lang="ru-RU" sz="2400" i="1" dirty="0">
                <a:solidFill>
                  <a:srgbClr val="C00000"/>
                </a:solidFill>
              </a:rPr>
              <a:t>, </a:t>
            </a:r>
            <a:r>
              <a:rPr lang="ru-RU" sz="2400" i="1" dirty="0" smtClean="0">
                <a:solidFill>
                  <a:srgbClr val="C00000"/>
                </a:solidFill>
              </a:rPr>
              <a:t>2012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504" y="6093296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Диагноз – серология (одиночная или парная сыворотка +/- ПЦР)</a:t>
            </a:r>
          </a:p>
          <a:p>
            <a:r>
              <a:rPr lang="ru-RU" sz="2000" dirty="0" smtClean="0"/>
              <a:t>* - мало данных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1131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4624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Нужно подозревать </a:t>
            </a:r>
          </a:p>
          <a:p>
            <a:pPr algn="ctr"/>
            <a:r>
              <a:rPr lang="ru-RU" sz="32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ru-RU" sz="3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32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у ребёнка с инфекцией нижних дыхательных путей, если:</a:t>
            </a: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700808"/>
            <a:ext cx="87129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Bef>
                <a:spcPts val="1200"/>
              </a:spcBef>
              <a:buBlip>
                <a:blip r:embed="rId2"/>
              </a:buBlip>
            </a:pPr>
            <a:r>
              <a:rPr lang="ru-RU" sz="2800" dirty="0" err="1" smtClean="0"/>
              <a:t>Бронхообструктивный</a:t>
            </a:r>
            <a:r>
              <a:rPr lang="ru-RU" sz="2800" dirty="0" smtClean="0"/>
              <a:t> синдром у ребёнка старше 4—5 лет без анамнеза бронхиальной астмы</a:t>
            </a:r>
          </a:p>
          <a:p>
            <a:pPr indent="-457200">
              <a:spcBef>
                <a:spcPts val="1200"/>
              </a:spcBef>
              <a:buBlip>
                <a:blip r:embed="rId2"/>
              </a:buBlip>
            </a:pPr>
            <a:r>
              <a:rPr lang="ru-RU" sz="2800" dirty="0"/>
              <a:t>Асимметричная </a:t>
            </a:r>
            <a:r>
              <a:rPr lang="ru-RU" sz="2800" dirty="0" err="1"/>
              <a:t>аускультативная</a:t>
            </a:r>
            <a:r>
              <a:rPr lang="ru-RU" sz="2800" dirty="0"/>
              <a:t> картина в лёгких</a:t>
            </a:r>
          </a:p>
          <a:p>
            <a:pPr indent="-457200">
              <a:spcBef>
                <a:spcPts val="1200"/>
              </a:spcBef>
              <a:buBlip>
                <a:blip r:embed="rId2"/>
              </a:buBlip>
            </a:pPr>
            <a:r>
              <a:rPr lang="ru-RU" sz="2800" dirty="0"/>
              <a:t>Неэффективность </a:t>
            </a:r>
            <a:r>
              <a:rPr lang="ru-RU" sz="2800" dirty="0" err="1"/>
              <a:t>бронходилататоров</a:t>
            </a:r>
            <a:r>
              <a:rPr lang="ru-RU" sz="2800" dirty="0"/>
              <a:t> при наличии </a:t>
            </a:r>
            <a:r>
              <a:rPr lang="ru-RU" sz="2800" dirty="0" err="1"/>
              <a:t>бронхообструктивного</a:t>
            </a:r>
            <a:r>
              <a:rPr lang="ru-RU" sz="2800" dirty="0"/>
              <a:t> синдрома</a:t>
            </a:r>
          </a:p>
          <a:p>
            <a:pPr indent="-457200">
              <a:spcBef>
                <a:spcPts val="1200"/>
              </a:spcBef>
              <a:buBlip>
                <a:blip r:embed="rId2"/>
              </a:buBlip>
            </a:pPr>
            <a:r>
              <a:rPr lang="ru-RU" sz="2800" dirty="0"/>
              <a:t>Неэффективность </a:t>
            </a:r>
            <a:r>
              <a:rPr lang="el-GR" sz="2800" dirty="0"/>
              <a:t>β</a:t>
            </a:r>
            <a:r>
              <a:rPr lang="ru-RU" sz="2800" dirty="0"/>
              <a:t>-</a:t>
            </a:r>
            <a:r>
              <a:rPr lang="ru-RU" sz="2800" dirty="0" err="1"/>
              <a:t>лактамного</a:t>
            </a:r>
            <a:r>
              <a:rPr lang="ru-RU" sz="2800" dirty="0"/>
              <a:t> антибиотика</a:t>
            </a:r>
          </a:p>
          <a:p>
            <a:pPr indent="-457200">
              <a:spcBef>
                <a:spcPts val="1200"/>
              </a:spcBef>
              <a:buBlip>
                <a:blip r:embed="rId2"/>
              </a:buBlip>
            </a:pPr>
            <a:r>
              <a:rPr lang="ru-RU" sz="2800" dirty="0" smtClean="0"/>
              <a:t>Ребенок «организованный» и/или случаи бронхита/пневмонии в семье</a:t>
            </a:r>
          </a:p>
        </p:txBody>
      </p:sp>
    </p:spTree>
    <p:extLst>
      <p:ext uri="{BB962C8B-B14F-4D97-AF65-F5344CB8AC3E}">
        <p14:creationId xmlns:p14="http://schemas.microsoft.com/office/powerpoint/2010/main" val="110923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44624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Тяжёлое течение </a:t>
            </a:r>
            <a:r>
              <a:rPr lang="ru-RU" sz="3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M. </a:t>
            </a:r>
            <a:r>
              <a:rPr lang="ru-RU" sz="32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692696"/>
            <a:ext cx="864096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Blip>
                <a:blip r:embed="rId2"/>
              </a:buBlip>
            </a:pPr>
            <a:r>
              <a:rPr lang="ru-RU" sz="2800" dirty="0" smtClean="0"/>
              <a:t>Абсцессы легкого</a:t>
            </a:r>
          </a:p>
          <a:p>
            <a:pPr marL="457200" indent="-457200">
              <a:buBlip>
                <a:blip r:embed="rId2"/>
              </a:buBlip>
            </a:pPr>
            <a:r>
              <a:rPr lang="ru-RU" sz="2800" dirty="0" smtClean="0"/>
              <a:t>Плеврит</a:t>
            </a:r>
          </a:p>
          <a:p>
            <a:pPr marL="457200" indent="-457200">
              <a:buBlip>
                <a:blip r:embed="rId2"/>
              </a:buBlip>
            </a:pPr>
            <a:r>
              <a:rPr lang="ru-RU" sz="2800" dirty="0" smtClean="0"/>
              <a:t>Облитерирующий </a:t>
            </a:r>
            <a:r>
              <a:rPr lang="ru-RU" sz="2800" dirty="0" err="1" smtClean="0"/>
              <a:t>бронхиолит</a:t>
            </a:r>
            <a:endParaRPr lang="ru-RU" sz="2800" dirty="0" smtClean="0"/>
          </a:p>
          <a:p>
            <a:endParaRPr lang="ru-RU" sz="2800" dirty="0" smtClean="0"/>
          </a:p>
          <a:p>
            <a:r>
              <a:rPr lang="ru-RU" sz="2800" b="1" dirty="0" smtClean="0"/>
              <a:t>Внелёгочные осложнения (иммунологические)</a:t>
            </a:r>
            <a:r>
              <a:rPr lang="ru-RU" sz="2800" dirty="0" smtClean="0"/>
              <a:t> включают поражение:</a:t>
            </a:r>
            <a:r>
              <a:rPr lang="en-US" sz="2800" i="1" dirty="0" smtClean="0"/>
              <a:t> </a:t>
            </a:r>
            <a:endParaRPr lang="ru-RU" sz="2800" i="1" dirty="0" smtClean="0"/>
          </a:p>
          <a:p>
            <a:pPr marL="457200" indent="-457200">
              <a:buFontTx/>
              <a:buChar char="-"/>
            </a:pPr>
            <a:r>
              <a:rPr lang="ru-RU" sz="2800" dirty="0" smtClean="0"/>
              <a:t>нервной системы (синдром </a:t>
            </a:r>
            <a:r>
              <a:rPr lang="ru-RU" sz="2800" dirty="0" err="1" smtClean="0"/>
              <a:t>Гийена-Барре</a:t>
            </a:r>
            <a:r>
              <a:rPr lang="ru-RU" sz="2800" dirty="0" smtClean="0"/>
              <a:t>, острый </a:t>
            </a:r>
            <a:r>
              <a:rPr lang="ru-RU" sz="2800" dirty="0" err="1" smtClean="0"/>
              <a:t>демиелинизирующий</a:t>
            </a:r>
            <a:r>
              <a:rPr lang="ru-RU" sz="2800" dirty="0" smtClean="0"/>
              <a:t> </a:t>
            </a:r>
            <a:r>
              <a:rPr lang="ru-RU" sz="2800" dirty="0" err="1" smtClean="0"/>
              <a:t>энцефаломиелит</a:t>
            </a:r>
            <a:r>
              <a:rPr lang="ru-RU" sz="2800" dirty="0" smtClean="0"/>
              <a:t>)</a:t>
            </a:r>
          </a:p>
          <a:p>
            <a:pPr marL="457200" indent="-457200">
              <a:buFontTx/>
              <a:buChar char="-"/>
            </a:pPr>
            <a:r>
              <a:rPr lang="ru-RU" sz="2800" dirty="0" smtClean="0"/>
              <a:t>кожи (синдром </a:t>
            </a:r>
            <a:r>
              <a:rPr lang="ru-RU" sz="2800" dirty="0" err="1" smtClean="0"/>
              <a:t>Стивенса</a:t>
            </a:r>
            <a:r>
              <a:rPr lang="ru-RU" sz="2800" dirty="0" smtClean="0"/>
              <a:t>-Джонсона)</a:t>
            </a:r>
            <a:endParaRPr lang="ru-RU" sz="2800" dirty="0"/>
          </a:p>
          <a:p>
            <a:pPr marL="457200" indent="-457200">
              <a:buFontTx/>
              <a:buChar char="-"/>
            </a:pPr>
            <a:r>
              <a:rPr lang="ru-RU" sz="2800" dirty="0" smtClean="0"/>
              <a:t>почек (</a:t>
            </a:r>
            <a:r>
              <a:rPr lang="en-US" sz="2800" dirty="0" smtClean="0"/>
              <a:t>IgA</a:t>
            </a:r>
            <a:r>
              <a:rPr lang="ru-RU" sz="2800" dirty="0" smtClean="0"/>
              <a:t>-нефропатия)</a:t>
            </a:r>
          </a:p>
          <a:p>
            <a:pPr marL="457200" indent="-457200">
              <a:buFontTx/>
              <a:buChar char="-"/>
            </a:pPr>
            <a:r>
              <a:rPr lang="ru-RU" sz="2800" dirty="0" smtClean="0"/>
              <a:t>мышц и суставов (реактивные артриты)</a:t>
            </a:r>
          </a:p>
          <a:p>
            <a:pPr marL="457200" indent="-457200">
              <a:buFontTx/>
              <a:buChar char="-"/>
            </a:pPr>
            <a:r>
              <a:rPr lang="ru-RU" sz="2800" dirty="0" smtClean="0"/>
              <a:t>крови (гемолитическая анемия)</a:t>
            </a:r>
            <a:endParaRPr lang="ru-RU" sz="2800" dirty="0"/>
          </a:p>
          <a:p>
            <a:pPr marL="457200" indent="-457200">
              <a:buFontTx/>
              <a:buChar char="-"/>
            </a:pPr>
            <a:r>
              <a:rPr lang="ru-RU" sz="2800" dirty="0" smtClean="0"/>
              <a:t>желудочно-кишечного тракта (рвота, диарея)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46180" y="6392361"/>
            <a:ext cx="27903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</a:rPr>
              <a:t>Atkinson</a:t>
            </a:r>
            <a:r>
              <a:rPr lang="ru-RU" sz="2400" i="1" dirty="0" smtClean="0">
                <a:solidFill>
                  <a:srgbClr val="C00000"/>
                </a:solidFill>
              </a:rPr>
              <a:t> </a:t>
            </a:r>
            <a:r>
              <a:rPr lang="en-US" sz="2400" i="1" dirty="0" smtClean="0">
                <a:solidFill>
                  <a:srgbClr val="C00000"/>
                </a:solidFill>
              </a:rPr>
              <a:t>T.P., 2014</a:t>
            </a:r>
            <a:endParaRPr lang="ru-RU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25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611560" y="116632"/>
            <a:ext cx="784887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Лабораторная диагностика </a:t>
            </a:r>
          </a:p>
          <a:p>
            <a:pPr algn="ctr"/>
            <a:r>
              <a:rPr lang="ru-RU" sz="32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ru-RU" sz="32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3200" b="1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pneumoniae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04" y="1196752"/>
            <a:ext cx="885698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Blip>
                <a:blip r:embed="rId2"/>
              </a:buBlip>
            </a:pPr>
            <a:r>
              <a:rPr lang="ru-RU" sz="2400" dirty="0" smtClean="0"/>
              <a:t>Клинические признаки не позволяют </a:t>
            </a:r>
            <a:r>
              <a:rPr lang="ru-RU" sz="2400" dirty="0"/>
              <a:t>достоверно диагностировать инфекцию </a:t>
            </a:r>
            <a:r>
              <a:rPr lang="en-US" sz="2400" i="1" dirty="0"/>
              <a:t>M. </a:t>
            </a:r>
            <a:r>
              <a:rPr lang="en-US" sz="2400" i="1" dirty="0" err="1" smtClean="0"/>
              <a:t>pneumoniae</a:t>
            </a:r>
            <a:r>
              <a:rPr lang="ru-RU" sz="2400" i="1" dirty="0" smtClean="0"/>
              <a:t>,</a:t>
            </a:r>
            <a:r>
              <a:rPr lang="ru-RU" sz="2400" dirty="0" smtClean="0"/>
              <a:t> с точки зрения доказательной медицины</a:t>
            </a:r>
            <a:endParaRPr lang="ru-RU" sz="2400" i="1" dirty="0"/>
          </a:p>
          <a:p>
            <a:pPr marL="457200" indent="-457200">
              <a:spcBef>
                <a:spcPts val="1200"/>
              </a:spcBef>
              <a:buBlip>
                <a:blip r:embed="rId2"/>
              </a:buBlip>
            </a:pPr>
            <a:r>
              <a:rPr lang="ru-RU" sz="2400" dirty="0" smtClean="0"/>
              <a:t>Цель — подтвердить инфекцию при наличии клинических проявлений</a:t>
            </a:r>
          </a:p>
          <a:p>
            <a:pPr marL="457200" indent="-457200">
              <a:spcBef>
                <a:spcPts val="1200"/>
              </a:spcBef>
              <a:buBlip>
                <a:blip r:embed="rId2"/>
              </a:buBlip>
            </a:pPr>
            <a:r>
              <a:rPr lang="ru-RU" sz="2400" dirty="0"/>
              <a:t>Посев </a:t>
            </a:r>
            <a:r>
              <a:rPr lang="ru-RU" sz="2400" dirty="0" smtClean="0"/>
              <a:t>— чувствительность </a:t>
            </a:r>
            <a:r>
              <a:rPr lang="en-US" sz="2400" dirty="0" smtClean="0"/>
              <a:t>&lt;</a:t>
            </a:r>
            <a:r>
              <a:rPr lang="ru-RU" sz="2400" dirty="0" smtClean="0"/>
              <a:t> 60%, результат через 2 — 6 недель и большая стоимость!</a:t>
            </a:r>
          </a:p>
          <a:p>
            <a:pPr marL="457200" lvl="0" indent="-457200">
              <a:spcBef>
                <a:spcPts val="1200"/>
              </a:spcBef>
              <a:buBlip>
                <a:blip r:embed="rId2"/>
              </a:buBlip>
            </a:pPr>
            <a:r>
              <a:rPr lang="ru-RU" sz="2400" dirty="0"/>
              <a:t>Серологические исследования: </a:t>
            </a:r>
            <a:r>
              <a:rPr lang="ru-RU" sz="2400" dirty="0">
                <a:solidFill>
                  <a:srgbClr val="000000"/>
                </a:solidFill>
              </a:rPr>
              <a:t>иммуноферментный анализ — доступность, быстрый результат, но неоднозначность интерпретации результатов и необходимость исследования парных сывороток</a:t>
            </a:r>
            <a:endParaRPr lang="ru-RU" sz="2400" dirty="0"/>
          </a:p>
          <a:p>
            <a:pPr marL="457200" indent="-457200">
              <a:spcBef>
                <a:spcPts val="1200"/>
              </a:spcBef>
              <a:buBlip>
                <a:blip r:embed="rId2"/>
              </a:buBlip>
            </a:pPr>
            <a:r>
              <a:rPr lang="ru-RU" sz="2400" dirty="0" smtClean="0"/>
              <a:t>ПЦР </a:t>
            </a:r>
            <a:r>
              <a:rPr lang="ru-RU" sz="2400" dirty="0"/>
              <a:t>—</a:t>
            </a:r>
            <a:r>
              <a:rPr lang="ru-RU" sz="2400" dirty="0" smtClean="0"/>
              <a:t> почти 100% чувствительность и специфичность, быстрый результат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652051" y="6453336"/>
            <a:ext cx="23124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i="1" dirty="0" err="1" smtClean="0">
                <a:solidFill>
                  <a:srgbClr val="C00000"/>
                </a:solidFill>
              </a:rPr>
              <a:t>Loens</a:t>
            </a:r>
            <a:r>
              <a:rPr lang="ru-RU" sz="2400" i="1" dirty="0" smtClean="0">
                <a:solidFill>
                  <a:srgbClr val="C00000"/>
                </a:solidFill>
              </a:rPr>
              <a:t> </a:t>
            </a:r>
            <a:r>
              <a:rPr lang="en-US" sz="2400" i="1" dirty="0" smtClean="0">
                <a:solidFill>
                  <a:srgbClr val="C00000"/>
                </a:solidFill>
              </a:rPr>
              <a:t>K.</a:t>
            </a:r>
            <a:r>
              <a:rPr lang="ru-RU" sz="2400" i="1" dirty="0" smtClean="0">
                <a:solidFill>
                  <a:srgbClr val="C00000"/>
                </a:solidFill>
              </a:rPr>
              <a:t>, 2010</a:t>
            </a:r>
            <a:endParaRPr lang="ru-RU" sz="24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17121</TotalTime>
  <Words>1396</Words>
  <Application>Microsoft Office PowerPoint</Application>
  <PresentationFormat>Экран (4:3)</PresentationFormat>
  <Paragraphs>216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Symbol</vt:lpstr>
      <vt:lpstr>Arial Black</vt:lpstr>
      <vt:lpstr>Главная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Патрушева</dc:creator>
  <cp:lastModifiedBy>1</cp:lastModifiedBy>
  <cp:revision>469</cp:revision>
  <cp:lastPrinted>2014-02-16T01:43:29Z</cp:lastPrinted>
  <dcterms:created xsi:type="dcterms:W3CDTF">2012-07-22T11:08:46Z</dcterms:created>
  <dcterms:modified xsi:type="dcterms:W3CDTF">2015-12-06T00:12:05Z</dcterms:modified>
</cp:coreProperties>
</file>