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42"/>
  </p:notesMasterIdLst>
  <p:sldIdLst>
    <p:sldId id="256" r:id="rId2"/>
    <p:sldId id="265" r:id="rId3"/>
    <p:sldId id="264" r:id="rId4"/>
    <p:sldId id="275" r:id="rId5"/>
    <p:sldId id="297" r:id="rId6"/>
    <p:sldId id="298" r:id="rId7"/>
    <p:sldId id="300" r:id="rId8"/>
    <p:sldId id="301" r:id="rId9"/>
    <p:sldId id="299" r:id="rId10"/>
    <p:sldId id="289" r:id="rId11"/>
    <p:sldId id="260" r:id="rId12"/>
    <p:sldId id="277" r:id="rId13"/>
    <p:sldId id="258" r:id="rId14"/>
    <p:sldId id="280" r:id="rId15"/>
    <p:sldId id="278" r:id="rId16"/>
    <p:sldId id="279" r:id="rId17"/>
    <p:sldId id="271" r:id="rId18"/>
    <p:sldId id="272" r:id="rId19"/>
    <p:sldId id="261" r:id="rId20"/>
    <p:sldId id="262" r:id="rId21"/>
    <p:sldId id="269" r:id="rId22"/>
    <p:sldId id="259" r:id="rId23"/>
    <p:sldId id="266" r:id="rId24"/>
    <p:sldId id="273" r:id="rId25"/>
    <p:sldId id="281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7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howGuides="1">
      <p:cViewPr varScale="1">
        <p:scale>
          <a:sx n="64" d="100"/>
          <a:sy n="64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147EF-212D-4272-9E32-A1E7D303A83A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FDE9-E8CD-4B12-B9ED-556B9F80B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9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39F17-1C17-48EA-9639-498A9BD88281}" type="slidenum">
              <a:rPr lang="ru-RU"/>
              <a:pPr/>
              <a:t>2</a:t>
            </a:fld>
            <a:endParaRPr lang="ru-RU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17FBF-0F59-4D7E-A05E-E5CA22B8030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17FBF-0F59-4D7E-A05E-E5CA22B8030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17FBF-0F59-4D7E-A05E-E5CA22B8030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C0A95-1835-4ECB-99FB-E801300025F4}" type="slidenum">
              <a:rPr lang="ru-RU"/>
              <a:pPr/>
              <a:t>19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17FBF-0F59-4D7E-A05E-E5CA22B8030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17FBF-0F59-4D7E-A05E-E5CA22B8030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FFDE9-E8CD-4B12-B9ED-556B9F80BDB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2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1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7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8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F75250-5BD4-4188-A24A-00D2E9A230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7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9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8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1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2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8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9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9F7D-79E1-4B7D-B163-E4F5E7068B4B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7602-BD0D-4752-BECB-F5E1A4CD1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4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Герпес-вирусные инфекции: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диагностика и лечение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Куличенко Т.В.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Научный центр здоровья детей, Москва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Инфекция, вызванная вирусом Эпштейна-</a:t>
            </a:r>
            <a:r>
              <a:rPr lang="ru-RU" b="1" dirty="0" err="1" smtClean="0">
                <a:solidFill>
                  <a:schemeClr val="tx2"/>
                </a:solidFill>
              </a:rPr>
              <a:t>Барр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EBV</a:t>
            </a:r>
            <a:r>
              <a:rPr lang="ru-RU" b="1" dirty="0" smtClean="0">
                <a:solidFill>
                  <a:schemeClr val="tx2"/>
                </a:solidFill>
              </a:rPr>
              <a:t>, он же </a:t>
            </a:r>
            <a:r>
              <a:rPr lang="en-US" b="1" dirty="0" smtClean="0">
                <a:solidFill>
                  <a:schemeClr val="tx2"/>
                </a:solidFill>
              </a:rPr>
              <a:t>HHV</a:t>
            </a:r>
            <a:r>
              <a:rPr lang="ru-RU" b="1" dirty="0" smtClean="0">
                <a:solidFill>
                  <a:schemeClr val="tx2"/>
                </a:solidFill>
              </a:rPr>
              <a:t>-4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ЭБВ-инфекция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ru-RU" sz="2400" dirty="0" smtClean="0"/>
              <a:t>Инфицирование происходит через слюну </a:t>
            </a:r>
            <a:r>
              <a:rPr lang="ru-RU" sz="2400" u="sng" dirty="0" smtClean="0"/>
              <a:t>в раннем детстве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ru-RU" sz="2400" dirty="0" smtClean="0"/>
              <a:t>Те, кто не заразился в детстве, инфицируются </a:t>
            </a:r>
            <a:r>
              <a:rPr lang="ru-RU" sz="2400" u="sng" dirty="0" smtClean="0"/>
              <a:t>в подростковом возрасте</a:t>
            </a:r>
            <a:r>
              <a:rPr lang="ru-RU" sz="2400" dirty="0" smtClean="0"/>
              <a:t>; в 50-75% случаев иммунопатологическая реакция протекает в виде </a:t>
            </a:r>
            <a:r>
              <a:rPr lang="ru-RU" sz="2400" u="sng" dirty="0" smtClean="0"/>
              <a:t>инфекционного мононуклеоза</a:t>
            </a:r>
            <a:endParaRPr lang="ru-RU" sz="2400" dirty="0" smtClean="0"/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2400" u="sng" dirty="0" smtClean="0"/>
              <a:t>&gt;90%</a:t>
            </a:r>
            <a:r>
              <a:rPr lang="ru-RU" sz="2400" u="sng" dirty="0" smtClean="0"/>
              <a:t> людей </a:t>
            </a:r>
            <a:r>
              <a:rPr lang="ru-RU" sz="2400" dirty="0" smtClean="0"/>
              <a:t>являются носителями ЭБВ в виде пожизненной латентной инфекции В-лимфоцитов (в пуле длительно живущих В-клеток памяти). Вирус постоянно продуцируется в слюну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ru-RU" sz="2400" dirty="0" smtClean="0"/>
              <a:t>ЭБВ за счет влияния на механизмы выживания и гибели В-клеток может вызывать </a:t>
            </a:r>
            <a:r>
              <a:rPr lang="ru-RU" sz="2400" u="sng" dirty="0" smtClean="0"/>
              <a:t>(редко!) </a:t>
            </a:r>
            <a:r>
              <a:rPr lang="ru-RU" sz="2400" dirty="0" smtClean="0"/>
              <a:t>– хроническую активную ЭБВ-инфекцию, </a:t>
            </a:r>
            <a:r>
              <a:rPr lang="ru-RU" sz="2400" dirty="0" err="1" smtClean="0"/>
              <a:t>лимфомы</a:t>
            </a:r>
            <a:r>
              <a:rPr lang="ru-RU" sz="2400" dirty="0" smtClean="0"/>
              <a:t> и др. опухоли (</a:t>
            </a:r>
            <a:r>
              <a:rPr lang="ru-RU" sz="2400" u="sng" dirty="0" smtClean="0"/>
              <a:t>при Т-клеточных иммунодефицитах!</a:t>
            </a:r>
            <a:r>
              <a:rPr lang="ru-RU" sz="2400" dirty="0" smtClean="0"/>
              <a:t>)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ru-RU" sz="2400" dirty="0" smtClean="0"/>
              <a:t>ЭБВ участвует в патогенезе лимфогранулематоза</a:t>
            </a:r>
          </a:p>
        </p:txBody>
      </p:sp>
    </p:spTree>
    <p:extLst>
      <p:ext uri="{BB962C8B-B14F-4D97-AF65-F5344CB8AC3E}">
        <p14:creationId xmlns:p14="http://schemas.microsoft.com/office/powerpoint/2010/main" val="9374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Инфекционный мононуклеоз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Вирус распространен повсеместно</a:t>
            </a:r>
          </a:p>
          <a:p>
            <a:r>
              <a:rPr lang="ru-RU" dirty="0" smtClean="0"/>
              <a:t>Частота </a:t>
            </a:r>
            <a:r>
              <a:rPr lang="ru-RU" dirty="0"/>
              <a:t>45 на 100 000 чел.</a:t>
            </a:r>
          </a:p>
          <a:p>
            <a:r>
              <a:rPr lang="en-US" dirty="0" smtClean="0"/>
              <a:t>&gt;</a:t>
            </a:r>
            <a:r>
              <a:rPr lang="ru-RU" dirty="0" smtClean="0"/>
              <a:t> 90% взрослых имеют </a:t>
            </a:r>
            <a:r>
              <a:rPr lang="en-US" dirty="0" smtClean="0"/>
              <a:t>IgG</a:t>
            </a:r>
            <a:r>
              <a:rPr lang="ru-RU" dirty="0" smtClean="0"/>
              <a:t> к ЭБВ, из них лишь немногие перенесли клинически явный инфекционный мононуклеоз</a:t>
            </a:r>
          </a:p>
          <a:p>
            <a:r>
              <a:rPr lang="ru-RU" dirty="0" smtClean="0"/>
              <a:t>Инфекция передается от бессимптомных носителей через слюну («болезнь поцелуев»)</a:t>
            </a:r>
          </a:p>
          <a:p>
            <a:r>
              <a:rPr lang="ru-RU" dirty="0" smtClean="0"/>
              <a:t>Чаще болеют люди в возрасте 15 – 25 лет</a:t>
            </a:r>
          </a:p>
          <a:p>
            <a:r>
              <a:rPr lang="ru-RU" dirty="0" smtClean="0"/>
              <a:t>Дети </a:t>
            </a:r>
            <a:r>
              <a:rPr lang="en-US" dirty="0" smtClean="0"/>
              <a:t>&lt;</a:t>
            </a:r>
            <a:r>
              <a:rPr lang="ru-RU" dirty="0" smtClean="0"/>
              <a:t> 5 лет инфицируются бессимптомно 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5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Клиническая картина инфекционного мононуклеоза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788024" cy="4032448"/>
          </a:xfrm>
        </p:spPr>
        <p:txBody>
          <a:bodyPr>
            <a:noAutofit/>
          </a:bodyPr>
          <a:lstStyle/>
          <a:p>
            <a:r>
              <a:rPr lang="ru-RU" sz="2200" dirty="0" smtClean="0"/>
              <a:t>Инкубационный период 4-6 </a:t>
            </a:r>
            <a:r>
              <a:rPr lang="ru-RU" sz="2200" dirty="0" err="1" smtClean="0"/>
              <a:t>нед</a:t>
            </a:r>
            <a:endParaRPr lang="ru-RU" sz="2200" dirty="0" smtClean="0"/>
          </a:p>
          <a:p>
            <a:r>
              <a:rPr lang="ru-RU" sz="2200" dirty="0" smtClean="0"/>
              <a:t>Продромальный период 1-2 </a:t>
            </a:r>
            <a:r>
              <a:rPr lang="ru-RU" sz="2200" dirty="0" err="1" smtClean="0"/>
              <a:t>нед</a:t>
            </a:r>
            <a:r>
              <a:rPr lang="ru-RU" sz="2200" dirty="0" smtClean="0"/>
              <a:t> – неспецифические симптомы (озноб, недомогание, тошнота, рвота, головная боль)</a:t>
            </a:r>
          </a:p>
          <a:p>
            <a:r>
              <a:rPr lang="ru-RU" sz="2200" dirty="0" smtClean="0"/>
              <a:t>Лихорадка, боль в горле, ангина, увеличение л/узлов, </a:t>
            </a:r>
            <a:r>
              <a:rPr lang="ru-RU" sz="2200" dirty="0" err="1" smtClean="0"/>
              <a:t>сплено-мегалия</a:t>
            </a:r>
            <a:r>
              <a:rPr lang="ru-RU" sz="2200" dirty="0" smtClean="0"/>
              <a:t>, </a:t>
            </a:r>
            <a:r>
              <a:rPr lang="ru-RU" sz="2200" dirty="0" err="1" smtClean="0"/>
              <a:t>гепатомегалия</a:t>
            </a:r>
            <a:r>
              <a:rPr lang="ru-RU" sz="2200" dirty="0" smtClean="0"/>
              <a:t> (10-30%), сыпь (5%), </a:t>
            </a:r>
            <a:r>
              <a:rPr lang="ru-RU" sz="2200" dirty="0" err="1" smtClean="0"/>
              <a:t>периорбитальный</a:t>
            </a:r>
            <a:r>
              <a:rPr lang="ru-RU" sz="2200" dirty="0" smtClean="0"/>
              <a:t> отек (15-35%), высыпания не небе, желтуха</a:t>
            </a:r>
          </a:p>
          <a:p>
            <a:r>
              <a:rPr lang="ru-RU" sz="2200" dirty="0" smtClean="0"/>
              <a:t>Петехии на мягком и твердом небе</a:t>
            </a:r>
            <a:endParaRPr lang="ru-RU" sz="2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356" y="1604342"/>
            <a:ext cx="4264369" cy="319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77388"/>
            <a:ext cx="9015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/>
              <a:t>Лаб.данные</a:t>
            </a:r>
            <a:r>
              <a:rPr lang="ru-RU" sz="2200" dirty="0"/>
              <a:t>: лейкоцитоз, лимфоцитоз, атипичные </a:t>
            </a:r>
            <a:r>
              <a:rPr lang="ru-RU" sz="2200" dirty="0" err="1" smtClean="0"/>
              <a:t>мононуклеары</a:t>
            </a:r>
            <a:r>
              <a:rPr lang="ru-RU" sz="2200" dirty="0" smtClean="0"/>
              <a:t> (&gt;</a:t>
            </a:r>
            <a:r>
              <a:rPr lang="ru-RU" sz="2200" dirty="0"/>
              <a:t>10</a:t>
            </a:r>
            <a:r>
              <a:rPr lang="ru-RU" sz="2200" dirty="0" smtClean="0"/>
              <a:t>%),  </a:t>
            </a:r>
            <a:r>
              <a:rPr lang="ru-RU" sz="2200" dirty="0" err="1"/>
              <a:t>нейтропения</a:t>
            </a:r>
            <a:r>
              <a:rPr lang="ru-RU" sz="2200" dirty="0"/>
              <a:t>, тромбоцитопения, повышение АСТ, АЛТ, ЩФ, </a:t>
            </a:r>
            <a:r>
              <a:rPr lang="ru-RU" sz="2200" dirty="0" smtClean="0"/>
              <a:t>билирубина </a:t>
            </a:r>
            <a:r>
              <a:rPr lang="ru-RU" sz="2200" dirty="0"/>
              <a:t>(40%)</a:t>
            </a:r>
          </a:p>
        </p:txBody>
      </p:sp>
    </p:spTree>
    <p:extLst>
      <p:ext uri="{BB962C8B-B14F-4D97-AF65-F5344CB8AC3E}">
        <p14:creationId xmlns:p14="http://schemas.microsoft.com/office/powerpoint/2010/main" val="22966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Мононуклеозоподобный</a:t>
            </a:r>
            <a:r>
              <a:rPr lang="ru-RU" b="1" dirty="0" smtClean="0">
                <a:solidFill>
                  <a:schemeClr val="tx2"/>
                </a:solidFill>
              </a:rPr>
              <a:t> синдром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2800" dirty="0" smtClean="0"/>
              <a:t> </a:t>
            </a:r>
            <a:r>
              <a:rPr lang="en-US" sz="2800" dirty="0" smtClean="0"/>
              <a:t>&gt;</a:t>
            </a:r>
            <a:r>
              <a:rPr lang="ru-RU" sz="2800" dirty="0" smtClean="0"/>
              <a:t> 90% случаев – вирус Эпштейна - </a:t>
            </a:r>
            <a:r>
              <a:rPr lang="ru-RU" sz="2800" dirty="0" err="1" smtClean="0"/>
              <a:t>Барр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• </a:t>
            </a:r>
            <a:r>
              <a:rPr lang="en-US" sz="2800" dirty="0"/>
              <a:t>Adenovirus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• </a:t>
            </a:r>
            <a:r>
              <a:rPr lang="en-US" sz="2800" dirty="0"/>
              <a:t>Cytomegalovirus (CMV)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• </a:t>
            </a:r>
            <a:r>
              <a:rPr lang="en-US" sz="2800" dirty="0"/>
              <a:t>Group A beta-hemolytic streptococci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• </a:t>
            </a:r>
            <a:r>
              <a:rPr lang="en-US" sz="2800" dirty="0"/>
              <a:t>Hepatitis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• </a:t>
            </a:r>
            <a:r>
              <a:rPr lang="en-US" sz="2800" dirty="0"/>
              <a:t>Human herpes virus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• </a:t>
            </a:r>
            <a:r>
              <a:rPr lang="en-US" sz="2800" dirty="0"/>
              <a:t>Human immunodeficiency virus (HIV)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• </a:t>
            </a:r>
            <a:r>
              <a:rPr lang="en-US" sz="2800" dirty="0"/>
              <a:t>Rubella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• </a:t>
            </a:r>
            <a:r>
              <a:rPr lang="en-US" sz="2800" dirty="0"/>
              <a:t>Toxoplasma </a:t>
            </a:r>
            <a:r>
              <a:rPr lang="en-US" sz="2800" dirty="0" err="1"/>
              <a:t>gondii</a:t>
            </a:r>
            <a:endParaRPr lang="en-US" sz="2800" dirty="0"/>
          </a:p>
          <a:p>
            <a:pPr marL="0" indent="0">
              <a:spcBef>
                <a:spcPts val="0"/>
              </a:spcBef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53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Девочка, 8 лет, поступила на 8 день болезни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субиктеричность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склер, слабость, повышение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трансаминаз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Анамнез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дебюте – фебрильная лихорадка, купировалась на 5-е сутки болезни, однако появилась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субиктеричность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склер, в б/х крови – АЛТ 720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Ед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/л, АСТ 712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Ед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/л. На 7-е сутки -  однократно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ахоличный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стул. Аппетит снижен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en-US" sz="20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осмотре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иктеричность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склер, увеличение печени и селезенки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обследовании: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ОАК – нейтрофилы 1,02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мкл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СОЭ 22 мм/час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Б/х: АЛТ 631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/л, АСТ 487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/л, билирубин общ 26,7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мкмоль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/л, билирубин прямой 13,9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мкмоль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/л, ГГТ 136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/л (норма 5-35), ЛДГ 588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/л (норма 91-255), ЩФ 564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/л (норма 60-400)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УЗИ: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гепатоспленомегалия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признаки диффузного паренхиматозного процесса и </a:t>
            </a:r>
            <a:r>
              <a:rPr lang="ru-RU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периваскулярной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реакции в печени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u="sng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Anti</a:t>
            </a:r>
            <a:r>
              <a:rPr lang="ru-RU" u="sng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-HAV </a:t>
            </a:r>
            <a:r>
              <a:rPr lang="ru-RU" u="sng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IgM</a:t>
            </a:r>
            <a:r>
              <a:rPr lang="ru-RU" u="sng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 </a:t>
            </a:r>
            <a:r>
              <a:rPr lang="ru-RU" u="sng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IgG</a:t>
            </a:r>
            <a:r>
              <a:rPr lang="ru-RU" u="sng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</a:t>
            </a:r>
            <a:r>
              <a:rPr lang="en-US" u="sng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</a:t>
            </a:r>
            <a:r>
              <a:rPr lang="ru-RU" u="sng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Bs-Ag</a:t>
            </a:r>
            <a:r>
              <a:rPr lang="ru-RU" u="sng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отрицательные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u="sng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ИФА НА АУТОАНТИТЕЛА- </a:t>
            </a:r>
            <a:r>
              <a:rPr lang="ru-RU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отрицательные</a:t>
            </a:r>
          </a:p>
        </p:txBody>
      </p:sp>
    </p:spTree>
    <p:extLst>
      <p:ext uri="{BB962C8B-B14F-4D97-AF65-F5344CB8AC3E}">
        <p14:creationId xmlns:p14="http://schemas.microsoft.com/office/powerpoint/2010/main" val="10737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4624"/>
            <a:ext cx="7969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cs typeface="Times New Roman" panose="02020603050405020304" pitchFamily="18" charset="0"/>
              </a:rPr>
              <a:t>Н</a:t>
            </a:r>
            <a:r>
              <a:rPr lang="ru-RU" sz="2000" b="1" u="sng" dirty="0" smtClean="0">
                <a:cs typeface="Times New Roman" panose="02020603050405020304" pitchFamily="18" charset="0"/>
              </a:rPr>
              <a:t>а 11-е сутки болезни</a:t>
            </a:r>
            <a:r>
              <a:rPr lang="ru-RU" sz="2000" b="1" dirty="0" smtClean="0">
                <a:cs typeface="Times New Roman" panose="02020603050405020304" pitchFamily="18" charset="0"/>
              </a:rPr>
              <a:t>: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При осмотре</a:t>
            </a:r>
            <a:r>
              <a:rPr lang="ru-RU" sz="2000" dirty="0" smtClean="0">
                <a:cs typeface="Times New Roman" panose="02020603050405020304" pitchFamily="18" charset="0"/>
              </a:rPr>
              <a:t>: обильные белые наложения на миндалинах симметрично с двух сторон, увеличение шейных лимфоузлов, затрудненное носовое дыхание.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При обследовании</a:t>
            </a:r>
            <a:r>
              <a:rPr lang="ru-RU" sz="2000" dirty="0" smtClean="0"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cs typeface="Times New Roman" panose="02020603050405020304" pitchFamily="18" charset="0"/>
              </a:rPr>
              <a:t>Anti-VCA EBV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IgG</a:t>
            </a:r>
            <a:r>
              <a:rPr lang="ru-RU" sz="2000" dirty="0" smtClean="0">
                <a:cs typeface="Times New Roman" panose="02020603050405020304" pitchFamily="18" charset="0"/>
              </a:rPr>
              <a:t>: положительный (131 </a:t>
            </a:r>
            <a:r>
              <a:rPr lang="ru-RU" sz="2000" dirty="0" err="1" smtClean="0">
                <a:cs typeface="Times New Roman" panose="02020603050405020304" pitchFamily="18" charset="0"/>
              </a:rPr>
              <a:t>Ед</a:t>
            </a:r>
            <a:r>
              <a:rPr lang="ru-RU" sz="2000" dirty="0" smtClean="0">
                <a:cs typeface="Times New Roman" panose="02020603050405020304" pitchFamily="18" charset="0"/>
              </a:rPr>
              <a:t>/мл), </a:t>
            </a:r>
            <a:r>
              <a:rPr lang="en-US" sz="2000" dirty="0" smtClean="0">
                <a:cs typeface="Times New Roman" panose="02020603050405020304" pitchFamily="18" charset="0"/>
              </a:rPr>
              <a:t>Anti-EBV </a:t>
            </a:r>
            <a:r>
              <a:rPr lang="en-US" sz="2000" dirty="0" err="1" smtClean="0">
                <a:cs typeface="Times New Roman" panose="02020603050405020304" pitchFamily="18" charset="0"/>
              </a:rPr>
              <a:t>IgM</a:t>
            </a:r>
            <a:r>
              <a:rPr lang="ru-RU" sz="2000" dirty="0" smtClean="0">
                <a:cs typeface="Times New Roman" panose="02020603050405020304" pitchFamily="18" charset="0"/>
              </a:rPr>
              <a:t>: положительный </a:t>
            </a:r>
            <a:r>
              <a:rPr lang="ru-RU" sz="2000" dirty="0">
                <a:cs typeface="Times New Roman" panose="02020603050405020304" pitchFamily="18" charset="0"/>
              </a:rPr>
              <a:t>(&gt;</a:t>
            </a:r>
            <a:r>
              <a:rPr lang="ru-RU" sz="2000" dirty="0" smtClean="0">
                <a:cs typeface="Times New Roman" panose="02020603050405020304" pitchFamily="18" charset="0"/>
              </a:rPr>
              <a:t>160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Ед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/мл</a:t>
            </a:r>
            <a:r>
              <a:rPr lang="ru-RU" sz="2000" dirty="0" smtClean="0"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терапии </a:t>
            </a:r>
            <a:r>
              <a:rPr lang="ru-RU" sz="2000" dirty="0" smtClean="0"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cs typeface="Times New Roman" panose="02020603050405020304" pitchFamily="18" charset="0"/>
              </a:rPr>
              <a:t>гепатопротектор</a:t>
            </a:r>
            <a:r>
              <a:rPr lang="ru-RU" sz="2000" dirty="0" smtClean="0"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cs typeface="Times New Roman" panose="02020603050405020304" pitchFamily="18" charset="0"/>
              </a:rPr>
              <a:t>урсодезоксихолевая</a:t>
            </a:r>
            <a:r>
              <a:rPr lang="ru-RU" sz="2000" dirty="0" smtClean="0">
                <a:cs typeface="Times New Roman" panose="02020603050405020304" pitchFamily="18" charset="0"/>
              </a:rPr>
              <a:t> кислота)</a:t>
            </a:r>
            <a:endParaRPr lang="ru-RU" sz="2000" dirty="0"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38358"/>
              </p:ext>
            </p:extLst>
          </p:nvPr>
        </p:nvGraphicFramePr>
        <p:xfrm>
          <a:off x="599644" y="2852936"/>
          <a:ext cx="7848872" cy="3509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БИОХИМИЧЕСКИЙ АНАЛИЗ КРОВИ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Единицы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измерения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Должные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значения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 день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 день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 день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21 день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27 день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/>
                </a:tc>
              </a:tr>
              <a:tr h="3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</a:t>
                      </a:r>
                      <a:r>
                        <a:rPr lang="ru-RU" sz="1200" dirty="0">
                          <a:effectLst/>
                        </a:rPr>
                        <a:t>/л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&lt;40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631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505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1 074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711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265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</a:tr>
              <a:tr h="3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</a:t>
                      </a:r>
                      <a:r>
                        <a:rPr lang="ru-RU" sz="1200" dirty="0">
                          <a:effectLst/>
                        </a:rPr>
                        <a:t>/л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&lt;42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487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281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1 053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347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105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</a:tr>
              <a:tr h="416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Билирубин общий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мкмоль/л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3,7 - 20,5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26,7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18,1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15,5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16,2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18,1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Билирубин прямой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мкмоль/л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&lt;5,1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13,9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7,4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5,3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3,1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</a:tr>
              <a:tr h="3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Ед/л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5 - 35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136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142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104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74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54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</a:tr>
              <a:tr h="3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ЛДГ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</a:t>
                      </a:r>
                      <a:r>
                        <a:rPr lang="ru-RU" sz="1200" dirty="0">
                          <a:effectLst/>
                        </a:rPr>
                        <a:t>/л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91 - 225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588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486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722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378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221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</a:tr>
              <a:tr h="38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ЩФ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Ед/л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60 - 400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564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381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547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415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328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6" y="2445281"/>
            <a:ext cx="782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Динамика лабораторных показателей: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99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Инфекционный мононуклеоз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Редко у младенцев и пожилых</a:t>
            </a:r>
          </a:p>
          <a:p>
            <a:r>
              <a:rPr lang="ru-RU" dirty="0" smtClean="0"/>
              <a:t>Проходит самостоятельно, смерть крайне редко</a:t>
            </a:r>
          </a:p>
          <a:p>
            <a:r>
              <a:rPr lang="ru-RU" b="1" u="sng" dirty="0" smtClean="0"/>
              <a:t>Осложнения: </a:t>
            </a:r>
          </a:p>
          <a:p>
            <a:pPr lvl="1"/>
            <a:r>
              <a:rPr lang="ru-RU" dirty="0" smtClean="0"/>
              <a:t>Фатальные – крайне редки !!! Разрыв </a:t>
            </a:r>
            <a:r>
              <a:rPr lang="ru-RU" dirty="0"/>
              <a:t>селезенки (</a:t>
            </a:r>
            <a:r>
              <a:rPr lang="en-US" dirty="0"/>
              <a:t>&lt; </a:t>
            </a:r>
            <a:r>
              <a:rPr lang="ru-RU" dirty="0"/>
              <a:t>0,5</a:t>
            </a:r>
            <a:r>
              <a:rPr lang="ru-RU" dirty="0" smtClean="0"/>
              <a:t>%), вторичная бактериальная инфекция, печеночная недостаточность, миокарди</a:t>
            </a:r>
            <a:r>
              <a:rPr lang="ru-RU" dirty="0"/>
              <a:t>т</a:t>
            </a:r>
            <a:endParaRPr lang="ru-RU" dirty="0" smtClean="0"/>
          </a:p>
          <a:p>
            <a:pPr lvl="1"/>
            <a:r>
              <a:rPr lang="ru-RU" dirty="0" smtClean="0"/>
              <a:t>Другие: поражение ЧМН, гемолитическая анемия (2%), обструкция верхних дыхательных путей, нефрит, пневмония, у взрослых – вероятна связь с рассеянным склерозом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3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Другие заболевания, ассоциированные с ЭБВ-инфекцией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При иммунодефицитах – </a:t>
            </a:r>
            <a:r>
              <a:rPr lang="ru-RU" dirty="0" err="1" smtClean="0"/>
              <a:t>лимфопролиферативный</a:t>
            </a:r>
            <a:r>
              <a:rPr lang="ru-RU" dirty="0" smtClean="0"/>
              <a:t> синдром (</a:t>
            </a:r>
            <a:r>
              <a:rPr lang="ru-RU" dirty="0" err="1" smtClean="0"/>
              <a:t>моноклональная</a:t>
            </a:r>
            <a:r>
              <a:rPr lang="ru-RU" dirty="0" smtClean="0"/>
              <a:t> пролиферация зараженных ЭБВ клеток)</a:t>
            </a:r>
          </a:p>
          <a:p>
            <a:r>
              <a:rPr lang="ru-RU" dirty="0" smtClean="0"/>
              <a:t>Х-сцепленный </a:t>
            </a:r>
            <a:r>
              <a:rPr lang="ru-RU" dirty="0" err="1" smtClean="0"/>
              <a:t>лимфопролиферативный</a:t>
            </a:r>
            <a:r>
              <a:rPr lang="ru-RU" dirty="0" smtClean="0"/>
              <a:t> синдром (болезнь Дункана), рецессивное заболевание</a:t>
            </a:r>
          </a:p>
          <a:p>
            <a:r>
              <a:rPr lang="ru-RU" dirty="0" smtClean="0"/>
              <a:t>Волосатая лейкоплакия рта (только у взрослых)</a:t>
            </a:r>
          </a:p>
          <a:p>
            <a:r>
              <a:rPr lang="ru-RU" dirty="0" smtClean="0"/>
              <a:t>Синдром хронической усталости</a:t>
            </a:r>
          </a:p>
          <a:p>
            <a:r>
              <a:rPr lang="ru-RU" dirty="0" err="1" smtClean="0"/>
              <a:t>Лимфома</a:t>
            </a:r>
            <a:r>
              <a:rPr lang="ru-RU" dirty="0" smtClean="0"/>
              <a:t> </a:t>
            </a:r>
            <a:r>
              <a:rPr lang="ru-RU" dirty="0" err="1" smtClean="0"/>
              <a:t>Беркитта</a:t>
            </a:r>
            <a:r>
              <a:rPr lang="ru-RU" dirty="0" smtClean="0"/>
              <a:t> (у африканцев)</a:t>
            </a:r>
          </a:p>
          <a:p>
            <a:r>
              <a:rPr lang="ru-RU" dirty="0" smtClean="0"/>
              <a:t>Недифференцированный рак носоглотки, </a:t>
            </a:r>
            <a:r>
              <a:rPr lang="ru-RU" dirty="0" err="1" smtClean="0"/>
              <a:t>лимфомы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9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Диагностика </a:t>
            </a:r>
            <a:r>
              <a:rPr lang="ru-RU" sz="3600" b="1" dirty="0" err="1" smtClean="0">
                <a:solidFill>
                  <a:srgbClr val="002060"/>
                </a:solidFill>
              </a:rPr>
              <a:t>ЭБВ-инфекции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1560" y="2636912"/>
            <a:ext cx="2790234" cy="19442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5508104" y="2780928"/>
            <a:ext cx="2592288" cy="1296144"/>
            <a:chOff x="1698600" y="2005286"/>
            <a:chExt cx="4070350" cy="2173287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698600" y="2005286"/>
              <a:ext cx="4070350" cy="2173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15" descr="111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60000"/>
            </a:blip>
            <a:srcRect/>
            <a:stretch>
              <a:fillRect/>
            </a:stretch>
          </p:blipFill>
          <p:spPr bwMode="auto">
            <a:xfrm>
              <a:off x="1763688" y="2060848"/>
              <a:ext cx="3956050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043213" y="3535636"/>
              <a:ext cx="366712" cy="341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dirty="0"/>
                <a:t>(+)</a:t>
              </a: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5199038" y="3519761"/>
              <a:ext cx="366712" cy="341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(-)</a:t>
              </a:r>
            </a:p>
          </p:txBody>
        </p:sp>
      </p:grpSp>
      <p:pic>
        <p:nvPicPr>
          <p:cNvPr id="10" name="Picture 2" descr="http://media.labcompare.com/m/1/Article/134002-f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437112"/>
            <a:ext cx="2736304" cy="16915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148478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+mn-lt"/>
              </a:rPr>
              <a:t>Атипичные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мононуклеары</a:t>
            </a:r>
            <a:endParaRPr lang="ru-RU" sz="2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14127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Тесты на гетерофильные антитела</a:t>
            </a:r>
            <a:endParaRPr lang="ru-RU" sz="2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282879"/>
            <a:ext cx="49400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*Гетерофильные АТ – </a:t>
            </a:r>
            <a:r>
              <a:rPr lang="en-US" sz="2400" dirty="0" smtClean="0"/>
              <a:t>IgM</a:t>
            </a:r>
            <a:r>
              <a:rPr lang="ru-RU" sz="2400" dirty="0" smtClean="0"/>
              <a:t>, 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родуцируемые инфицированными</a:t>
            </a:r>
          </a:p>
          <a:p>
            <a:r>
              <a:rPr lang="ru-RU" sz="2400" dirty="0" smtClean="0"/>
              <a:t>В-лимфоцитами,</a:t>
            </a:r>
          </a:p>
          <a:p>
            <a:r>
              <a:rPr lang="ru-RU" sz="2400" dirty="0" smtClean="0"/>
              <a:t>не связывающие вирусные белки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06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Отношения ГВ с человеком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95288" y="1773238"/>
            <a:ext cx="27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Первичная инфекция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916238" y="2852738"/>
            <a:ext cx="3240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/>
              <a:t>Персистенция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011863" y="4005263"/>
            <a:ext cx="273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Эндогенные рецидивы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27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Первичная патология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875463" y="314166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/>
              <a:t>Реактивация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1547813" y="2133600"/>
            <a:ext cx="1368425" cy="10080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1476375" y="2133600"/>
            <a:ext cx="0" cy="18716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rot="6401077" flipH="1" flipV="1">
            <a:off x="2087563" y="3392488"/>
            <a:ext cx="827087" cy="6111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6084888" y="3141663"/>
            <a:ext cx="1079500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rot="-10800000">
            <a:off x="6013450" y="3286125"/>
            <a:ext cx="107950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3059113" y="5013325"/>
            <a:ext cx="27368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Элиминация вируса («вирусологическое» выздоровление</a:t>
            </a:r>
            <a:r>
              <a:rPr lang="ru-RU" sz="2000" b="1" dirty="0" smtClean="0"/>
              <a:t>)</a:t>
            </a:r>
          </a:p>
          <a:p>
            <a:pPr algn="ctr">
              <a:spcBef>
                <a:spcPct val="50000"/>
              </a:spcBef>
            </a:pPr>
            <a:r>
              <a:rPr lang="ru-RU" sz="2000" b="1" u="sng" dirty="0" smtClean="0">
                <a:solidFill>
                  <a:srgbClr val="FF0000"/>
                </a:solidFill>
              </a:rPr>
              <a:t>Не бывает!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4427538" y="3500438"/>
            <a:ext cx="0" cy="144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auto">
          <a:xfrm>
            <a:off x="4211638" y="3933825"/>
            <a:ext cx="433387" cy="431800"/>
          </a:xfrm>
          <a:prstGeom prst="flowChartSummingJunction">
            <a:avLst/>
          </a:prstGeom>
          <a:solidFill>
            <a:schemeClr val="accent1">
              <a:alpha val="48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2" name="Freeform 18"/>
          <p:cNvSpPr>
            <a:spLocks/>
          </p:cNvSpPr>
          <p:nvPr/>
        </p:nvSpPr>
        <p:spPr bwMode="auto">
          <a:xfrm>
            <a:off x="1476375" y="4437063"/>
            <a:ext cx="1655763" cy="1008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5"/>
              </a:cxn>
              <a:cxn ang="0">
                <a:pos x="1043" y="635"/>
              </a:cxn>
            </a:cxnLst>
            <a:rect l="0" t="0" r="r" b="b"/>
            <a:pathLst>
              <a:path w="1043" h="635">
                <a:moveTo>
                  <a:pt x="0" y="0"/>
                </a:moveTo>
                <a:lnTo>
                  <a:pt x="0" y="635"/>
                </a:lnTo>
                <a:lnTo>
                  <a:pt x="1043" y="635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05" name="AutoShape 21"/>
          <p:cNvSpPr>
            <a:spLocks noChangeArrowheads="1"/>
          </p:cNvSpPr>
          <p:nvPr/>
        </p:nvSpPr>
        <p:spPr bwMode="auto">
          <a:xfrm>
            <a:off x="2195513" y="5229225"/>
            <a:ext cx="433387" cy="431800"/>
          </a:xfrm>
          <a:prstGeom prst="flowChartSummingJunction">
            <a:avLst/>
          </a:prstGeom>
          <a:solidFill>
            <a:schemeClr val="accent1">
              <a:alpha val="48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49" name="Freeform 17"/>
          <p:cNvSpPr>
            <a:spLocks/>
          </p:cNvSpPr>
          <p:nvPr/>
        </p:nvSpPr>
        <p:spPr bwMode="auto">
          <a:xfrm>
            <a:off x="419100" y="1600200"/>
            <a:ext cx="8420100" cy="4081463"/>
          </a:xfrm>
          <a:custGeom>
            <a:avLst/>
            <a:gdLst/>
            <a:ahLst/>
            <a:cxnLst>
              <a:cxn ang="0">
                <a:pos x="0" y="2571"/>
              </a:cxn>
              <a:cxn ang="0">
                <a:pos x="550" y="2181"/>
              </a:cxn>
              <a:cxn ang="0">
                <a:pos x="1508" y="780"/>
              </a:cxn>
              <a:cxn ang="0">
                <a:pos x="2456" y="233"/>
              </a:cxn>
              <a:cxn ang="0">
                <a:pos x="3697" y="52"/>
              </a:cxn>
              <a:cxn ang="0">
                <a:pos x="5304" y="0"/>
              </a:cxn>
            </a:cxnLst>
            <a:rect l="0" t="0" r="r" b="b"/>
            <a:pathLst>
              <a:path w="5304" h="2571">
                <a:moveTo>
                  <a:pt x="0" y="2571"/>
                </a:moveTo>
                <a:cubicBezTo>
                  <a:pt x="92" y="2506"/>
                  <a:pt x="299" y="2480"/>
                  <a:pt x="550" y="2181"/>
                </a:cubicBezTo>
                <a:cubicBezTo>
                  <a:pt x="801" y="1882"/>
                  <a:pt x="1190" y="1105"/>
                  <a:pt x="1508" y="780"/>
                </a:cubicBezTo>
                <a:cubicBezTo>
                  <a:pt x="1826" y="455"/>
                  <a:pt x="2091" y="354"/>
                  <a:pt x="2456" y="233"/>
                </a:cubicBezTo>
                <a:cubicBezTo>
                  <a:pt x="2821" y="112"/>
                  <a:pt x="3222" y="91"/>
                  <a:pt x="3697" y="52"/>
                </a:cubicBezTo>
                <a:cubicBezTo>
                  <a:pt x="4172" y="13"/>
                  <a:pt x="4969" y="11"/>
                  <a:pt x="5304" y="0"/>
                </a:cubicBezTo>
              </a:path>
            </a:pathLst>
          </a:custGeom>
          <a:noFill/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5650" name="Line 18"/>
          <p:cNvSpPr>
            <a:spLocks noChangeShapeType="1"/>
          </p:cNvSpPr>
          <p:nvPr/>
        </p:nvSpPr>
        <p:spPr bwMode="auto">
          <a:xfrm flipV="1">
            <a:off x="409575" y="1057275"/>
            <a:ext cx="0" cy="46228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651" name="Line 19"/>
          <p:cNvSpPr>
            <a:spLocks noChangeShapeType="1"/>
          </p:cNvSpPr>
          <p:nvPr/>
        </p:nvSpPr>
        <p:spPr bwMode="auto">
          <a:xfrm>
            <a:off x="409575" y="5705475"/>
            <a:ext cx="8582025" cy="952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652" name="Line 20"/>
          <p:cNvSpPr>
            <a:spLocks noChangeShapeType="1"/>
          </p:cNvSpPr>
          <p:nvPr/>
        </p:nvSpPr>
        <p:spPr bwMode="auto">
          <a:xfrm>
            <a:off x="409575" y="5019675"/>
            <a:ext cx="8505825" cy="9525"/>
          </a:xfrm>
          <a:prstGeom prst="lin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654" name="Text Box 22"/>
          <p:cNvSpPr txBox="1">
            <a:spLocks noChangeArrowheads="1"/>
          </p:cNvSpPr>
          <p:nvPr/>
        </p:nvSpPr>
        <p:spPr bwMode="auto">
          <a:xfrm>
            <a:off x="512778" y="1676400"/>
            <a:ext cx="1441421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ЭБВ</a:t>
            </a:r>
            <a:r>
              <a:rPr lang="it-IT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2800" b="1" dirty="0">
                <a:solidFill>
                  <a:srgbClr val="002060"/>
                </a:solidFill>
                <a:latin typeface="+mn-lt"/>
              </a:rPr>
              <a:t>IgM</a:t>
            </a:r>
          </a:p>
        </p:txBody>
      </p:sp>
      <p:sp>
        <p:nvSpPr>
          <p:cNvPr id="325656" name="Text Box 24"/>
          <p:cNvSpPr txBox="1">
            <a:spLocks noChangeArrowheads="1"/>
          </p:cNvSpPr>
          <p:nvPr/>
        </p:nvSpPr>
        <p:spPr bwMode="auto">
          <a:xfrm>
            <a:off x="5847870" y="1772816"/>
            <a:ext cx="13564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ЭБВ</a:t>
            </a:r>
            <a:r>
              <a:rPr lang="it-IT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2800" b="1" dirty="0">
                <a:solidFill>
                  <a:srgbClr val="002060"/>
                </a:solidFill>
                <a:latin typeface="+mn-lt"/>
              </a:rPr>
              <a:t>IgG</a:t>
            </a:r>
          </a:p>
        </p:txBody>
      </p:sp>
      <p:sp>
        <p:nvSpPr>
          <p:cNvPr id="325668" name="Freeform 36"/>
          <p:cNvSpPr>
            <a:spLocks/>
          </p:cNvSpPr>
          <p:nvPr/>
        </p:nvSpPr>
        <p:spPr bwMode="auto">
          <a:xfrm>
            <a:off x="419100" y="1562100"/>
            <a:ext cx="8218488" cy="4097338"/>
          </a:xfrm>
          <a:custGeom>
            <a:avLst/>
            <a:gdLst/>
            <a:ahLst/>
            <a:cxnLst>
              <a:cxn ang="0">
                <a:pos x="0" y="2559"/>
              </a:cxn>
              <a:cxn ang="0">
                <a:pos x="405" y="2082"/>
              </a:cxn>
              <a:cxn ang="0">
                <a:pos x="1260" y="48"/>
              </a:cxn>
              <a:cxn ang="0">
                <a:pos x="2106" y="1794"/>
              </a:cxn>
              <a:cxn ang="0">
                <a:pos x="2925" y="2388"/>
              </a:cxn>
              <a:cxn ang="0">
                <a:pos x="3870" y="2550"/>
              </a:cxn>
              <a:cxn ang="0">
                <a:pos x="5177" y="2574"/>
              </a:cxn>
            </a:cxnLst>
            <a:rect l="0" t="0" r="r" b="b"/>
            <a:pathLst>
              <a:path w="5177" h="2581">
                <a:moveTo>
                  <a:pt x="0" y="2559"/>
                </a:moveTo>
                <a:cubicBezTo>
                  <a:pt x="67" y="2480"/>
                  <a:pt x="195" y="2500"/>
                  <a:pt x="405" y="2082"/>
                </a:cubicBezTo>
                <a:cubicBezTo>
                  <a:pt x="615" y="1664"/>
                  <a:pt x="977" y="96"/>
                  <a:pt x="1260" y="48"/>
                </a:cubicBezTo>
                <a:cubicBezTo>
                  <a:pt x="1543" y="0"/>
                  <a:pt x="1828" y="1404"/>
                  <a:pt x="2106" y="1794"/>
                </a:cubicBezTo>
                <a:cubicBezTo>
                  <a:pt x="2384" y="2184"/>
                  <a:pt x="2631" y="2262"/>
                  <a:pt x="2925" y="2388"/>
                </a:cubicBezTo>
                <a:cubicBezTo>
                  <a:pt x="3219" y="2514"/>
                  <a:pt x="3495" y="2519"/>
                  <a:pt x="3870" y="2550"/>
                </a:cubicBezTo>
                <a:cubicBezTo>
                  <a:pt x="4245" y="2581"/>
                  <a:pt x="4905" y="2569"/>
                  <a:pt x="5177" y="2574"/>
                </a:cubicBezTo>
              </a:path>
            </a:pathLst>
          </a:cu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Серология при </a:t>
            </a:r>
            <a:r>
              <a:rPr lang="ru-RU" sz="4000" b="1" dirty="0" err="1" smtClean="0">
                <a:solidFill>
                  <a:srgbClr val="002060"/>
                </a:solidFill>
              </a:rPr>
              <a:t>ЭБВ-инфекции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95536" y="5805264"/>
            <a:ext cx="84249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43608" y="58772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Острая инфекция</a:t>
            </a:r>
            <a:endParaRPr lang="en-US" b="1" dirty="0" smtClean="0">
              <a:latin typeface="+mn-lt"/>
            </a:endParaRPr>
          </a:p>
          <a:p>
            <a:pPr algn="ctr"/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IgM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сохраняются 1-2 </a:t>
            </a:r>
            <a:r>
              <a:rPr lang="ru-RU" b="1" dirty="0" err="1" smtClean="0">
                <a:latin typeface="+mn-lt"/>
              </a:rPr>
              <a:t>мес</a:t>
            </a:r>
            <a:r>
              <a:rPr lang="ru-RU" b="1" dirty="0" smtClean="0">
                <a:latin typeface="+mn-lt"/>
              </a:rPr>
              <a:t>)</a:t>
            </a:r>
            <a:endParaRPr lang="ru-RU" b="1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68416" y="5867980"/>
            <a:ext cx="395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Прошедшая инфекция</a:t>
            </a:r>
          </a:p>
          <a:p>
            <a:pPr algn="ctr"/>
            <a:r>
              <a:rPr lang="ru-RU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IgG</a:t>
            </a:r>
            <a:r>
              <a:rPr lang="ru-RU" b="1" dirty="0" smtClean="0">
                <a:latin typeface="+mn-lt"/>
              </a:rPr>
              <a:t> сохраняются на всю жизнь)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816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" y="332656"/>
            <a:ext cx="9183288" cy="60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017756"/>
              </p:ext>
            </p:extLst>
          </p:nvPr>
        </p:nvGraphicFramePr>
        <p:xfrm>
          <a:off x="287526" y="404664"/>
          <a:ext cx="8676962" cy="45510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86713"/>
                <a:gridCol w="1128082"/>
                <a:gridCol w="1128082"/>
                <a:gridCol w="1128082"/>
                <a:gridCol w="1006003"/>
              </a:tblGrid>
              <a:tr h="891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Инфекция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VCA IgG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VCA IgM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Anti</a:t>
                      </a: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EA </a:t>
                      </a: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Anti</a:t>
                      </a: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EBNA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Никогда не было ВЭБ-инфекции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Острая инфекция ВЭБ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+/-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Реконвалесценция после ВЭБ-инфекции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+/-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+/-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+/-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ВЭБ-инфекция в прошлом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+/-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Реактивация ВЭБ при ослабленном иммунитете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+/-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626" y="5301208"/>
            <a:ext cx="60644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VCA IgG</a:t>
            </a:r>
            <a:r>
              <a:rPr lang="ru-RU" sz="2000" dirty="0"/>
              <a:t> – антитела </a:t>
            </a:r>
            <a:r>
              <a:rPr lang="en-US" sz="2000" dirty="0"/>
              <a:t>IgG</a:t>
            </a:r>
            <a:r>
              <a:rPr lang="ru-RU" sz="2000" dirty="0"/>
              <a:t> к антигену вирусного </a:t>
            </a:r>
            <a:r>
              <a:rPr lang="ru-RU" sz="2000" dirty="0" err="1"/>
              <a:t>капсида</a:t>
            </a:r>
            <a:endParaRPr lang="ru-RU" sz="2000" dirty="0"/>
          </a:p>
          <a:p>
            <a:r>
              <a:rPr lang="en-US" sz="2000" dirty="0"/>
              <a:t>VCA IgM</a:t>
            </a:r>
            <a:r>
              <a:rPr lang="ru-RU" sz="2000" dirty="0"/>
              <a:t> – антитела </a:t>
            </a:r>
            <a:r>
              <a:rPr lang="en-US" sz="2000" dirty="0"/>
              <a:t>IgM</a:t>
            </a:r>
            <a:r>
              <a:rPr lang="ru-RU" sz="2000" dirty="0"/>
              <a:t> к антигену вирусного </a:t>
            </a:r>
            <a:r>
              <a:rPr lang="ru-RU" sz="2000" dirty="0" err="1"/>
              <a:t>капсида</a:t>
            </a:r>
            <a:endParaRPr lang="ru-RU" sz="2000" dirty="0"/>
          </a:p>
          <a:p>
            <a:r>
              <a:rPr lang="en-US" sz="2000" dirty="0"/>
              <a:t>Anti</a:t>
            </a:r>
            <a:r>
              <a:rPr lang="ru-RU" sz="2000" dirty="0"/>
              <a:t>-</a:t>
            </a:r>
            <a:r>
              <a:rPr lang="en-US" sz="2000" dirty="0"/>
              <a:t>EA</a:t>
            </a:r>
            <a:r>
              <a:rPr lang="ru-RU" sz="2000" dirty="0"/>
              <a:t> (</a:t>
            </a:r>
            <a:r>
              <a:rPr lang="en-US" sz="2000" dirty="0"/>
              <a:t>D</a:t>
            </a:r>
            <a:r>
              <a:rPr lang="ru-RU" sz="2000" dirty="0"/>
              <a:t>) – антитела к раннему антигену ВЭБ</a:t>
            </a:r>
          </a:p>
          <a:p>
            <a:r>
              <a:rPr lang="en-US" sz="2000" dirty="0"/>
              <a:t>Anti</a:t>
            </a:r>
            <a:r>
              <a:rPr lang="ru-RU" sz="2000" dirty="0"/>
              <a:t>-</a:t>
            </a:r>
            <a:r>
              <a:rPr lang="en-US" sz="2000" dirty="0"/>
              <a:t>EBNA</a:t>
            </a:r>
            <a:r>
              <a:rPr lang="ru-RU" sz="2000" dirty="0"/>
              <a:t> – антитела к </a:t>
            </a:r>
            <a:r>
              <a:rPr lang="ru-RU" sz="2000" dirty="0" err="1"/>
              <a:t>нуклеарному</a:t>
            </a:r>
            <a:r>
              <a:rPr lang="ru-RU" sz="2000" dirty="0"/>
              <a:t> антигену ВЭБ</a:t>
            </a:r>
          </a:p>
        </p:txBody>
      </p:sp>
    </p:spTree>
    <p:extLst>
      <p:ext uri="{BB962C8B-B14F-4D97-AF65-F5344CB8AC3E}">
        <p14:creationId xmlns:p14="http://schemas.microsoft.com/office/powerpoint/2010/main" val="35772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011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Серодиагностика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Возможно 32 варианта различных сочетаний уровней АТ к ЭБВ (анализ 1800 образцов)</a:t>
            </a:r>
          </a:p>
          <a:p>
            <a:r>
              <a:rPr lang="ru-RU" dirty="0" smtClean="0"/>
              <a:t>Только 12 из них встречаются </a:t>
            </a:r>
            <a:r>
              <a:rPr lang="en-US" dirty="0" smtClean="0"/>
              <a:t>&gt;</a:t>
            </a:r>
            <a:r>
              <a:rPr lang="ru-RU" dirty="0" smtClean="0"/>
              <a:t> 10%</a:t>
            </a:r>
          </a:p>
          <a:p>
            <a:r>
              <a:rPr lang="ru-RU" dirty="0" smtClean="0"/>
              <a:t>20 комбинаций </a:t>
            </a:r>
            <a:r>
              <a:rPr lang="ru-RU" dirty="0" err="1" smtClean="0"/>
              <a:t>интрепретировать</a:t>
            </a:r>
            <a:r>
              <a:rPr lang="ru-RU" dirty="0" smtClean="0"/>
              <a:t> трудно</a:t>
            </a:r>
          </a:p>
          <a:p>
            <a:r>
              <a:rPr lang="ru-RU" dirty="0" smtClean="0"/>
              <a:t>Среди самых частых реактивация ЭБВ у 5/800 </a:t>
            </a: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94563"/>
            <a:ext cx="4032449" cy="6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381328"/>
            <a:ext cx="199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Klutts</a:t>
            </a:r>
            <a:r>
              <a:rPr lang="en-US" i="1" dirty="0" smtClean="0"/>
              <a:t> J. et al., 2009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718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ПЦР-диагностика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Значимо выделение ДНК вируса в опухолевой ткани, в СМЖ</a:t>
            </a:r>
          </a:p>
          <a:p>
            <a:r>
              <a:rPr lang="ru-RU" dirty="0" smtClean="0"/>
              <a:t>Выделение вируса в культуре клеток из слюны и крови не имеет диагностической ценности, т.к. у инфицированных он сохраняется в эпителии ротоглотки </a:t>
            </a:r>
            <a:r>
              <a:rPr lang="ru-RU" u="sng" dirty="0" smtClean="0"/>
              <a:t>пожизненно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5536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Лечение инфекционного мононуклеоза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Симптоматическое !!! </a:t>
            </a:r>
          </a:p>
          <a:p>
            <a:pPr marL="457200" lvl="1" indent="0">
              <a:buNone/>
            </a:pPr>
            <a:r>
              <a:rPr lang="ru-RU" dirty="0" smtClean="0"/>
              <a:t>Жаропонижающие, при </a:t>
            </a:r>
            <a:r>
              <a:rPr lang="ru-RU" dirty="0" err="1" smtClean="0"/>
              <a:t>спленомегалии</a:t>
            </a:r>
            <a:r>
              <a:rPr lang="ru-RU" dirty="0" smtClean="0"/>
              <a:t> – ограничение двигательной активности</a:t>
            </a:r>
          </a:p>
          <a:p>
            <a:r>
              <a:rPr lang="ru-RU" dirty="0" smtClean="0"/>
              <a:t>Преднизолон может обрывать течение ИМ, но увеличивает риск суперинфекции </a:t>
            </a:r>
            <a:r>
              <a:rPr lang="ru-RU" dirty="0" smtClean="0">
                <a:sym typeface="Wingdings 3"/>
              </a:rPr>
              <a:t> рутинно не используется</a:t>
            </a:r>
          </a:p>
          <a:p>
            <a:r>
              <a:rPr lang="ru-RU" dirty="0" smtClean="0">
                <a:sym typeface="Wingdings 3"/>
              </a:rPr>
              <a:t>Госпитализация – только при осложненном течении 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2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Инфекция, вызванная </a:t>
            </a:r>
            <a:r>
              <a:rPr lang="ru-RU" b="1" dirty="0" err="1" smtClean="0">
                <a:solidFill>
                  <a:schemeClr val="tx2"/>
                </a:solidFill>
              </a:rPr>
              <a:t>цитомегаловирусом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(СМ</a:t>
            </a:r>
            <a:r>
              <a:rPr lang="en-US" b="1" dirty="0" smtClean="0">
                <a:solidFill>
                  <a:schemeClr val="tx2"/>
                </a:solidFill>
              </a:rPr>
              <a:t>V</a:t>
            </a:r>
            <a:r>
              <a:rPr lang="ru-RU" b="1" dirty="0" smtClean="0">
                <a:solidFill>
                  <a:schemeClr val="tx2"/>
                </a:solidFill>
              </a:rPr>
              <a:t>,  он же </a:t>
            </a:r>
            <a:r>
              <a:rPr lang="en-US" b="1" dirty="0" smtClean="0">
                <a:solidFill>
                  <a:schemeClr val="tx2"/>
                </a:solidFill>
              </a:rPr>
              <a:t>HHV</a:t>
            </a:r>
            <a:r>
              <a:rPr lang="ru-RU" b="1" dirty="0" smtClean="0">
                <a:solidFill>
                  <a:schemeClr val="tx2"/>
                </a:solidFill>
              </a:rPr>
              <a:t>-5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1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ЦМВ-инфекция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600" dirty="0" smtClean="0"/>
              <a:t>Инфицирование происходит </a:t>
            </a:r>
            <a:r>
              <a:rPr lang="ru-RU" sz="2600" u="sng" dirty="0" smtClean="0"/>
              <a:t>бессимптомно</a:t>
            </a:r>
            <a:r>
              <a:rPr lang="ru-RU" sz="2600" dirty="0" smtClean="0"/>
              <a:t> (редко – </a:t>
            </a:r>
            <a:r>
              <a:rPr lang="ru-RU" sz="2600" dirty="0" err="1" smtClean="0"/>
              <a:t>мононуклеозоподобный</a:t>
            </a:r>
            <a:r>
              <a:rPr lang="ru-RU" sz="2600" dirty="0" smtClean="0"/>
              <a:t> синдром)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600" dirty="0" smtClean="0"/>
              <a:t>Доля ЦМВ-</a:t>
            </a:r>
            <a:r>
              <a:rPr lang="en-US" sz="2600" dirty="0" err="1" smtClean="0"/>
              <a:t>IgG</a:t>
            </a:r>
            <a:r>
              <a:rPr lang="en-US" sz="2600" dirty="0" smtClean="0"/>
              <a:t>-</a:t>
            </a:r>
            <a:r>
              <a:rPr lang="ru-RU" sz="2600" dirty="0" smtClean="0"/>
              <a:t>позитивных лиц составляет </a:t>
            </a:r>
            <a:r>
              <a:rPr lang="ru-RU" sz="2600" u="sng" dirty="0" smtClean="0"/>
              <a:t>70-100% </a:t>
            </a:r>
            <a:r>
              <a:rPr lang="ru-RU" sz="2600" dirty="0" smtClean="0"/>
              <a:t>(к подростковому возрасту 40-70%)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600" dirty="0" smtClean="0"/>
              <a:t>Латентная инфекция длится всю жизнь, болезнь может возникать </a:t>
            </a:r>
            <a:r>
              <a:rPr lang="ru-RU" sz="2600" u="sng" dirty="0" smtClean="0"/>
              <a:t>у </a:t>
            </a:r>
            <a:r>
              <a:rPr lang="ru-RU" sz="2600" u="sng" dirty="0" err="1" smtClean="0"/>
              <a:t>иммунокомпрометированных</a:t>
            </a:r>
            <a:r>
              <a:rPr lang="ru-RU" sz="2600" u="sng" dirty="0" smtClean="0"/>
              <a:t> лиц </a:t>
            </a:r>
            <a:r>
              <a:rPr lang="ru-RU" sz="2600" dirty="0" smtClean="0"/>
              <a:t>(длительная </a:t>
            </a:r>
            <a:r>
              <a:rPr lang="ru-RU" sz="2600" dirty="0" err="1" smtClean="0"/>
              <a:t>иммуносупрессия</a:t>
            </a:r>
            <a:r>
              <a:rPr lang="ru-RU" sz="2600" dirty="0" smtClean="0"/>
              <a:t> – трансплантация, иммунодефициты)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600" dirty="0" smtClean="0"/>
              <a:t>Опасна </a:t>
            </a:r>
            <a:r>
              <a:rPr lang="ru-RU" sz="2600" u="sng" dirty="0" smtClean="0"/>
              <a:t>врожденная и </a:t>
            </a:r>
            <a:r>
              <a:rPr lang="ru-RU" sz="2600" u="sng" dirty="0" err="1" smtClean="0"/>
              <a:t>неонатальная</a:t>
            </a:r>
            <a:r>
              <a:rPr lang="ru-RU" sz="2600" u="sng" dirty="0" smtClean="0"/>
              <a:t> инфекция </a:t>
            </a:r>
            <a:r>
              <a:rPr lang="ru-RU" sz="2600" dirty="0" smtClean="0"/>
              <a:t>(риск первичного инфицирования плода у </a:t>
            </a:r>
            <a:r>
              <a:rPr lang="en-US" sz="2600" dirty="0" err="1" smtClean="0"/>
              <a:t>IgG</a:t>
            </a:r>
            <a:r>
              <a:rPr lang="ru-RU" sz="2600" dirty="0" smtClean="0"/>
              <a:t>-негативной матери – 0.7-4.1%, риск клинически значимой инфекции – 40%)</a:t>
            </a:r>
          </a:p>
        </p:txBody>
      </p:sp>
    </p:spTree>
    <p:extLst>
      <p:ext uri="{BB962C8B-B14F-4D97-AF65-F5344CB8AC3E}">
        <p14:creationId xmlns:p14="http://schemas.microsoft.com/office/powerpoint/2010/main" val="38167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Распространение ЦМВ-инфекции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Перинатальная инфекция:</a:t>
            </a:r>
          </a:p>
          <a:p>
            <a:pPr lvl="1"/>
            <a:r>
              <a:rPr lang="ru-RU" dirty="0" err="1" smtClean="0"/>
              <a:t>Трансплацентарная</a:t>
            </a:r>
            <a:r>
              <a:rPr lang="ru-RU" dirty="0" smtClean="0"/>
              <a:t> передача</a:t>
            </a:r>
          </a:p>
          <a:p>
            <a:pPr lvl="1"/>
            <a:r>
              <a:rPr lang="ru-RU" dirty="0" smtClean="0"/>
              <a:t>С грудным молоком</a:t>
            </a:r>
          </a:p>
          <a:p>
            <a:pPr lvl="1"/>
            <a:r>
              <a:rPr lang="ru-RU" dirty="0" smtClean="0"/>
              <a:t>При гемотрансфузиях</a:t>
            </a:r>
          </a:p>
          <a:p>
            <a:r>
              <a:rPr lang="ru-RU" dirty="0" smtClean="0"/>
              <a:t>Горизонтальная передача в детских коллективах (до 80% инфекции в возрасте </a:t>
            </a:r>
            <a:r>
              <a:rPr lang="en-US" dirty="0" smtClean="0"/>
              <a:t>&lt;</a:t>
            </a:r>
            <a:r>
              <a:rPr lang="ru-RU" dirty="0" smtClean="0"/>
              <a:t> 2 лет)</a:t>
            </a:r>
          </a:p>
          <a:p>
            <a:r>
              <a:rPr lang="ru-RU" dirty="0" smtClean="0"/>
              <a:t>Передача от детей </a:t>
            </a:r>
            <a:r>
              <a:rPr lang="ru-RU" dirty="0" smtClean="0">
                <a:sym typeface="Wingdings 3"/>
              </a:rPr>
              <a:t> взрослым</a:t>
            </a:r>
            <a:endParaRPr lang="ru-RU" dirty="0" smtClean="0"/>
          </a:p>
          <a:p>
            <a:pPr marL="45720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14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Клиническая картина врожденной </a:t>
            </a:r>
            <a:r>
              <a:rPr lang="en-US" b="1" dirty="0" smtClean="0">
                <a:solidFill>
                  <a:schemeClr val="tx2"/>
                </a:solidFill>
              </a:rPr>
              <a:t>CMV</a:t>
            </a:r>
            <a:r>
              <a:rPr lang="ru-RU" b="1" dirty="0" smtClean="0">
                <a:solidFill>
                  <a:schemeClr val="tx2"/>
                </a:solidFill>
              </a:rPr>
              <a:t>-инфекции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10% новорожденных с врожденной </a:t>
            </a:r>
            <a:r>
              <a:rPr lang="en-US" dirty="0" smtClean="0"/>
              <a:t>CMV</a:t>
            </a:r>
            <a:r>
              <a:rPr lang="ru-RU" dirty="0" smtClean="0"/>
              <a:t> имеют симптомы при рождении, из них</a:t>
            </a:r>
          </a:p>
          <a:p>
            <a:pPr lvl="1"/>
            <a:r>
              <a:rPr lang="ru-RU" dirty="0" smtClean="0"/>
              <a:t>40-90% неврологические симптомы (в </a:t>
            </a:r>
            <a:r>
              <a:rPr lang="ru-RU" dirty="0" err="1" smtClean="0"/>
              <a:t>т.ч</a:t>
            </a:r>
            <a:r>
              <a:rPr lang="ru-RU" dirty="0" smtClean="0"/>
              <a:t>. Задержка умственного развития, микроцефалия, отставание в физическом развитии, судорожный синдром, ДЦП)</a:t>
            </a:r>
          </a:p>
          <a:p>
            <a:r>
              <a:rPr lang="ru-RU" dirty="0" smtClean="0"/>
              <a:t>У 7-20% остальных детей в дальнейшем могут возникать нарушения слуха (</a:t>
            </a:r>
            <a:r>
              <a:rPr lang="ru-RU" dirty="0" err="1" smtClean="0"/>
              <a:t>сенсоневральная</a:t>
            </a:r>
            <a:r>
              <a:rPr lang="ru-RU" dirty="0" smtClean="0"/>
              <a:t> тугоухость)</a:t>
            </a:r>
          </a:p>
        </p:txBody>
      </p:sp>
    </p:spTree>
    <p:extLst>
      <p:ext uri="{BB962C8B-B14F-4D97-AF65-F5344CB8AC3E}">
        <p14:creationId xmlns:p14="http://schemas.microsoft.com/office/powerpoint/2010/main" val="15752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Герпесвирусы</a:t>
            </a:r>
            <a:r>
              <a:rPr lang="ru-RU" sz="4000" b="1" dirty="0" smtClean="0">
                <a:solidFill>
                  <a:srgbClr val="002060"/>
                </a:solidFill>
              </a:rPr>
              <a:t> человека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72017544"/>
              </p:ext>
            </p:extLst>
          </p:nvPr>
        </p:nvGraphicFramePr>
        <p:xfrm>
          <a:off x="144016" y="1340768"/>
          <a:ext cx="8820472" cy="4680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9752"/>
                <a:gridCol w="1962948"/>
                <a:gridCol w="1807109"/>
                <a:gridCol w="2710663"/>
              </a:tblGrid>
              <a:tr h="65865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dirty="0" smtClean="0"/>
                        <a:t>Название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dirty="0" smtClean="0"/>
                        <a:t>Входные ворота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dirty="0" smtClean="0"/>
                        <a:t>Клетки-мишени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dirty="0" smtClean="0"/>
                        <a:t>Персистенция</a:t>
                      </a:r>
                      <a:endParaRPr lang="ru-RU" sz="2000" dirty="0"/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ВПГ-1 и -2 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(</a:t>
                      </a:r>
                      <a:r>
                        <a:rPr lang="en-US" sz="2200" dirty="0" smtClean="0"/>
                        <a:t>HSV-1/2)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Слизистые,</a:t>
                      </a:r>
                      <a:r>
                        <a:rPr lang="ru-RU" sz="2200" baseline="0" dirty="0" smtClean="0"/>
                        <a:t> кожа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Эпителий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Нейроны ганглиев тройничного нерва,</a:t>
                      </a:r>
                      <a:r>
                        <a:rPr lang="ru-RU" sz="2200" baseline="0" dirty="0" smtClean="0"/>
                        <a:t> СМ</a:t>
                      </a:r>
                      <a:endParaRPr lang="ru-RU" sz="2200" dirty="0"/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Вирус</a:t>
                      </a:r>
                      <a:r>
                        <a:rPr lang="ru-RU" sz="2200" baseline="0" dirty="0" smtClean="0"/>
                        <a:t> ветряной оспы/</a:t>
                      </a:r>
                      <a:r>
                        <a:rPr lang="ru-RU" sz="2200" baseline="0" dirty="0" err="1" smtClean="0"/>
                        <a:t>опоясыв</a:t>
                      </a:r>
                      <a:r>
                        <a:rPr lang="ru-RU" sz="2200" baseline="0" dirty="0" smtClean="0"/>
                        <a:t>. лишая </a:t>
                      </a:r>
                      <a:r>
                        <a:rPr lang="en-US" sz="2200" baseline="0" dirty="0" smtClean="0"/>
                        <a:t>(VZV)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Слизистые дыхательных</a:t>
                      </a:r>
                      <a:r>
                        <a:rPr lang="ru-RU" sz="2200" baseline="0" dirty="0" smtClean="0"/>
                        <a:t> путей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Эпителий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Нейроны</a:t>
                      </a:r>
                      <a:r>
                        <a:rPr lang="ru-RU" sz="2200" baseline="0" dirty="0" smtClean="0"/>
                        <a:t> ганглиев СМ, тройничного, лицевого нервов</a:t>
                      </a:r>
                      <a:endParaRPr lang="ru-RU" sz="2200" dirty="0"/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Вирус </a:t>
                      </a:r>
                      <a:r>
                        <a:rPr lang="ru-RU" sz="2200" dirty="0" err="1" smtClean="0"/>
                        <a:t>Эпштейна-Барр</a:t>
                      </a:r>
                      <a:r>
                        <a:rPr lang="ru-RU" sz="2200" dirty="0" smtClean="0"/>
                        <a:t> (</a:t>
                      </a:r>
                      <a:r>
                        <a:rPr lang="en-US" sz="2200" dirty="0" smtClean="0"/>
                        <a:t>EBV)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Слизистые ротоглотки, кровь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200" dirty="0" smtClean="0"/>
                        <a:t>B</a:t>
                      </a:r>
                      <a:r>
                        <a:rPr lang="ru-RU" sz="2200" dirty="0" smtClean="0"/>
                        <a:t>-лимфоциты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Лимфоидная ткань, слюнные железы</a:t>
                      </a:r>
                      <a:endParaRPr lang="ru-RU" sz="2200" dirty="0"/>
                    </a:p>
                  </a:txBody>
                  <a:tcPr anchor="ctr"/>
                </a:tc>
              </a:tr>
              <a:tr h="121355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err="1" smtClean="0"/>
                        <a:t>Цитомегаловирус</a:t>
                      </a:r>
                      <a:r>
                        <a:rPr lang="ru-RU" sz="2200" dirty="0" smtClean="0"/>
                        <a:t> (</a:t>
                      </a:r>
                      <a:r>
                        <a:rPr lang="en-US" sz="2200" dirty="0" smtClean="0"/>
                        <a:t>CMV)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Кровь, слизистые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dirty="0" smtClean="0"/>
                        <a:t>Миелоидные клетки, эпителий почек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200" baseline="0" dirty="0" smtClean="0"/>
                        <a:t>Костный мозг, лимфоидная ткань, почки</a:t>
                      </a:r>
                      <a:endParaRPr lang="ru-RU" sz="2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6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большинстве случаев </a:t>
            </a:r>
            <a:r>
              <a:rPr lang="ru-RU" u="sng" dirty="0" smtClean="0"/>
              <a:t>бессимптомная</a:t>
            </a:r>
            <a:r>
              <a:rPr lang="ru-RU" dirty="0" smtClean="0"/>
              <a:t> !!!</a:t>
            </a:r>
          </a:p>
          <a:p>
            <a:r>
              <a:rPr lang="ru-RU" dirty="0" smtClean="0"/>
              <a:t>Перинатальная инфекция (новорожденные) иногда – </a:t>
            </a:r>
            <a:r>
              <a:rPr lang="ru-RU" dirty="0" err="1" smtClean="0"/>
              <a:t>лимфаденопатия</a:t>
            </a:r>
            <a:r>
              <a:rPr lang="ru-RU" dirty="0" smtClean="0"/>
              <a:t>, гепатит, </a:t>
            </a:r>
            <a:r>
              <a:rPr lang="ru-RU" dirty="0" err="1" smtClean="0"/>
              <a:t>пневмонит</a:t>
            </a:r>
            <a:r>
              <a:rPr lang="ru-RU" dirty="0" smtClean="0"/>
              <a:t>. Группа риска  - дети с ЭНМТ. Профилактика – температурная обработка молока</a:t>
            </a:r>
          </a:p>
          <a:p>
            <a:r>
              <a:rPr lang="ru-RU" dirty="0" err="1" smtClean="0"/>
              <a:t>Мононуклеозоподобный</a:t>
            </a:r>
            <a:r>
              <a:rPr lang="ru-RU" dirty="0" smtClean="0"/>
              <a:t> синдром</a:t>
            </a:r>
          </a:p>
          <a:p>
            <a:r>
              <a:rPr lang="en-US" dirty="0" smtClean="0"/>
              <a:t>CMV</a:t>
            </a:r>
            <a:r>
              <a:rPr lang="ru-RU" dirty="0" smtClean="0"/>
              <a:t>-инфекция, ассоциированная с гемотрансфузией: обычно </a:t>
            </a:r>
            <a:r>
              <a:rPr lang="ru-RU" dirty="0" err="1" smtClean="0"/>
              <a:t>мононуклеозоподобный</a:t>
            </a:r>
            <a:r>
              <a:rPr lang="ru-RU" dirty="0" smtClean="0"/>
              <a:t> синдром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иммуносупрессии</a:t>
            </a:r>
            <a:r>
              <a:rPr lang="ru-RU" dirty="0" smtClean="0"/>
              <a:t> и после трансплантации: </a:t>
            </a:r>
            <a:r>
              <a:rPr lang="ru-RU" dirty="0" err="1" smtClean="0"/>
              <a:t>пневмонит</a:t>
            </a:r>
            <a:r>
              <a:rPr lang="ru-RU" dirty="0" smtClean="0"/>
              <a:t>, ретинит, гепатит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Клиническая картина приобретенной </a:t>
            </a:r>
            <a:r>
              <a:rPr lang="en-US" b="1" dirty="0" smtClean="0">
                <a:solidFill>
                  <a:schemeClr val="tx2"/>
                </a:solidFill>
              </a:rPr>
              <a:t>CMV</a:t>
            </a:r>
            <a:r>
              <a:rPr lang="ru-RU" b="1" dirty="0" smtClean="0">
                <a:solidFill>
                  <a:schemeClr val="tx2"/>
                </a:solidFill>
              </a:rPr>
              <a:t>-инфекции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Диагностика </a:t>
            </a:r>
            <a:r>
              <a:rPr lang="en-US" b="1" dirty="0" smtClean="0">
                <a:solidFill>
                  <a:schemeClr val="tx2"/>
                </a:solidFill>
              </a:rPr>
              <a:t>CMV</a:t>
            </a:r>
            <a:r>
              <a:rPr lang="ru-RU" b="1" dirty="0" smtClean="0">
                <a:solidFill>
                  <a:schemeClr val="tx2"/>
                </a:solidFill>
              </a:rPr>
              <a:t>-инфекции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Выявление </a:t>
            </a:r>
            <a:r>
              <a:rPr lang="en-US" dirty="0" smtClean="0"/>
              <a:t>IgM</a:t>
            </a:r>
            <a:r>
              <a:rPr lang="ru-RU" dirty="0" smtClean="0"/>
              <a:t>-антител (низкая специфичность!!! Много ложноположительных результатов)</a:t>
            </a:r>
          </a:p>
          <a:p>
            <a:r>
              <a:rPr lang="ru-RU" dirty="0" err="1" smtClean="0"/>
              <a:t>Сероконверсия</a:t>
            </a:r>
            <a:r>
              <a:rPr lang="ru-RU" dirty="0" smtClean="0"/>
              <a:t>: </a:t>
            </a:r>
            <a:r>
              <a:rPr lang="en-US" dirty="0" smtClean="0"/>
              <a:t>IgM + </a:t>
            </a:r>
            <a:r>
              <a:rPr lang="en-US" dirty="0" smtClean="0">
                <a:sym typeface="Wingdings 3"/>
              </a:rPr>
              <a:t> IgG +</a:t>
            </a:r>
          </a:p>
          <a:p>
            <a:r>
              <a:rPr lang="ru-RU" dirty="0" smtClean="0">
                <a:sym typeface="Wingdings 3"/>
              </a:rPr>
              <a:t>ПЦР + (НО!!! ПЦР не позволяет дифференцировать острую и латентную инфекцию)</a:t>
            </a:r>
          </a:p>
        </p:txBody>
      </p:sp>
    </p:spTree>
    <p:extLst>
      <p:ext uri="{BB962C8B-B14F-4D97-AF65-F5344CB8AC3E}">
        <p14:creationId xmlns:p14="http://schemas.microsoft.com/office/powerpoint/2010/main" val="399630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332656"/>
            <a:ext cx="8507288" cy="7920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Профилактика и лечение </a:t>
            </a:r>
            <a:r>
              <a:rPr lang="en-US" sz="3600" b="1" dirty="0" smtClean="0">
                <a:solidFill>
                  <a:schemeClr val="tx2"/>
                </a:solidFill>
              </a:rPr>
              <a:t>CMV</a:t>
            </a:r>
            <a:r>
              <a:rPr lang="ru-RU" sz="3600" b="1" dirty="0" smtClean="0">
                <a:solidFill>
                  <a:schemeClr val="tx2"/>
                </a:solidFill>
              </a:rPr>
              <a:t>-инфекции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Внутривенный гипериммунный иммуноглобулин</a:t>
            </a:r>
          </a:p>
          <a:p>
            <a:r>
              <a:rPr lang="ru-RU" dirty="0" smtClean="0"/>
              <a:t>Нуклеозиды и их аналоги: </a:t>
            </a:r>
            <a:r>
              <a:rPr lang="ru-RU" dirty="0" err="1" smtClean="0"/>
              <a:t>Ганцикловир</a:t>
            </a:r>
            <a:r>
              <a:rPr lang="ru-RU" dirty="0" smtClean="0"/>
              <a:t>, </a:t>
            </a:r>
            <a:r>
              <a:rPr lang="ru-RU" dirty="0" err="1" smtClean="0"/>
              <a:t>Фоскарнет</a:t>
            </a:r>
            <a:r>
              <a:rPr lang="ru-RU" dirty="0" smtClean="0"/>
              <a:t>, </a:t>
            </a:r>
            <a:r>
              <a:rPr lang="ru-RU" dirty="0" err="1" smtClean="0"/>
              <a:t>Цидофовир</a:t>
            </a:r>
            <a:r>
              <a:rPr lang="ru-RU" dirty="0" smtClean="0"/>
              <a:t> (у взрослых)</a:t>
            </a:r>
          </a:p>
          <a:p>
            <a:r>
              <a:rPr lang="ru-RU" dirty="0" smtClean="0"/>
              <a:t>Ацикловир и </a:t>
            </a:r>
            <a:r>
              <a:rPr lang="ru-RU" dirty="0" err="1" smtClean="0"/>
              <a:t>Валацикловир</a:t>
            </a:r>
            <a:r>
              <a:rPr lang="ru-RU" dirty="0" smtClean="0"/>
              <a:t> используются </a:t>
            </a:r>
            <a:r>
              <a:rPr lang="ru-RU" u="sng" dirty="0" smtClean="0"/>
              <a:t>только</a:t>
            </a:r>
            <a:r>
              <a:rPr lang="ru-RU" dirty="0" smtClean="0"/>
              <a:t> для профилактики реактивации С</a:t>
            </a:r>
            <a:r>
              <a:rPr lang="en-US" dirty="0" smtClean="0"/>
              <a:t>MV</a:t>
            </a:r>
            <a:r>
              <a:rPr lang="ru-RU" dirty="0" smtClean="0"/>
              <a:t> у пациентов после трансплантации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Нельзя использовать ацикловир для лечения острой инфекции у детей  !!!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Инфекция, вызванная вирусом герпеса</a:t>
            </a:r>
            <a:r>
              <a:rPr lang="en-US" b="1" dirty="0" smtClean="0">
                <a:solidFill>
                  <a:schemeClr val="tx2"/>
                </a:solidFill>
              </a:rPr>
              <a:t> 6 </a:t>
            </a:r>
            <a:r>
              <a:rPr lang="ru-RU" b="1" dirty="0" smtClean="0">
                <a:solidFill>
                  <a:schemeClr val="tx2"/>
                </a:solidFill>
              </a:rPr>
              <a:t>типа (</a:t>
            </a:r>
            <a:r>
              <a:rPr lang="en-US" b="1" dirty="0" smtClean="0">
                <a:solidFill>
                  <a:schemeClr val="tx2"/>
                </a:solidFill>
              </a:rPr>
              <a:t>HHV</a:t>
            </a:r>
            <a:r>
              <a:rPr lang="ru-RU" b="1" dirty="0" smtClean="0">
                <a:solidFill>
                  <a:schemeClr val="tx2"/>
                </a:solidFill>
              </a:rPr>
              <a:t>-</a:t>
            </a:r>
            <a:r>
              <a:rPr lang="en-US" b="1" dirty="0" smtClean="0">
                <a:solidFill>
                  <a:schemeClr val="tx2"/>
                </a:solidFill>
              </a:rPr>
              <a:t>6)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Инфекция </a:t>
            </a:r>
            <a:r>
              <a:rPr lang="en-US" b="1" dirty="0" smtClean="0">
                <a:solidFill>
                  <a:schemeClr val="tx2"/>
                </a:solidFill>
              </a:rPr>
              <a:t>HHV</a:t>
            </a:r>
            <a:r>
              <a:rPr lang="ru-RU" b="1" dirty="0" smtClean="0">
                <a:solidFill>
                  <a:schemeClr val="tx2"/>
                </a:solidFill>
              </a:rPr>
              <a:t>-</a:t>
            </a:r>
            <a:r>
              <a:rPr lang="en-US" b="1" dirty="0" smtClean="0">
                <a:solidFill>
                  <a:schemeClr val="tx2"/>
                </a:solidFill>
              </a:rPr>
              <a:t>6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Открыт в 1986 г. у пациентов с </a:t>
            </a:r>
            <a:r>
              <a:rPr lang="ru-RU" sz="2400" dirty="0" err="1" smtClean="0"/>
              <a:t>лимфопролиферативными</a:t>
            </a:r>
            <a:r>
              <a:rPr lang="ru-RU" sz="2400" dirty="0" smtClean="0"/>
              <a:t> заболеваниями</a:t>
            </a:r>
          </a:p>
          <a:p>
            <a:r>
              <a:rPr lang="ru-RU" sz="2400" dirty="0" smtClean="0"/>
              <a:t>Сейчас позиционируется как Т-клеточный </a:t>
            </a:r>
            <a:r>
              <a:rPr lang="ru-RU" sz="2400" dirty="0" err="1" smtClean="0"/>
              <a:t>лимфотропный</a:t>
            </a:r>
            <a:r>
              <a:rPr lang="ru-RU" sz="2400" dirty="0" smtClean="0"/>
              <a:t> вирус с высокой </a:t>
            </a:r>
            <a:r>
              <a:rPr lang="ru-RU" sz="2400" dirty="0" err="1" smtClean="0"/>
              <a:t>аффинностью</a:t>
            </a:r>
            <a:r>
              <a:rPr lang="ru-RU" sz="2400" dirty="0" smtClean="0"/>
              <a:t> к </a:t>
            </a:r>
            <a:r>
              <a:rPr lang="en-US" sz="2400" dirty="0" smtClean="0"/>
              <a:t>CD4</a:t>
            </a:r>
            <a:r>
              <a:rPr lang="ru-RU" sz="2400" dirty="0" smtClean="0"/>
              <a:t>-лимфоцитам </a:t>
            </a:r>
          </a:p>
          <a:p>
            <a:r>
              <a:rPr lang="ru-RU" sz="2400" b="1" dirty="0" smtClean="0"/>
              <a:t>Вариант </a:t>
            </a:r>
            <a:r>
              <a:rPr lang="en-US" sz="2400" b="1" dirty="0" smtClean="0"/>
              <a:t>HHV-6B </a:t>
            </a:r>
            <a:r>
              <a:rPr lang="ru-RU" sz="2400" b="1" dirty="0" smtClean="0"/>
              <a:t>вызывает </a:t>
            </a:r>
            <a:r>
              <a:rPr lang="en-US" sz="2400" b="1" i="1" dirty="0" smtClean="0"/>
              <a:t>roseola </a:t>
            </a:r>
            <a:r>
              <a:rPr lang="en-US" sz="2400" b="1" i="1" dirty="0" err="1" smtClean="0"/>
              <a:t>infantum</a:t>
            </a:r>
            <a:r>
              <a:rPr lang="ru-RU" sz="2400" b="1" i="1" dirty="0"/>
              <a:t> </a:t>
            </a:r>
            <a:r>
              <a:rPr lang="ru-RU" sz="2400" b="1" dirty="0" smtClean="0"/>
              <a:t>(3х-дневная лихорадка, часто с судорогами, у </a:t>
            </a:r>
            <a:r>
              <a:rPr lang="ru-RU" sz="2400" b="1" u="sng" dirty="0" smtClean="0"/>
              <a:t>иммунокомпетентных</a:t>
            </a:r>
            <a:r>
              <a:rPr lang="ru-RU" sz="2400" b="1" dirty="0" smtClean="0"/>
              <a:t> детей 6-24 </a:t>
            </a:r>
            <a:r>
              <a:rPr lang="ru-RU" sz="2400" b="1" dirty="0" err="1" smtClean="0"/>
              <a:t>мес</a:t>
            </a:r>
            <a:r>
              <a:rPr lang="ru-RU" sz="2400" b="1" dirty="0" smtClean="0"/>
              <a:t>, при снижении температуры </a:t>
            </a:r>
            <a:r>
              <a:rPr lang="ru-RU" sz="2400" b="1" dirty="0" err="1" smtClean="0"/>
              <a:t>кореподобная</a:t>
            </a:r>
            <a:r>
              <a:rPr lang="ru-RU" sz="2400" b="1" dirty="0" smtClean="0"/>
              <a:t> сыпь)</a:t>
            </a:r>
            <a:endParaRPr lang="ru-RU" sz="2400" b="1" i="1" dirty="0" smtClean="0"/>
          </a:p>
          <a:p>
            <a:r>
              <a:rPr lang="ru-RU" sz="2400" dirty="0" smtClean="0"/>
              <a:t>Вариант </a:t>
            </a:r>
            <a:r>
              <a:rPr lang="en-US" sz="2400" dirty="0" smtClean="0"/>
              <a:t>HHV-6A </a:t>
            </a:r>
            <a:r>
              <a:rPr lang="ru-RU" sz="2400" dirty="0" smtClean="0"/>
              <a:t>чаще вызывает </a:t>
            </a:r>
            <a:r>
              <a:rPr lang="ru-RU" sz="2400" dirty="0" err="1" smtClean="0"/>
              <a:t>лимфопролиферативные</a:t>
            </a:r>
            <a:r>
              <a:rPr lang="ru-RU" sz="2400" dirty="0" smtClean="0"/>
              <a:t> болезни у </a:t>
            </a:r>
            <a:r>
              <a:rPr lang="ru-RU" sz="2400" dirty="0" err="1" smtClean="0"/>
              <a:t>иммунокомпрометтированных</a:t>
            </a:r>
            <a:endParaRPr lang="ru-RU" sz="2400" dirty="0" smtClean="0"/>
          </a:p>
          <a:p>
            <a:r>
              <a:rPr lang="ru-RU" sz="2400" dirty="0" smtClean="0"/>
              <a:t>Оба вируса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HHV-6A </a:t>
            </a:r>
            <a:r>
              <a:rPr lang="ru-RU" sz="2400" dirty="0" smtClean="0"/>
              <a:t>и</a:t>
            </a:r>
            <a:r>
              <a:rPr lang="en-US" sz="2400" dirty="0" smtClean="0"/>
              <a:t> HHV-6B</a:t>
            </a:r>
            <a:r>
              <a:rPr lang="ru-RU" sz="2400" dirty="0" smtClean="0"/>
              <a:t>)</a:t>
            </a:r>
            <a:r>
              <a:rPr lang="en-US" sz="2400" dirty="0" smtClean="0"/>
              <a:t> </a:t>
            </a:r>
            <a:r>
              <a:rPr lang="ru-RU" sz="2400" dirty="0" smtClean="0"/>
              <a:t>могут вызывать </a:t>
            </a:r>
            <a:r>
              <a:rPr lang="ru-RU" sz="2400" dirty="0" err="1" smtClean="0"/>
              <a:t>лимфопролиферативные</a:t>
            </a:r>
            <a:r>
              <a:rPr lang="ru-RU" sz="2400" dirty="0" smtClean="0"/>
              <a:t> болезни у пациентов после трансплантации и при СПИД</a:t>
            </a:r>
          </a:p>
        </p:txBody>
      </p:sp>
    </p:spTree>
    <p:extLst>
      <p:ext uri="{BB962C8B-B14F-4D97-AF65-F5344CB8AC3E}">
        <p14:creationId xmlns:p14="http://schemas.microsoft.com/office/powerpoint/2010/main" val="12961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HHV</a:t>
            </a:r>
            <a:r>
              <a:rPr lang="ru-RU" b="1" dirty="0" smtClean="0">
                <a:solidFill>
                  <a:schemeClr val="tx2"/>
                </a:solidFill>
              </a:rPr>
              <a:t>-</a:t>
            </a:r>
            <a:r>
              <a:rPr lang="en-US" b="1" dirty="0" smtClean="0">
                <a:solidFill>
                  <a:schemeClr val="tx2"/>
                </a:solidFill>
              </a:rPr>
              <a:t>6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Может вызывать </a:t>
            </a:r>
            <a:r>
              <a:rPr lang="ru-RU" dirty="0" err="1" smtClean="0"/>
              <a:t>мононуклеозоподобный</a:t>
            </a:r>
            <a:r>
              <a:rPr lang="ru-RU" dirty="0" smtClean="0"/>
              <a:t> синдром</a:t>
            </a:r>
          </a:p>
          <a:p>
            <a:r>
              <a:rPr lang="ru-RU" dirty="0" err="1" smtClean="0"/>
              <a:t>Персистирует</a:t>
            </a:r>
            <a:r>
              <a:rPr lang="ru-RU" dirty="0" smtClean="0"/>
              <a:t> у инфицированных людей</a:t>
            </a:r>
          </a:p>
          <a:p>
            <a:r>
              <a:rPr lang="ru-RU" dirty="0" smtClean="0"/>
              <a:t>Реактивация ТОЛЬКО при </a:t>
            </a:r>
            <a:r>
              <a:rPr lang="ru-RU" dirty="0" err="1" smtClean="0"/>
              <a:t>иммуносупрессии</a:t>
            </a:r>
            <a:r>
              <a:rPr lang="ru-RU" dirty="0"/>
              <a:t> </a:t>
            </a:r>
            <a:r>
              <a:rPr lang="ru-RU" dirty="0" smtClean="0"/>
              <a:t>(34-48% пациентов после трансплантации костного мозга)</a:t>
            </a:r>
          </a:p>
          <a:p>
            <a:r>
              <a:rPr lang="ru-RU" dirty="0" smtClean="0"/>
              <a:t>У лиц </a:t>
            </a:r>
            <a:r>
              <a:rPr lang="ru-RU" u="sng" dirty="0" smtClean="0"/>
              <a:t>с </a:t>
            </a:r>
            <a:r>
              <a:rPr lang="ru-RU" u="sng" dirty="0" err="1" smtClean="0"/>
              <a:t>иммуносупрессией</a:t>
            </a:r>
            <a:r>
              <a:rPr lang="ru-RU" dirty="0" smtClean="0"/>
              <a:t>: энцефалит, </a:t>
            </a:r>
            <a:r>
              <a:rPr lang="ru-RU" dirty="0" err="1" smtClean="0"/>
              <a:t>пневмонит</a:t>
            </a:r>
            <a:r>
              <a:rPr lang="ru-RU" dirty="0" smtClean="0"/>
              <a:t>, лихорадка, гепатит</a:t>
            </a:r>
          </a:p>
          <a:p>
            <a:r>
              <a:rPr lang="ru-RU" dirty="0" smtClean="0"/>
              <a:t>При инфекции репликация вируса в лимфоцитах, макрофагах, </a:t>
            </a:r>
            <a:r>
              <a:rPr lang="ru-RU" dirty="0" err="1" smtClean="0"/>
              <a:t>эпителиоцитах</a:t>
            </a:r>
            <a:r>
              <a:rPr lang="ru-RU" dirty="0" smtClean="0"/>
              <a:t>, гистиоцитах, глиальных клетках</a:t>
            </a:r>
          </a:p>
          <a:p>
            <a:r>
              <a:rPr lang="ru-RU" dirty="0" smtClean="0"/>
              <a:t>Возможна связи с болезнями: розовый лишай, рассеянный склероз, </a:t>
            </a:r>
            <a:r>
              <a:rPr lang="ru-RU" dirty="0" err="1" smtClean="0"/>
              <a:t>лимфома</a:t>
            </a:r>
            <a:r>
              <a:rPr lang="ru-RU" dirty="0" smtClean="0"/>
              <a:t>, </a:t>
            </a:r>
            <a:r>
              <a:rPr lang="ru-RU" dirty="0" err="1" smtClean="0"/>
              <a:t>токсикодермии</a:t>
            </a:r>
            <a:r>
              <a:rPr lang="ru-RU" dirty="0" smtClean="0"/>
              <a:t> (+ синдром </a:t>
            </a:r>
            <a:r>
              <a:rPr lang="ru-RU" dirty="0" err="1" smtClean="0"/>
              <a:t>Стивенса</a:t>
            </a:r>
            <a:r>
              <a:rPr lang="ru-RU" dirty="0" smtClean="0"/>
              <a:t>-Джонсона)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4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Эпидемиология </a:t>
            </a:r>
            <a:r>
              <a:rPr lang="en-US" b="1" dirty="0" smtClean="0">
                <a:solidFill>
                  <a:schemeClr val="tx2"/>
                </a:solidFill>
              </a:rPr>
              <a:t>HHV</a:t>
            </a:r>
            <a:r>
              <a:rPr lang="ru-RU" b="1" dirty="0" smtClean="0">
                <a:solidFill>
                  <a:schemeClr val="tx2"/>
                </a:solidFill>
              </a:rPr>
              <a:t>-6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Вирус распространен повсеместно</a:t>
            </a:r>
          </a:p>
          <a:p>
            <a:r>
              <a:rPr lang="ru-RU" dirty="0" smtClean="0"/>
              <a:t>Инфицированы (т.е. </a:t>
            </a:r>
            <a:r>
              <a:rPr lang="en-US" dirty="0" smtClean="0"/>
              <a:t>IgG +</a:t>
            </a:r>
            <a:r>
              <a:rPr lang="ru-RU" dirty="0" smtClean="0"/>
              <a:t>) до</a:t>
            </a:r>
            <a:r>
              <a:rPr lang="en-US" dirty="0" smtClean="0"/>
              <a:t> </a:t>
            </a:r>
            <a:r>
              <a:rPr lang="ru-RU" dirty="0" smtClean="0"/>
              <a:t>90-100% взрослых</a:t>
            </a:r>
          </a:p>
          <a:p>
            <a:r>
              <a:rPr lang="ru-RU" dirty="0" smtClean="0"/>
              <a:t>Вирус в слюне, в крови (ПЦР +) у </a:t>
            </a:r>
            <a:r>
              <a:rPr lang="en-US" dirty="0" smtClean="0"/>
              <a:t>&gt; </a:t>
            </a:r>
            <a:r>
              <a:rPr lang="ru-RU" dirty="0" smtClean="0"/>
              <a:t>10% </a:t>
            </a:r>
          </a:p>
          <a:p>
            <a:r>
              <a:rPr lang="ru-RU" dirty="0" smtClean="0"/>
              <a:t>Большинство инфицируется до 2х лет !!!</a:t>
            </a:r>
          </a:p>
          <a:p>
            <a:r>
              <a:rPr lang="ru-RU" dirty="0" smtClean="0"/>
              <a:t>Внезапная экзантема (розеола) – до 30% детей раннего возраста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Острая инфекция </a:t>
            </a:r>
            <a:r>
              <a:rPr lang="en-US" b="1" dirty="0" smtClean="0">
                <a:solidFill>
                  <a:schemeClr val="tx2"/>
                </a:solidFill>
              </a:rPr>
              <a:t>HHV</a:t>
            </a:r>
            <a:r>
              <a:rPr lang="ru-RU" b="1" dirty="0" smtClean="0">
                <a:solidFill>
                  <a:schemeClr val="tx2"/>
                </a:solidFill>
              </a:rPr>
              <a:t>-6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Лихорадка до 39-40*С (1-, 3- или 6 дней)</a:t>
            </a:r>
          </a:p>
          <a:p>
            <a:r>
              <a:rPr lang="ru-RU" dirty="0" smtClean="0"/>
              <a:t>Раздражительность, капризность</a:t>
            </a:r>
          </a:p>
          <a:p>
            <a:r>
              <a:rPr lang="ru-RU" dirty="0" smtClean="0"/>
              <a:t>Симптомы ОРВИ</a:t>
            </a:r>
          </a:p>
          <a:p>
            <a:r>
              <a:rPr lang="ru-RU" dirty="0" smtClean="0"/>
              <a:t>Кишечный синдром</a:t>
            </a:r>
          </a:p>
          <a:p>
            <a:r>
              <a:rPr lang="ru-RU" dirty="0" smtClean="0"/>
              <a:t>Фебрильные судороги</a:t>
            </a:r>
          </a:p>
          <a:p>
            <a:r>
              <a:rPr lang="ru-RU" dirty="0" err="1" smtClean="0"/>
              <a:t>Менингоэнцефалит</a:t>
            </a:r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У старших детей: </a:t>
            </a:r>
            <a:r>
              <a:rPr lang="ru-RU" dirty="0" err="1" smtClean="0">
                <a:solidFill>
                  <a:schemeClr val="tx2"/>
                </a:solidFill>
              </a:rPr>
              <a:t>мононуклеозоподобный</a:t>
            </a:r>
            <a:r>
              <a:rPr lang="ru-RU" dirty="0" smtClean="0">
                <a:solidFill>
                  <a:schemeClr val="tx2"/>
                </a:solidFill>
              </a:rPr>
              <a:t> синдром, лихорадка с </a:t>
            </a:r>
            <a:r>
              <a:rPr lang="ru-RU" dirty="0" err="1" smtClean="0">
                <a:solidFill>
                  <a:schemeClr val="tx2"/>
                </a:solidFill>
              </a:rPr>
              <a:t>лимфоаденопатией</a:t>
            </a:r>
            <a:r>
              <a:rPr lang="ru-RU" dirty="0" smtClean="0">
                <a:solidFill>
                  <a:schemeClr val="tx2"/>
                </a:solidFill>
              </a:rPr>
              <a:t>, гепатит, энцефалит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Диагностика инфекции </a:t>
            </a:r>
            <a:r>
              <a:rPr lang="en-US" b="1" dirty="0" smtClean="0">
                <a:solidFill>
                  <a:schemeClr val="tx2"/>
                </a:solidFill>
              </a:rPr>
              <a:t>HHV</a:t>
            </a:r>
            <a:r>
              <a:rPr lang="ru-RU" b="1" dirty="0" smtClean="0">
                <a:solidFill>
                  <a:schemeClr val="tx2"/>
                </a:solidFill>
              </a:rPr>
              <a:t> 6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ОАК: лейкопения, </a:t>
            </a:r>
            <a:r>
              <a:rPr lang="ru-RU" dirty="0" err="1" smtClean="0"/>
              <a:t>нейтропения</a:t>
            </a:r>
            <a:endParaRPr lang="ru-RU" dirty="0" smtClean="0"/>
          </a:p>
          <a:p>
            <a:r>
              <a:rPr lang="ru-RU" dirty="0" err="1" smtClean="0"/>
              <a:t>Сероконверсия</a:t>
            </a:r>
            <a:r>
              <a:rPr lang="ru-RU" dirty="0" smtClean="0"/>
              <a:t>: </a:t>
            </a:r>
            <a:r>
              <a:rPr lang="en-US" dirty="0" smtClean="0"/>
              <a:t>IgM + </a:t>
            </a:r>
            <a:r>
              <a:rPr lang="en-US" dirty="0" smtClean="0">
                <a:sym typeface="Wingdings 3"/>
              </a:rPr>
              <a:t> IgG +</a:t>
            </a:r>
          </a:p>
          <a:p>
            <a:r>
              <a:rPr lang="ru-RU" dirty="0" smtClean="0">
                <a:sym typeface="Wingdings 3"/>
              </a:rPr>
              <a:t>ПЦР + (НО!!! ПЦР не позволяет дифференцировать острую и латентную инфекцию)</a:t>
            </a:r>
          </a:p>
          <a:p>
            <a:r>
              <a:rPr lang="ru-RU" dirty="0" smtClean="0">
                <a:sym typeface="Wingdings 3"/>
              </a:rPr>
              <a:t>ПЦР + в ликворе – вероятно острая инфекция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552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Лечение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Симптоматическое !!!</a:t>
            </a:r>
          </a:p>
          <a:p>
            <a:r>
              <a:rPr lang="ru-RU" dirty="0" smtClean="0"/>
              <a:t>Госпитализируются дети с фебрильными судорогами и </a:t>
            </a:r>
            <a:r>
              <a:rPr lang="ru-RU" dirty="0" err="1" smtClean="0"/>
              <a:t>нейроинфекцией</a:t>
            </a:r>
            <a:r>
              <a:rPr lang="ru-RU" dirty="0" smtClean="0"/>
              <a:t> (</a:t>
            </a:r>
            <a:r>
              <a:rPr lang="ru-RU" dirty="0" smtClean="0">
                <a:sym typeface="Symbol"/>
              </a:rPr>
              <a:t></a:t>
            </a:r>
            <a:r>
              <a:rPr lang="ru-RU" dirty="0" smtClean="0"/>
              <a:t>13% заболевших)</a:t>
            </a:r>
          </a:p>
          <a:p>
            <a:r>
              <a:rPr lang="ru-RU" dirty="0" smtClean="0"/>
              <a:t>В тяжелых ситуациях у лиц с </a:t>
            </a:r>
            <a:r>
              <a:rPr lang="ru-RU" dirty="0" err="1" smtClean="0"/>
              <a:t>иммуносупрессией</a:t>
            </a:r>
            <a:r>
              <a:rPr lang="ru-RU" dirty="0" smtClean="0"/>
              <a:t> – </a:t>
            </a:r>
            <a:r>
              <a:rPr lang="ru-RU" dirty="0" err="1" smtClean="0"/>
              <a:t>ганцикловир</a:t>
            </a:r>
            <a:r>
              <a:rPr lang="ru-RU" dirty="0" smtClean="0"/>
              <a:t>, </a:t>
            </a:r>
            <a:r>
              <a:rPr lang="ru-RU" dirty="0" err="1" smtClean="0"/>
              <a:t>фоскарнет</a:t>
            </a:r>
            <a:r>
              <a:rPr lang="ru-RU" dirty="0" smtClean="0"/>
              <a:t> (только у взрослых!!!)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5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Герпесвирусная</a:t>
            </a:r>
            <a:r>
              <a:rPr lang="ru-RU" sz="4000" b="1" dirty="0" smtClean="0">
                <a:solidFill>
                  <a:srgbClr val="002060"/>
                </a:solidFill>
              </a:rPr>
              <a:t> инфекция (кроме </a:t>
            </a:r>
            <a:r>
              <a:rPr lang="en-US" sz="4000" b="1" dirty="0" smtClean="0">
                <a:solidFill>
                  <a:srgbClr val="002060"/>
                </a:solidFill>
              </a:rPr>
              <a:t>VZV)</a:t>
            </a:r>
            <a:r>
              <a:rPr lang="ru-RU" sz="4000" b="1" dirty="0" smtClean="0">
                <a:solidFill>
                  <a:srgbClr val="002060"/>
                </a:solidFill>
              </a:rPr>
              <a:t>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Заражение </a:t>
            </a:r>
            <a:r>
              <a:rPr lang="ru-RU" u="sng" dirty="0" smtClean="0"/>
              <a:t>предотвратить нельзя</a:t>
            </a:r>
            <a:r>
              <a:rPr lang="ru-RU" dirty="0" smtClean="0"/>
              <a:t>, избавиться от вируса нельзя. Вирус сохраняется пожизненно, но </a:t>
            </a:r>
            <a:r>
              <a:rPr lang="ru-RU" u="sng" dirty="0" smtClean="0"/>
              <a:t>безвреден</a:t>
            </a:r>
            <a:r>
              <a:rPr lang="ru-RU" dirty="0" smtClean="0"/>
              <a:t> для большинства </a:t>
            </a:r>
            <a:r>
              <a:rPr lang="ru-RU" dirty="0" err="1" smtClean="0"/>
              <a:t>иммунокомпетентных</a:t>
            </a:r>
            <a:r>
              <a:rPr lang="ru-RU" dirty="0" smtClean="0"/>
              <a:t> лиц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Инфицирование чаще происходит </a:t>
            </a:r>
            <a:r>
              <a:rPr lang="ru-RU" u="sng" dirty="0" smtClean="0"/>
              <a:t>в раннем детстве </a:t>
            </a:r>
            <a:r>
              <a:rPr lang="ru-RU" dirty="0" smtClean="0"/>
              <a:t>(через слюну)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Первичная инфекция протекает </a:t>
            </a:r>
            <a:r>
              <a:rPr lang="ru-RU" u="sng" dirty="0" smtClean="0"/>
              <a:t>бессимптомно</a:t>
            </a:r>
            <a:r>
              <a:rPr lang="ru-RU" dirty="0" smtClean="0"/>
              <a:t> в подавляющем большинстве случаев, редко наблюдаются обычные симптомы ОРВИ, еще реже – специфическая клиника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Специфического лечения не требуется (или не существует)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6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Резюме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08310"/>
            <a:ext cx="8229600" cy="4641379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2400" dirty="0" smtClean="0"/>
              <a:t>Всем ГВ свойственна бессимптомная пожизненная персистенция</a:t>
            </a:r>
          </a:p>
          <a:p>
            <a:pPr>
              <a:spcAft>
                <a:spcPts val="1000"/>
              </a:spcAft>
            </a:pPr>
            <a:r>
              <a:rPr lang="ru-RU" sz="2400" dirty="0" smtClean="0"/>
              <a:t>Наличие </a:t>
            </a:r>
            <a:r>
              <a:rPr lang="en-US" sz="2400" dirty="0" smtClean="0"/>
              <a:t>IgG</a:t>
            </a:r>
            <a:r>
              <a:rPr lang="ru-RU" sz="2400" dirty="0" smtClean="0"/>
              <a:t> к ГВ свидетельствует об инфицированности, которая </a:t>
            </a:r>
            <a:r>
              <a:rPr lang="en-US" sz="2400" dirty="0" smtClean="0"/>
              <a:t>&gt; </a:t>
            </a:r>
            <a:r>
              <a:rPr lang="ru-RU" sz="2400" dirty="0" smtClean="0"/>
              <a:t>90%</a:t>
            </a:r>
          </a:p>
          <a:p>
            <a:pPr>
              <a:spcAft>
                <a:spcPts val="1000"/>
              </a:spcAft>
            </a:pPr>
            <a:r>
              <a:rPr lang="ru-RU" sz="2400" dirty="0" smtClean="0"/>
              <a:t>ГВ-инфекция часто клинически проявляется инфекционным мононуклеозом</a:t>
            </a:r>
          </a:p>
          <a:p>
            <a:pPr>
              <a:spcAft>
                <a:spcPts val="1000"/>
              </a:spcAft>
            </a:pPr>
            <a:r>
              <a:rPr lang="ru-RU" sz="2400" dirty="0" err="1" smtClean="0"/>
              <a:t>Лимфопролиферативные</a:t>
            </a:r>
            <a:r>
              <a:rPr lang="ru-RU" sz="2400" dirty="0" smtClean="0"/>
              <a:t> заболевания могут быть связаны с ГВ и развиваются у людей с иммунодефицитами и / или специфическими генетическими мутациями</a:t>
            </a:r>
          </a:p>
          <a:p>
            <a:pPr>
              <a:spcAft>
                <a:spcPts val="1000"/>
              </a:spcAft>
            </a:pPr>
            <a:r>
              <a:rPr lang="ru-RU" sz="2400" dirty="0" smtClean="0"/>
              <a:t>Серологическое обследование (</a:t>
            </a:r>
            <a:r>
              <a:rPr lang="en-US" sz="2400" dirty="0" smtClean="0"/>
              <a:t>IgM</a:t>
            </a:r>
            <a:r>
              <a:rPr lang="ru-RU" sz="2400" dirty="0" smtClean="0"/>
              <a:t>) и ПЦР в рутинной практике показаны только в случае </a:t>
            </a:r>
            <a:r>
              <a:rPr lang="ru-RU" sz="2400" dirty="0" err="1" smtClean="0"/>
              <a:t>диф</a:t>
            </a:r>
            <a:r>
              <a:rPr lang="ru-RU" sz="2400" dirty="0" smtClean="0"/>
              <a:t>. диагностики клинического инфекционного мононуклеоза</a:t>
            </a:r>
          </a:p>
          <a:p>
            <a:pPr>
              <a:spcAft>
                <a:spcPts val="100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07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Инфекция, вызванная вирусом простого герпеса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1  и 2 типа (</a:t>
            </a:r>
            <a:r>
              <a:rPr lang="en-US" b="1" dirty="0" smtClean="0">
                <a:solidFill>
                  <a:schemeClr val="tx2"/>
                </a:solidFill>
              </a:rPr>
              <a:t>H</a:t>
            </a:r>
            <a:r>
              <a:rPr lang="en-US" b="1" dirty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V </a:t>
            </a:r>
            <a:r>
              <a:rPr lang="ru-RU" b="1" dirty="0" smtClean="0">
                <a:solidFill>
                  <a:schemeClr val="tx2"/>
                </a:solidFill>
              </a:rPr>
              <a:t>1,2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0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Клинические проявления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HSV</a:t>
            </a:r>
            <a:r>
              <a:rPr lang="ru-RU" b="1" dirty="0" smtClean="0">
                <a:solidFill>
                  <a:schemeClr val="tx2"/>
                </a:solidFill>
              </a:rPr>
              <a:t>-инфекции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Инфекция ротовой полости (</a:t>
            </a:r>
            <a:r>
              <a:rPr lang="en-US" dirty="0" smtClean="0"/>
              <a:t>Herpes </a:t>
            </a:r>
            <a:r>
              <a:rPr lang="en-US" dirty="0" err="1" smtClean="0"/>
              <a:t>labialis</a:t>
            </a:r>
            <a:r>
              <a:rPr lang="en-US" dirty="0" smtClean="0"/>
              <a:t>)</a:t>
            </a:r>
          </a:p>
          <a:p>
            <a:r>
              <a:rPr lang="ru-RU" b="1" dirty="0" err="1" smtClean="0"/>
              <a:t>Гингивостоматит</a:t>
            </a:r>
            <a:r>
              <a:rPr lang="ru-RU" b="1" dirty="0" smtClean="0"/>
              <a:t> (первичная герпетическая инфекция у детей)</a:t>
            </a:r>
            <a:endParaRPr lang="en-US" b="1" dirty="0"/>
          </a:p>
          <a:p>
            <a:r>
              <a:rPr lang="ru-RU" dirty="0" smtClean="0"/>
              <a:t>Генитальная инфекция</a:t>
            </a:r>
          </a:p>
          <a:p>
            <a:r>
              <a:rPr lang="ru-RU" dirty="0" smtClean="0"/>
              <a:t>Внутриутробная и перинатальная инфекция (герпес новорожденных)</a:t>
            </a:r>
            <a:endParaRPr lang="en-US" dirty="0"/>
          </a:p>
          <a:p>
            <a:r>
              <a:rPr lang="ru-RU" dirty="0" err="1" smtClean="0"/>
              <a:t>Нейроинфекция</a:t>
            </a:r>
            <a:endParaRPr lang="ru-RU" dirty="0" smtClean="0"/>
          </a:p>
          <a:p>
            <a:r>
              <a:rPr lang="ru-RU" dirty="0" smtClean="0"/>
              <a:t>Герпетическая экзема у </a:t>
            </a:r>
            <a:r>
              <a:rPr lang="ru-RU" dirty="0" err="1" smtClean="0"/>
              <a:t>атопиков</a:t>
            </a:r>
            <a:endParaRPr lang="ru-RU" dirty="0" smtClean="0"/>
          </a:p>
          <a:p>
            <a:r>
              <a:rPr lang="ru-RU" dirty="0" smtClean="0"/>
              <a:t>Инфекция у </a:t>
            </a:r>
            <a:r>
              <a:rPr lang="ru-RU" dirty="0" err="1" smtClean="0"/>
              <a:t>иммунокомпрометированных</a:t>
            </a:r>
            <a:r>
              <a:rPr lang="ru-RU" dirty="0" smtClean="0"/>
              <a:t> больных</a:t>
            </a:r>
          </a:p>
          <a:p>
            <a:r>
              <a:rPr lang="ru-RU" dirty="0" smtClean="0"/>
              <a:t>Другие: </a:t>
            </a:r>
            <a:r>
              <a:rPr lang="ru-RU" dirty="0" err="1" smtClean="0"/>
              <a:t>кератоконъюнктивит</a:t>
            </a:r>
            <a:r>
              <a:rPr lang="ru-RU" dirty="0" smtClean="0"/>
              <a:t>, </a:t>
            </a:r>
            <a:r>
              <a:rPr lang="ru-RU" dirty="0" err="1" smtClean="0"/>
              <a:t>многоформная</a:t>
            </a:r>
            <a:r>
              <a:rPr lang="ru-RU" dirty="0" smtClean="0"/>
              <a:t> эритема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2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Herpes </a:t>
            </a:r>
            <a:r>
              <a:rPr lang="en-US" b="1" dirty="0" err="1">
                <a:solidFill>
                  <a:schemeClr val="tx2"/>
                </a:solidFill>
              </a:rPr>
              <a:t>neonatorum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smtClean="0"/>
              <a:t>Поражения кожи, глаз и слизистых</a:t>
            </a:r>
          </a:p>
          <a:p>
            <a:r>
              <a:rPr lang="ru-RU" dirty="0" err="1" smtClean="0"/>
              <a:t>Генерализованная</a:t>
            </a:r>
            <a:r>
              <a:rPr lang="ru-RU" dirty="0" smtClean="0"/>
              <a:t> инфекция</a:t>
            </a:r>
          </a:p>
          <a:p>
            <a:r>
              <a:rPr lang="ru-RU" dirty="0" err="1" smtClean="0"/>
              <a:t>Нейроинфекция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54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Диагностика </a:t>
            </a:r>
            <a:r>
              <a:rPr lang="en-US" b="1" dirty="0" smtClean="0">
                <a:solidFill>
                  <a:schemeClr val="tx2"/>
                </a:solidFill>
              </a:rPr>
              <a:t>HSV</a:t>
            </a:r>
            <a:r>
              <a:rPr lang="ru-RU" b="1" dirty="0" smtClean="0">
                <a:solidFill>
                  <a:schemeClr val="tx2"/>
                </a:solidFill>
              </a:rPr>
              <a:t>-инфекции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Определение антител – ТОЛЬКО для определения перенесенной инфекции</a:t>
            </a:r>
          </a:p>
          <a:p>
            <a:r>
              <a:rPr lang="en-US" dirty="0" smtClean="0"/>
              <a:t>IgM</a:t>
            </a:r>
            <a:r>
              <a:rPr lang="ru-RU" dirty="0" smtClean="0"/>
              <a:t> могут появляться в разные сроки острой инфекции – от 1 до 4х недель </a:t>
            </a:r>
            <a:r>
              <a:rPr lang="ru-RU" dirty="0" smtClean="0">
                <a:sym typeface="Wingdings 3"/>
              </a:rPr>
              <a:t> не эффективно для диагностики</a:t>
            </a:r>
            <a:endParaRPr lang="ru-RU" dirty="0" smtClean="0"/>
          </a:p>
          <a:p>
            <a:r>
              <a:rPr lang="ru-RU" dirty="0" smtClean="0"/>
              <a:t>ПЦР-диагностика – исследование содержимого пузырьков (НО диагноз очевиден и клинически)</a:t>
            </a:r>
          </a:p>
          <a:p>
            <a:r>
              <a:rPr lang="ru-RU" dirty="0" smtClean="0"/>
              <a:t>Исследование ликвора (ПЦР) очень важно для диагностики </a:t>
            </a:r>
            <a:r>
              <a:rPr lang="ru-RU" dirty="0" err="1" smtClean="0"/>
              <a:t>нейроинфекции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4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Лечение </a:t>
            </a:r>
            <a:r>
              <a:rPr lang="en-US" b="1" dirty="0" smtClean="0">
                <a:solidFill>
                  <a:schemeClr val="tx2"/>
                </a:solidFill>
              </a:rPr>
              <a:t>HSV-</a:t>
            </a:r>
            <a:r>
              <a:rPr lang="ru-RU" b="1" dirty="0" smtClean="0">
                <a:solidFill>
                  <a:schemeClr val="tx2"/>
                </a:solidFill>
              </a:rPr>
              <a:t>инфекции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Ацикловир </a:t>
            </a:r>
            <a:r>
              <a:rPr lang="en-US" dirty="0" smtClean="0"/>
              <a:t>per </a:t>
            </a:r>
            <a:r>
              <a:rPr lang="en-US" dirty="0" err="1" smtClean="0"/>
              <a:t>os</a:t>
            </a:r>
            <a:r>
              <a:rPr lang="ru-RU" dirty="0" smtClean="0"/>
              <a:t> (обычно)</a:t>
            </a:r>
            <a:endParaRPr lang="en-US" dirty="0"/>
          </a:p>
          <a:p>
            <a:r>
              <a:rPr lang="ru-RU" dirty="0" err="1" smtClean="0"/>
              <a:t>Фамцикловир</a:t>
            </a:r>
            <a:r>
              <a:rPr lang="ru-RU" dirty="0" smtClean="0"/>
              <a:t> </a:t>
            </a:r>
            <a:r>
              <a:rPr lang="en-US" dirty="0"/>
              <a:t>per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ru-RU" dirty="0"/>
              <a:t>(в РФ разрешен с 18 лет)</a:t>
            </a:r>
            <a:endParaRPr lang="ru-RU" dirty="0" smtClean="0"/>
          </a:p>
          <a:p>
            <a:r>
              <a:rPr lang="ru-RU" dirty="0" err="1" smtClean="0"/>
              <a:t>Валацикловир</a:t>
            </a:r>
            <a:r>
              <a:rPr lang="ru-RU" dirty="0" smtClean="0"/>
              <a:t> </a:t>
            </a:r>
            <a:r>
              <a:rPr lang="en-US" dirty="0"/>
              <a:t>per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ru-RU" dirty="0" smtClean="0"/>
              <a:t>(в РФ разрешен с 18 лет)</a:t>
            </a:r>
          </a:p>
          <a:p>
            <a:r>
              <a:rPr lang="ru-RU" dirty="0" smtClean="0"/>
              <a:t>Внутривенно ацикловир: энцефалит, врожденная инфекция, тяжелая инфекция на фоне </a:t>
            </a:r>
            <a:r>
              <a:rPr lang="ru-RU" dirty="0" err="1" smtClean="0"/>
              <a:t>иммуносупрессии</a:t>
            </a:r>
            <a:r>
              <a:rPr lang="ru-RU" dirty="0" smtClean="0"/>
              <a:t>, тяжелые случаи инфекции ротовой полости или генитальной инфекции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3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3106</TotalTime>
  <Words>1963</Words>
  <Application>Microsoft Office PowerPoint</Application>
  <PresentationFormat>Экран (4:3)</PresentationFormat>
  <Paragraphs>338</Paragraphs>
  <Slides>40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Герпес-вирусные инфекции: диагностика и лечение</vt:lpstr>
      <vt:lpstr>Отношения ГВ с человеком</vt:lpstr>
      <vt:lpstr>Герпесвирусы человека</vt:lpstr>
      <vt:lpstr>Герпесвирусная инфекция (кроме VZV):</vt:lpstr>
      <vt:lpstr>Инфекция, вызванная вирусом простого герпеса  1  и 2 типа (HSV 1,2)</vt:lpstr>
      <vt:lpstr>Клинические проявления  HSV-инфекции</vt:lpstr>
      <vt:lpstr>Herpes neonatorum </vt:lpstr>
      <vt:lpstr>Диагностика HSV-инфекции</vt:lpstr>
      <vt:lpstr>Лечение HSV-инфекции</vt:lpstr>
      <vt:lpstr>Инфекция, вызванная вирусом Эпштейна-Барр  (EBV, он же HHV-4)</vt:lpstr>
      <vt:lpstr>ЭБВ-инфекция</vt:lpstr>
      <vt:lpstr>Инфекционный мононуклеоз</vt:lpstr>
      <vt:lpstr>Клиническая картина инфекционного мононуклеоза</vt:lpstr>
      <vt:lpstr>Мононуклеозоподобный синдром</vt:lpstr>
      <vt:lpstr>Презентация PowerPoint</vt:lpstr>
      <vt:lpstr>Презентация PowerPoint</vt:lpstr>
      <vt:lpstr>Инфекционный мононуклеоз</vt:lpstr>
      <vt:lpstr>Другие заболевания, ассоциированные с ЭБВ-инфекцией</vt:lpstr>
      <vt:lpstr>Диагностика ЭБВ-инфекции</vt:lpstr>
      <vt:lpstr>Серология при ЭБВ-инфекции</vt:lpstr>
      <vt:lpstr>Презентация PowerPoint</vt:lpstr>
      <vt:lpstr>Презентация PowerPoint</vt:lpstr>
      <vt:lpstr>Серодиагностика</vt:lpstr>
      <vt:lpstr>ПЦР-диагностика</vt:lpstr>
      <vt:lpstr>Лечение инфекционного мононуклеоза</vt:lpstr>
      <vt:lpstr>Инфекция, вызванная цитомегаловирусом  (СМV,  он же HHV-5)</vt:lpstr>
      <vt:lpstr>ЦМВ-инфекция</vt:lpstr>
      <vt:lpstr>Распространение ЦМВ-инфекции</vt:lpstr>
      <vt:lpstr>Клиническая картина врожденной CMV-инфекции</vt:lpstr>
      <vt:lpstr>Клиническая картина приобретенной CMV-инфекции</vt:lpstr>
      <vt:lpstr>Диагностика CMV-инфекции</vt:lpstr>
      <vt:lpstr>Профилактика и лечение CMV-инфекции</vt:lpstr>
      <vt:lpstr>Инфекция, вызванная вирусом герпеса 6 типа (HHV-6)</vt:lpstr>
      <vt:lpstr>Инфекция HHV-6</vt:lpstr>
      <vt:lpstr>HHV-6</vt:lpstr>
      <vt:lpstr>Эпидемиология HHV-6</vt:lpstr>
      <vt:lpstr>Острая инфекция HHV-6</vt:lpstr>
      <vt:lpstr>Диагностика инфекции HHV 6</vt:lpstr>
      <vt:lpstr>Лечение</vt:lpstr>
      <vt:lpstr>Резюме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инфекции, вызванной вирусом Эпштейна-Барр</dc:title>
  <dc:creator>1</dc:creator>
  <cp:lastModifiedBy>1</cp:lastModifiedBy>
  <cp:revision>37</cp:revision>
  <dcterms:created xsi:type="dcterms:W3CDTF">2015-02-14T20:15:25Z</dcterms:created>
  <dcterms:modified xsi:type="dcterms:W3CDTF">2015-12-05T16:41:11Z</dcterms:modified>
</cp:coreProperties>
</file>